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2"/>
  </p:notesMasterIdLst>
  <p:handoutMasterIdLst>
    <p:handoutMasterId r:id="rId53"/>
  </p:handoutMasterIdLst>
  <p:sldIdLst>
    <p:sldId id="456" r:id="rId2"/>
    <p:sldId id="459" r:id="rId3"/>
    <p:sldId id="460" r:id="rId4"/>
    <p:sldId id="517" r:id="rId5"/>
    <p:sldId id="463" r:id="rId6"/>
    <p:sldId id="464" r:id="rId7"/>
    <p:sldId id="465" r:id="rId8"/>
    <p:sldId id="519" r:id="rId9"/>
    <p:sldId id="466" r:id="rId10"/>
    <p:sldId id="467" r:id="rId11"/>
    <p:sldId id="461" r:id="rId12"/>
    <p:sldId id="468" r:id="rId13"/>
    <p:sldId id="469" r:id="rId14"/>
    <p:sldId id="470" r:id="rId15"/>
    <p:sldId id="471" r:id="rId16"/>
    <p:sldId id="472" r:id="rId17"/>
    <p:sldId id="473" r:id="rId18"/>
    <p:sldId id="474" r:id="rId19"/>
    <p:sldId id="475" r:id="rId20"/>
    <p:sldId id="476" r:id="rId21"/>
    <p:sldId id="479" r:id="rId22"/>
    <p:sldId id="480" r:id="rId23"/>
    <p:sldId id="481" r:id="rId24"/>
    <p:sldId id="482" r:id="rId25"/>
    <p:sldId id="483" r:id="rId26"/>
    <p:sldId id="518" r:id="rId27"/>
    <p:sldId id="486" r:id="rId28"/>
    <p:sldId id="487" r:id="rId29"/>
    <p:sldId id="489" r:id="rId30"/>
    <p:sldId id="490" r:id="rId31"/>
    <p:sldId id="491" r:id="rId32"/>
    <p:sldId id="493" r:id="rId33"/>
    <p:sldId id="501" r:id="rId34"/>
    <p:sldId id="494" r:id="rId35"/>
    <p:sldId id="495" r:id="rId36"/>
    <p:sldId id="498" r:id="rId37"/>
    <p:sldId id="503" r:id="rId38"/>
    <p:sldId id="504" r:id="rId39"/>
    <p:sldId id="506" r:id="rId40"/>
    <p:sldId id="505" r:id="rId41"/>
    <p:sldId id="507" r:id="rId42"/>
    <p:sldId id="508" r:id="rId43"/>
    <p:sldId id="509" r:id="rId44"/>
    <p:sldId id="510" r:id="rId45"/>
    <p:sldId id="511" r:id="rId46"/>
    <p:sldId id="513" r:id="rId47"/>
    <p:sldId id="514" r:id="rId48"/>
    <p:sldId id="512" r:id="rId49"/>
    <p:sldId id="515" r:id="rId50"/>
    <p:sldId id="516" r:id="rId51"/>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0000CC"/>
    <a:srgbClr val="FF9900"/>
    <a:srgbClr val="FFCC66"/>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4" autoAdjust="0"/>
    <p:restoredTop sz="94660"/>
  </p:normalViewPr>
  <p:slideViewPr>
    <p:cSldViewPr snapToGrid="0">
      <p:cViewPr varScale="1">
        <p:scale>
          <a:sx n="73" d="100"/>
          <a:sy n="73" d="100"/>
        </p:scale>
        <p:origin x="72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Hoja_de_c_lculo_de_Microsoft_Excel1.xlsx"/></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Hoja_de_c_lculo_de_Microsoft_Excel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Hoja_de_c_lculo_de_Microsoft_Excel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0070C0"/>
                </a:solidFill>
                <a:latin typeface="+mn-lt"/>
                <a:ea typeface="+mn-ea"/>
                <a:cs typeface="+mn-cs"/>
              </a:defRPr>
            </a:pPr>
            <a:r>
              <a:rPr lang="es-ES" sz="1800" dirty="0">
                <a:solidFill>
                  <a:srgbClr val="0000CC"/>
                </a:solidFill>
              </a:rPr>
              <a:t>Energía necesaria para el transporte en el mundo.</a:t>
            </a: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rgbClr val="0070C0"/>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1305068415232895E-2"/>
          <c:y val="0.28241780607610778"/>
          <c:w val="0.98869493158476707"/>
          <c:h val="0.6490916381732047"/>
        </c:manualLayout>
      </c:layout>
      <c:pie3DChart>
        <c:varyColors val="1"/>
        <c:ser>
          <c:idx val="0"/>
          <c:order val="0"/>
          <c:tx>
            <c:strRef>
              <c:f>Hoja1!$B$1</c:f>
              <c:strCache>
                <c:ptCount val="1"/>
                <c:pt idx="0">
                  <c:v>Energía necesaria para el transporte en el mundo.</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5374-4DC5-B44A-F22638E5E4A9}"/>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5374-4DC5-B44A-F22638E5E4A9}"/>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5374-4DC5-B44A-F22638E5E4A9}"/>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5374-4DC5-B44A-F22638E5E4A9}"/>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5374-4DC5-B44A-F22638E5E4A9}"/>
              </c:ext>
            </c:extLst>
          </c:dPt>
          <c:dLbls>
            <c:dLbl>
              <c:idx val="0"/>
              <c:layout/>
              <c:tx>
                <c:rich>
                  <a:bodyPr/>
                  <a:lstStyle/>
                  <a:p>
                    <a:fld id="{40E07817-3947-45F6-A1DC-315584B6C8C1}" type="CELLRANGE">
                      <a:rPr lang="en-US"/>
                      <a:pPr/>
                      <a:t>[CELLRANGE]</a:t>
                    </a:fld>
                    <a:endParaRPr lang="en-US" baseline="0"/>
                  </a:p>
                  <a:p>
                    <a:fld id="{6AE6D761-A425-4C1D-8E16-35D9B45F160C}" type="VALUE">
                      <a:rPr lang="en-US"/>
                      <a:pPr/>
                      <a:t>[VALOR]</a:t>
                    </a:fld>
                    <a:endParaRPr lang="en-US"/>
                  </a:p>
                </c:rich>
              </c:tx>
              <c:dLblPos val="bestFit"/>
              <c:showLegendKey val="0"/>
              <c:showVal val="1"/>
              <c:showCatName val="0"/>
              <c:showSerName val="0"/>
              <c:showPercent val="0"/>
              <c:showBubbleSize val="0"/>
              <c:separator>
</c:separator>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1-5374-4DC5-B44A-F22638E5E4A9}"/>
                </c:ext>
              </c:extLst>
            </c:dLbl>
            <c:dLbl>
              <c:idx val="1"/>
              <c:layout/>
              <c:tx>
                <c:rich>
                  <a:bodyPr/>
                  <a:lstStyle/>
                  <a:p>
                    <a:fld id="{F758759A-3F66-4BB4-A9D4-5E19314ABF27}" type="CELLRANGE">
                      <a:rPr lang="en-US"/>
                      <a:pPr/>
                      <a:t>[CELLRANGE]</a:t>
                    </a:fld>
                    <a:endParaRPr lang="en-US" baseline="0"/>
                  </a:p>
                  <a:p>
                    <a:fld id="{11462B18-AACE-4C63-8E1A-23AF843817BB}" type="VALUE">
                      <a:rPr lang="en-US"/>
                      <a:pPr/>
                      <a:t>[VALOR]</a:t>
                    </a:fld>
                    <a:endParaRPr lang="en-US"/>
                  </a:p>
                </c:rich>
              </c:tx>
              <c:dLblPos val="bestFit"/>
              <c:showLegendKey val="0"/>
              <c:showVal val="1"/>
              <c:showCatName val="0"/>
              <c:showSerName val="0"/>
              <c:showPercent val="0"/>
              <c:showBubbleSize val="0"/>
              <c:separator>
</c:separator>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3-5374-4DC5-B44A-F22638E5E4A9}"/>
                </c:ext>
              </c:extLst>
            </c:dLbl>
            <c:dLbl>
              <c:idx val="2"/>
              <c:layout/>
              <c:tx>
                <c:rich>
                  <a:bodyPr/>
                  <a:lstStyle/>
                  <a:p>
                    <a:fld id="{72602ACD-453E-4AD5-9FA1-5D4DAE6FD452}" type="CELLRANGE">
                      <a:rPr lang="en-US"/>
                      <a:pPr/>
                      <a:t>[CELLRANGE]</a:t>
                    </a:fld>
                    <a:endParaRPr lang="en-US" baseline="0"/>
                  </a:p>
                  <a:p>
                    <a:fld id="{9D97A2D6-7F39-4EC5-B965-FD0049493BA7}" type="VALUE">
                      <a:rPr lang="en-US"/>
                      <a:pPr/>
                      <a:t>[VALOR]</a:t>
                    </a:fld>
                    <a:endParaRPr lang="en-US"/>
                  </a:p>
                </c:rich>
              </c:tx>
              <c:dLblPos val="bestFit"/>
              <c:showLegendKey val="0"/>
              <c:showVal val="1"/>
              <c:showCatName val="0"/>
              <c:showSerName val="0"/>
              <c:showPercent val="0"/>
              <c:showBubbleSize val="0"/>
              <c:separator>
</c:separator>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5-5374-4DC5-B44A-F22638E5E4A9}"/>
                </c:ext>
              </c:extLst>
            </c:dLbl>
            <c:dLbl>
              <c:idx val="3"/>
              <c:layout/>
              <c:tx>
                <c:rich>
                  <a:bodyPr/>
                  <a:lstStyle/>
                  <a:p>
                    <a:fld id="{63463DD7-E3FA-476E-8DBB-E09BBD6A90A4}" type="CELLRANGE">
                      <a:rPr lang="en-US"/>
                      <a:pPr/>
                      <a:t>[CELLRANGE]</a:t>
                    </a:fld>
                    <a:endParaRPr lang="en-US" baseline="0"/>
                  </a:p>
                  <a:p>
                    <a:fld id="{B1CE3D97-C57E-48D8-A0A0-B63C95668A36}" type="VALUE">
                      <a:rPr lang="en-US"/>
                      <a:pPr/>
                      <a:t>[VALOR]</a:t>
                    </a:fld>
                    <a:endParaRPr lang="en-US"/>
                  </a:p>
                </c:rich>
              </c:tx>
              <c:dLblPos val="bestFit"/>
              <c:showLegendKey val="0"/>
              <c:showVal val="1"/>
              <c:showCatName val="0"/>
              <c:showSerName val="0"/>
              <c:showPercent val="0"/>
              <c:showBubbleSize val="0"/>
              <c:separator>
</c:separator>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7-5374-4DC5-B44A-F22638E5E4A9}"/>
                </c:ext>
              </c:extLst>
            </c:dLbl>
            <c:dLbl>
              <c:idx val="4"/>
              <c:layout>
                <c:manualLayout>
                  <c:x val="0.33298356089881559"/>
                  <c:y val="6.945988089282395E-3"/>
                </c:manualLayout>
              </c:layout>
              <c:tx>
                <c:rich>
                  <a:bodyPr/>
                  <a:lstStyle/>
                  <a:p>
                    <a:fld id="{A8F47CE8-2614-4EAE-84DA-5B5A0E5A9E59}" type="CELLRANGE">
                      <a:rPr lang="en-US"/>
                      <a:pPr/>
                      <a:t>[CELLRANGE]</a:t>
                    </a:fld>
                    <a:endParaRPr lang="en-US" baseline="0"/>
                  </a:p>
                  <a:p>
                    <a:fld id="{7A0A941D-8F32-4121-87DE-81F45B6822C2}" type="VALUE">
                      <a:rPr lang="en-US"/>
                      <a:pPr/>
                      <a:t>[VALOR]</a:t>
                    </a:fld>
                    <a:endParaRPr lang="en-US"/>
                  </a:p>
                </c:rich>
              </c:tx>
              <c:dLblPos val="bestFit"/>
              <c:showLegendKey val="0"/>
              <c:showVal val="1"/>
              <c:showCatName val="0"/>
              <c:showSerName val="0"/>
              <c:showPercent val="0"/>
              <c:showBubbleSize val="0"/>
              <c:separator>
</c:separator>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9-5374-4DC5-B44A-F22638E5E4A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bestFit"/>
            <c:showLegendKey val="0"/>
            <c:showVal val="1"/>
            <c:showCatName val="0"/>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Hoja1!$A$2:$A$6</c:f>
              <c:strCache>
                <c:ptCount val="5"/>
                <c:pt idx="0">
                  <c:v>Terrestre</c:v>
                </c:pt>
                <c:pt idx="1">
                  <c:v>Aéreo</c:v>
                </c:pt>
                <c:pt idx="2">
                  <c:v>Marítimo</c:v>
                </c:pt>
                <c:pt idx="3">
                  <c:v>Riel</c:v>
                </c:pt>
                <c:pt idx="4">
                  <c:v>Subterráneo</c:v>
                </c:pt>
              </c:strCache>
            </c:strRef>
          </c:cat>
          <c:val>
            <c:numRef>
              <c:f>Hoja1!$B$2:$B$6</c:f>
              <c:numCache>
                <c:formatCode>0%</c:formatCode>
                <c:ptCount val="5"/>
                <c:pt idx="0">
                  <c:v>0.81</c:v>
                </c:pt>
                <c:pt idx="1">
                  <c:v>0.13</c:v>
                </c:pt>
                <c:pt idx="2">
                  <c:v>0.02</c:v>
                </c:pt>
                <c:pt idx="3">
                  <c:v>0.02</c:v>
                </c:pt>
                <c:pt idx="4">
                  <c:v>0.02</c:v>
                </c:pt>
              </c:numCache>
            </c:numRef>
          </c:val>
          <c:extLst>
            <c:ext xmlns:c15="http://schemas.microsoft.com/office/drawing/2012/chart" uri="{02D57815-91ED-43cb-92C2-25804820EDAC}">
              <c15:datalabelsRange>
                <c15:f>Hoja1!$A$2:$A$6</c15:f>
                <c15:dlblRangeCache>
                  <c:ptCount val="5"/>
                  <c:pt idx="0">
                    <c:v>Terrestre</c:v>
                  </c:pt>
                  <c:pt idx="1">
                    <c:v>Aéreo</c:v>
                  </c:pt>
                  <c:pt idx="2">
                    <c:v>Marítimo</c:v>
                  </c:pt>
                  <c:pt idx="3">
                    <c:v>Riel</c:v>
                  </c:pt>
                  <c:pt idx="4">
                    <c:v>Subterráneo</c:v>
                  </c:pt>
                </c15:dlblRangeCache>
              </c15:datalabelsRange>
            </c:ext>
            <c:ext xmlns:c16="http://schemas.microsoft.com/office/drawing/2014/chart" uri="{C3380CC4-5D6E-409C-BE32-E72D297353CC}">
              <c16:uniqueId val="{0000000A-5374-4DC5-B44A-F22638E5E4A9}"/>
            </c:ext>
          </c:extLst>
        </c:ser>
        <c:dLbls>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rgbClr val="0000CC"/>
                </a:solidFill>
                <a:latin typeface="Arial" panose="020B0604020202020204" pitchFamily="34" charset="0"/>
                <a:ea typeface="+mn-ea"/>
                <a:cs typeface="+mn-cs"/>
              </a:defRPr>
            </a:pPr>
            <a:r>
              <a:rPr lang="en-US" sz="1800" dirty="0" err="1">
                <a:solidFill>
                  <a:srgbClr val="0000CC"/>
                </a:solidFill>
              </a:rPr>
              <a:t>Emisión</a:t>
            </a:r>
            <a:r>
              <a:rPr lang="en-US" sz="1800" dirty="0">
                <a:solidFill>
                  <a:srgbClr val="0000CC"/>
                </a:solidFill>
              </a:rPr>
              <a:t> de CO</a:t>
            </a:r>
            <a:r>
              <a:rPr lang="en-US" sz="1400" dirty="0">
                <a:solidFill>
                  <a:srgbClr val="0000CC"/>
                </a:solidFill>
              </a:rPr>
              <a:t>2</a:t>
            </a:r>
            <a:r>
              <a:rPr lang="en-US" sz="1800" dirty="0">
                <a:solidFill>
                  <a:srgbClr val="0000CC"/>
                </a:solidFill>
              </a:rPr>
              <a:t> por el </a:t>
            </a:r>
            <a:r>
              <a:rPr lang="en-US" sz="1800" dirty="0" err="1">
                <a:solidFill>
                  <a:srgbClr val="0000CC"/>
                </a:solidFill>
              </a:rPr>
              <a:t>transporte</a:t>
            </a:r>
            <a:r>
              <a:rPr lang="en-US" sz="1800" dirty="0">
                <a:solidFill>
                  <a:srgbClr val="0000CC"/>
                </a:solidFill>
              </a:rPr>
              <a:t> en el </a:t>
            </a:r>
            <a:r>
              <a:rPr lang="en-US" sz="1800" dirty="0" err="1">
                <a:solidFill>
                  <a:srgbClr val="0000CC"/>
                </a:solidFill>
              </a:rPr>
              <a:t>mundo</a:t>
            </a:r>
            <a:endParaRPr lang="en-US" sz="1800" dirty="0">
              <a:solidFill>
                <a:srgbClr val="0000CC"/>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rgbClr val="0000CC"/>
              </a:solidFill>
              <a:latin typeface="Arial" panose="020B0604020202020204" pitchFamily="34" charset="0"/>
              <a:ea typeface="+mn-ea"/>
              <a:cs typeface="+mn-cs"/>
            </a:defRPr>
          </a:pPr>
          <a:endParaRPr lang="en-US"/>
        </a:p>
      </c:txPr>
    </c:title>
    <c:autoTitleDeleted val="0"/>
    <c:plotArea>
      <c:layout/>
      <c:scatterChart>
        <c:scatterStyle val="smoothMarker"/>
        <c:varyColors val="0"/>
        <c:ser>
          <c:idx val="0"/>
          <c:order val="0"/>
          <c:tx>
            <c:strRef>
              <c:f>Hoja3!$B$1</c:f>
              <c:strCache>
                <c:ptCount val="1"/>
                <c:pt idx="0">
                  <c:v>Vehículos de pasajeros</c:v>
                </c:pt>
              </c:strCache>
            </c:strRef>
          </c:tx>
          <c:spPr>
            <a:ln w="38100" cap="rnd">
              <a:solidFill>
                <a:schemeClr val="accent1"/>
              </a:solidFill>
              <a:round/>
            </a:ln>
            <a:effectLst/>
          </c:spPr>
          <c:marker>
            <c:symbol val="none"/>
          </c:marker>
          <c:xVal>
            <c:numRef>
              <c:f>Hoja3!$A$2:$A$5</c:f>
              <c:numCache>
                <c:formatCode>General</c:formatCode>
                <c:ptCount val="4"/>
                <c:pt idx="0">
                  <c:v>2000</c:v>
                </c:pt>
                <c:pt idx="1">
                  <c:v>2010</c:v>
                </c:pt>
                <c:pt idx="2">
                  <c:v>2020</c:v>
                </c:pt>
                <c:pt idx="3">
                  <c:v>2030</c:v>
                </c:pt>
              </c:numCache>
            </c:numRef>
          </c:xVal>
          <c:yVal>
            <c:numRef>
              <c:f>Hoja3!$B$2:$B$5</c:f>
              <c:numCache>
                <c:formatCode>General</c:formatCode>
                <c:ptCount val="4"/>
                <c:pt idx="0">
                  <c:v>2500</c:v>
                </c:pt>
                <c:pt idx="1">
                  <c:v>3000</c:v>
                </c:pt>
                <c:pt idx="2">
                  <c:v>3600</c:v>
                </c:pt>
                <c:pt idx="3">
                  <c:v>3000</c:v>
                </c:pt>
              </c:numCache>
            </c:numRef>
          </c:yVal>
          <c:smooth val="1"/>
          <c:extLst>
            <c:ext xmlns:c16="http://schemas.microsoft.com/office/drawing/2014/chart" uri="{C3380CC4-5D6E-409C-BE32-E72D297353CC}">
              <c16:uniqueId val="{00000000-6BB5-4851-ADEF-4BB811E906CC}"/>
            </c:ext>
          </c:extLst>
        </c:ser>
        <c:ser>
          <c:idx val="1"/>
          <c:order val="1"/>
          <c:tx>
            <c:strRef>
              <c:f>Hoja3!$C$1</c:f>
              <c:strCache>
                <c:ptCount val="1"/>
                <c:pt idx="0">
                  <c:v>Vehículos de carga</c:v>
                </c:pt>
              </c:strCache>
            </c:strRef>
          </c:tx>
          <c:spPr>
            <a:ln w="38100" cap="rnd">
              <a:solidFill>
                <a:schemeClr val="accent2"/>
              </a:solidFill>
              <a:round/>
            </a:ln>
            <a:effectLst/>
          </c:spPr>
          <c:marker>
            <c:symbol val="none"/>
          </c:marker>
          <c:xVal>
            <c:numRef>
              <c:f>Hoja3!$A$2:$A$5</c:f>
              <c:numCache>
                <c:formatCode>General</c:formatCode>
                <c:ptCount val="4"/>
                <c:pt idx="0">
                  <c:v>2000</c:v>
                </c:pt>
                <c:pt idx="1">
                  <c:v>2010</c:v>
                </c:pt>
                <c:pt idx="2">
                  <c:v>2020</c:v>
                </c:pt>
                <c:pt idx="3">
                  <c:v>2030</c:v>
                </c:pt>
              </c:numCache>
            </c:numRef>
          </c:xVal>
          <c:yVal>
            <c:numRef>
              <c:f>Hoja3!$C$2:$C$5</c:f>
              <c:numCache>
                <c:formatCode>General</c:formatCode>
                <c:ptCount val="4"/>
                <c:pt idx="0">
                  <c:v>1800</c:v>
                </c:pt>
                <c:pt idx="1">
                  <c:v>2000</c:v>
                </c:pt>
                <c:pt idx="2">
                  <c:v>2400</c:v>
                </c:pt>
                <c:pt idx="3">
                  <c:v>2300</c:v>
                </c:pt>
              </c:numCache>
            </c:numRef>
          </c:yVal>
          <c:smooth val="1"/>
          <c:extLst>
            <c:ext xmlns:c16="http://schemas.microsoft.com/office/drawing/2014/chart" uri="{C3380CC4-5D6E-409C-BE32-E72D297353CC}">
              <c16:uniqueId val="{00000001-6BB5-4851-ADEF-4BB811E906CC}"/>
            </c:ext>
          </c:extLst>
        </c:ser>
        <c:dLbls>
          <c:showLegendKey val="0"/>
          <c:showVal val="0"/>
          <c:showCatName val="0"/>
          <c:showSerName val="0"/>
          <c:showPercent val="0"/>
          <c:showBubbleSize val="0"/>
        </c:dLbls>
        <c:axId val="582611536"/>
        <c:axId val="582620272"/>
      </c:scatterChart>
      <c:valAx>
        <c:axId val="58261153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mn-cs"/>
                  </a:defRPr>
                </a:pPr>
                <a:r>
                  <a:rPr lang="en-US" sz="1400" baseline="0"/>
                  <a:t>Año</a:t>
                </a:r>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mn-cs"/>
              </a:defRPr>
            </a:pPr>
            <a:endParaRPr lang="en-US"/>
          </a:p>
        </c:txPr>
        <c:crossAx val="582620272"/>
        <c:crosses val="autoZero"/>
        <c:crossBetween val="midCat"/>
      </c:valAx>
      <c:valAx>
        <c:axId val="582620272"/>
        <c:scaling>
          <c:orientation val="minMax"/>
          <c:min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mn-cs"/>
                  </a:defRPr>
                </a:pPr>
                <a:r>
                  <a:rPr lang="en-US" sz="1400" baseline="0" dirty="0"/>
                  <a:t>MtCO</a:t>
                </a:r>
                <a:r>
                  <a:rPr lang="en-US" sz="1100" baseline="0" dirty="0"/>
                  <a:t>2</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mn-cs"/>
              </a:defRPr>
            </a:pPr>
            <a:endParaRPr lang="en-US"/>
          </a:p>
        </c:txPr>
        <c:crossAx val="582611536"/>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000" baseline="0">
          <a:solidFill>
            <a:schemeClr val="tx1"/>
          </a:solidFill>
          <a:latin typeface="Arial" panose="020B060402020202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192525137788684"/>
          <c:y val="5.9831618749156407E-3"/>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rgbClr val="0000CC"/>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0492558428492007E-2"/>
          <c:y val="0.20086039752221724"/>
          <c:w val="0.96148590554118019"/>
          <c:h val="0.79392859826530715"/>
        </c:manualLayout>
      </c:layout>
      <c:pie3DChart>
        <c:varyColors val="1"/>
        <c:ser>
          <c:idx val="0"/>
          <c:order val="0"/>
          <c:tx>
            <c:strRef>
              <c:f>Hoja1!$B$1</c:f>
              <c:strCache>
                <c:ptCount val="1"/>
                <c:pt idx="0">
                  <c:v>Consumo de energía en el transporte (46 millones BEP)</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7863-4C18-A151-4BEBC1D0CFFE}"/>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7863-4C18-A151-4BEBC1D0CFFE}"/>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7863-4C18-A151-4BEBC1D0CFFE}"/>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7863-4C18-A151-4BEBC1D0CFFE}"/>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7863-4C18-A151-4BEBC1D0CFFE}"/>
              </c:ext>
            </c:extLst>
          </c:dPt>
          <c:dLbls>
            <c:dLbl>
              <c:idx val="0"/>
              <c:layout/>
              <c:tx>
                <c:rich>
                  <a:bodyPr/>
                  <a:lstStyle/>
                  <a:p>
                    <a:fld id="{87BFA0E4-D079-4EC3-9442-311A47A6F0F6}" type="CELLRANGE">
                      <a:rPr lang="en-US"/>
                      <a:pPr/>
                      <a:t>[CELLRANGE]</a:t>
                    </a:fld>
                    <a:endParaRPr lang="en-US" baseline="0"/>
                  </a:p>
                  <a:p>
                    <a:fld id="{FE35A3AA-6962-4692-9FDE-45C45A99FAFC}" type="VALUE">
                      <a:rPr lang="en-US"/>
                      <a:pPr/>
                      <a:t>[VALOR]</a:t>
                    </a:fld>
                    <a:endParaRPr lang="en-US"/>
                  </a:p>
                </c:rich>
              </c:tx>
              <c:dLblPos val="bestFit"/>
              <c:showLegendKey val="0"/>
              <c:showVal val="1"/>
              <c:showCatName val="0"/>
              <c:showSerName val="0"/>
              <c:showPercent val="0"/>
              <c:showBubbleSize val="0"/>
              <c:separator>
</c:separator>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1-7863-4C18-A151-4BEBC1D0CFFE}"/>
                </c:ext>
              </c:extLst>
            </c:dLbl>
            <c:dLbl>
              <c:idx val="1"/>
              <c:layout/>
              <c:tx>
                <c:rich>
                  <a:bodyPr/>
                  <a:lstStyle/>
                  <a:p>
                    <a:fld id="{D2CB3340-52D5-4A5D-9E8C-26FE17749285}" type="CELLRANGE">
                      <a:rPr lang="en-US"/>
                      <a:pPr/>
                      <a:t>[CELLRANGE]</a:t>
                    </a:fld>
                    <a:endParaRPr lang="en-US" baseline="0"/>
                  </a:p>
                  <a:p>
                    <a:fld id="{FF6A3208-E169-4D32-AB07-5F9D893E632C}" type="VALUE">
                      <a:rPr lang="en-US"/>
                      <a:pPr/>
                      <a:t>[VALOR]</a:t>
                    </a:fld>
                    <a:endParaRPr lang="en-US"/>
                  </a:p>
                </c:rich>
              </c:tx>
              <c:dLblPos val="bestFit"/>
              <c:showLegendKey val="0"/>
              <c:showVal val="1"/>
              <c:showCatName val="0"/>
              <c:showSerName val="0"/>
              <c:showPercent val="0"/>
              <c:showBubbleSize val="0"/>
              <c:separator>
</c:separator>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3-7863-4C18-A151-4BEBC1D0CFFE}"/>
                </c:ext>
              </c:extLst>
            </c:dLbl>
            <c:dLbl>
              <c:idx val="2"/>
              <c:layout/>
              <c:tx>
                <c:rich>
                  <a:bodyPr/>
                  <a:lstStyle/>
                  <a:p>
                    <a:fld id="{27D76D0F-FDDF-4597-B3A2-D73E658299ED}" type="CELLRANGE">
                      <a:rPr lang="en-US"/>
                      <a:pPr/>
                      <a:t>[CELLRANGE]</a:t>
                    </a:fld>
                    <a:endParaRPr lang="en-US" baseline="0"/>
                  </a:p>
                  <a:p>
                    <a:fld id="{A2CEADB1-D323-4F79-A437-7506565FEC6A}" type="VALUE">
                      <a:rPr lang="en-US"/>
                      <a:pPr/>
                      <a:t>[VALOR]</a:t>
                    </a:fld>
                    <a:endParaRPr lang="en-US"/>
                  </a:p>
                </c:rich>
              </c:tx>
              <c:dLblPos val="bestFit"/>
              <c:showLegendKey val="0"/>
              <c:showVal val="1"/>
              <c:showCatName val="0"/>
              <c:showSerName val="0"/>
              <c:showPercent val="0"/>
              <c:showBubbleSize val="0"/>
              <c:separator>
</c:separator>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5-7863-4C18-A151-4BEBC1D0CFFE}"/>
                </c:ext>
              </c:extLst>
            </c:dLbl>
            <c:dLbl>
              <c:idx val="3"/>
              <c:layout/>
              <c:tx>
                <c:rich>
                  <a:bodyPr/>
                  <a:lstStyle/>
                  <a:p>
                    <a:fld id="{A4F413B6-D5C8-4E9B-AAEE-1EDC2FAAAD97}" type="CELLRANGE">
                      <a:rPr lang="en-US"/>
                      <a:pPr/>
                      <a:t>[CELLRANGE]</a:t>
                    </a:fld>
                    <a:endParaRPr lang="en-US" baseline="0"/>
                  </a:p>
                  <a:p>
                    <a:fld id="{27B77BB7-AAA8-455F-A6E7-BACC28131C2A}" type="VALUE">
                      <a:rPr lang="en-US"/>
                      <a:pPr/>
                      <a:t>[VALOR]</a:t>
                    </a:fld>
                    <a:endParaRPr lang="en-US"/>
                  </a:p>
                </c:rich>
              </c:tx>
              <c:dLblPos val="bestFit"/>
              <c:showLegendKey val="0"/>
              <c:showVal val="1"/>
              <c:showCatName val="0"/>
              <c:showSerName val="0"/>
              <c:showPercent val="0"/>
              <c:showBubbleSize val="0"/>
              <c:separator>
</c:separator>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7-7863-4C18-A151-4BEBC1D0CFFE}"/>
                </c:ext>
              </c:extLst>
            </c:dLbl>
            <c:dLbl>
              <c:idx val="4"/>
              <c:layout>
                <c:manualLayout>
                  <c:x val="0.30211789967765806"/>
                  <c:y val="1.5213484633520735E-2"/>
                </c:manualLayout>
              </c:layout>
              <c:tx>
                <c:rich>
                  <a:bodyPr/>
                  <a:lstStyle/>
                  <a:p>
                    <a:fld id="{CB9F0404-D8D8-4598-A07F-7D29720A14E8}" type="CELLRANGE">
                      <a:rPr lang="en-US" dirty="0"/>
                      <a:pPr/>
                      <a:t>[CELLRANGE]</a:t>
                    </a:fld>
                    <a:endParaRPr lang="en-US" baseline="0" dirty="0"/>
                  </a:p>
                  <a:p>
                    <a:fld id="{2F6BD797-6522-46CF-BFE6-17094054758D}" type="VALUE">
                      <a:rPr lang="en-US" dirty="0"/>
                      <a:pPr/>
                      <a:t>[VALOR]</a:t>
                    </a:fld>
                    <a:endParaRPr lang="en-US"/>
                  </a:p>
                </c:rich>
              </c:tx>
              <c:dLblPos val="bestFit"/>
              <c:showLegendKey val="0"/>
              <c:showVal val="1"/>
              <c:showCatName val="0"/>
              <c:showSerName val="0"/>
              <c:showPercent val="0"/>
              <c:showBubbleSize val="0"/>
              <c:separator>
</c:separator>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9-7863-4C18-A151-4BEBC1D0CFF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Hoja1!$A$2:$A$6</c:f>
              <c:strCache>
                <c:ptCount val="5"/>
                <c:pt idx="0">
                  <c:v>Gasolinas</c:v>
                </c:pt>
                <c:pt idx="1">
                  <c:v>Diésel Oil</c:v>
                </c:pt>
                <c:pt idx="2">
                  <c:v>Fuel Oil</c:v>
                </c:pt>
                <c:pt idx="3">
                  <c:v>Electricidad</c:v>
                </c:pt>
                <c:pt idx="4">
                  <c:v>Kerosene y jet fuel</c:v>
                </c:pt>
              </c:strCache>
            </c:strRef>
          </c:cat>
          <c:val>
            <c:numRef>
              <c:f>Hoja1!$B$2:$B$6</c:f>
              <c:numCache>
                <c:formatCode>0%</c:formatCode>
                <c:ptCount val="5"/>
                <c:pt idx="0">
                  <c:v>0.44</c:v>
                </c:pt>
                <c:pt idx="1">
                  <c:v>0.43</c:v>
                </c:pt>
                <c:pt idx="2">
                  <c:v>0.08</c:v>
                </c:pt>
                <c:pt idx="3">
                  <c:v>0</c:v>
                </c:pt>
                <c:pt idx="4">
                  <c:v>0.05</c:v>
                </c:pt>
              </c:numCache>
            </c:numRef>
          </c:val>
          <c:extLst>
            <c:ext xmlns:c15="http://schemas.microsoft.com/office/drawing/2012/chart" uri="{02D57815-91ED-43cb-92C2-25804820EDAC}">
              <c15:datalabelsRange>
                <c15:f>Hoja1!$A$2:$A$6</c15:f>
                <c15:dlblRangeCache>
                  <c:ptCount val="5"/>
                  <c:pt idx="0">
                    <c:v>Gasolinas</c:v>
                  </c:pt>
                  <c:pt idx="1">
                    <c:v>Diésel Oil</c:v>
                  </c:pt>
                  <c:pt idx="2">
                    <c:v>Fuel Oil</c:v>
                  </c:pt>
                  <c:pt idx="3">
                    <c:v>Electricidad</c:v>
                  </c:pt>
                  <c:pt idx="4">
                    <c:v>Kerosene y jet fuel</c:v>
                  </c:pt>
                </c15:dlblRangeCache>
              </c15:datalabelsRange>
            </c:ext>
            <c:ext xmlns:c16="http://schemas.microsoft.com/office/drawing/2014/chart" uri="{C3380CC4-5D6E-409C-BE32-E72D297353CC}">
              <c16:uniqueId val="{0000000A-7863-4C18-A151-4BEBC1D0CFFE}"/>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0000CC"/>
                </a:solidFill>
                <a:latin typeface="+mn-lt"/>
                <a:ea typeface="+mn-ea"/>
                <a:cs typeface="+mn-cs"/>
              </a:defRPr>
            </a:pPr>
            <a:r>
              <a:rPr lang="en-US" sz="1800" dirty="0" err="1" smtClean="0">
                <a:solidFill>
                  <a:srgbClr val="0000CC"/>
                </a:solidFill>
              </a:rPr>
              <a:t>Emisiones</a:t>
            </a:r>
            <a:r>
              <a:rPr lang="en-US" sz="1800" dirty="0" smtClean="0">
                <a:solidFill>
                  <a:srgbClr val="0000CC"/>
                </a:solidFill>
              </a:rPr>
              <a:t> </a:t>
            </a:r>
            <a:r>
              <a:rPr lang="en-US" sz="1800" dirty="0" err="1" smtClean="0">
                <a:solidFill>
                  <a:srgbClr val="0000CC"/>
                </a:solidFill>
              </a:rPr>
              <a:t>comparativas</a:t>
            </a:r>
            <a:r>
              <a:rPr lang="en-US" sz="1800" dirty="0" smtClean="0">
                <a:solidFill>
                  <a:srgbClr val="0000CC"/>
                </a:solidFill>
              </a:rPr>
              <a:t> buses MCIA diésel</a:t>
            </a:r>
            <a:r>
              <a:rPr lang="en-US" sz="1800" baseline="0" dirty="0" smtClean="0">
                <a:solidFill>
                  <a:srgbClr val="0000CC"/>
                </a:solidFill>
              </a:rPr>
              <a:t> con Eléctricos</a:t>
            </a:r>
            <a:endParaRPr lang="en-US" sz="1800" dirty="0">
              <a:solidFill>
                <a:srgbClr val="0000CC"/>
              </a:solidFill>
            </a:endParaRP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rgbClr val="0000CC"/>
              </a:solidFill>
              <a:latin typeface="+mn-lt"/>
              <a:ea typeface="+mn-ea"/>
              <a:cs typeface="+mn-cs"/>
            </a:defRPr>
          </a:pPr>
          <a:endParaRPr lang="en-US"/>
        </a:p>
      </c:txPr>
    </c:title>
    <c:autoTitleDeleted val="0"/>
    <c:plotArea>
      <c:layout/>
      <c:barChart>
        <c:barDir val="col"/>
        <c:grouping val="clustered"/>
        <c:varyColors val="0"/>
        <c:ser>
          <c:idx val="0"/>
          <c:order val="0"/>
          <c:tx>
            <c:strRef>
              <c:f>Hoja1!$B$1</c:f>
              <c:strCache>
                <c:ptCount val="1"/>
                <c:pt idx="0">
                  <c:v>MCIA Diésel</c:v>
                </c:pt>
              </c:strCache>
            </c:strRef>
          </c:tx>
          <c:spPr>
            <a:solidFill>
              <a:schemeClr val="accent1"/>
            </a:solidFill>
            <a:ln>
              <a:noFill/>
            </a:ln>
            <a:effectLst/>
          </c:spPr>
          <c:invertIfNegative val="0"/>
          <c:cat>
            <c:numRef>
              <c:f>Hoja1!$A$2:$A$4</c:f>
              <c:numCache>
                <c:formatCode>General</c:formatCode>
                <c:ptCount val="3"/>
                <c:pt idx="0">
                  <c:v>2019</c:v>
                </c:pt>
                <c:pt idx="1">
                  <c:v>2020</c:v>
                </c:pt>
                <c:pt idx="2">
                  <c:v>2025</c:v>
                </c:pt>
              </c:numCache>
            </c:numRef>
          </c:cat>
          <c:val>
            <c:numRef>
              <c:f>Hoja1!$B$2:$B$4</c:f>
              <c:numCache>
                <c:formatCode>General</c:formatCode>
                <c:ptCount val="3"/>
                <c:pt idx="0">
                  <c:v>0.53600000000000003</c:v>
                </c:pt>
                <c:pt idx="1">
                  <c:v>0.56699999999999995</c:v>
                </c:pt>
                <c:pt idx="2">
                  <c:v>0.72399999999999998</c:v>
                </c:pt>
              </c:numCache>
            </c:numRef>
          </c:val>
          <c:extLst>
            <c:ext xmlns:c16="http://schemas.microsoft.com/office/drawing/2014/chart" uri="{C3380CC4-5D6E-409C-BE32-E72D297353CC}">
              <c16:uniqueId val="{00000000-08E5-4D15-9E5F-5795B495B21A}"/>
            </c:ext>
          </c:extLst>
        </c:ser>
        <c:ser>
          <c:idx val="1"/>
          <c:order val="1"/>
          <c:tx>
            <c:strRef>
              <c:f>Hoja1!$C$1</c:f>
              <c:strCache>
                <c:ptCount val="1"/>
                <c:pt idx="0">
                  <c:v>Eléctricos en 50%</c:v>
                </c:pt>
              </c:strCache>
            </c:strRef>
          </c:tx>
          <c:spPr>
            <a:solidFill>
              <a:schemeClr val="accent2"/>
            </a:solidFill>
            <a:ln>
              <a:noFill/>
            </a:ln>
            <a:effectLst/>
          </c:spPr>
          <c:invertIfNegative val="0"/>
          <c:cat>
            <c:numRef>
              <c:f>Hoja1!$A$2:$A$4</c:f>
              <c:numCache>
                <c:formatCode>General</c:formatCode>
                <c:ptCount val="3"/>
                <c:pt idx="0">
                  <c:v>2019</c:v>
                </c:pt>
                <c:pt idx="1">
                  <c:v>2020</c:v>
                </c:pt>
                <c:pt idx="2">
                  <c:v>2025</c:v>
                </c:pt>
              </c:numCache>
            </c:numRef>
          </c:cat>
          <c:val>
            <c:numRef>
              <c:f>Hoja1!$C$2:$C$4</c:f>
              <c:numCache>
                <c:formatCode>General</c:formatCode>
                <c:ptCount val="3"/>
                <c:pt idx="0">
                  <c:v>0.01</c:v>
                </c:pt>
                <c:pt idx="1">
                  <c:v>1.4999999999999999E-2</c:v>
                </c:pt>
                <c:pt idx="2">
                  <c:v>2.5999999999999999E-2</c:v>
                </c:pt>
              </c:numCache>
            </c:numRef>
          </c:val>
          <c:extLst>
            <c:ext xmlns:c16="http://schemas.microsoft.com/office/drawing/2014/chart" uri="{C3380CC4-5D6E-409C-BE32-E72D297353CC}">
              <c16:uniqueId val="{00000001-08E5-4D15-9E5F-5795B495B21A}"/>
            </c:ext>
          </c:extLst>
        </c:ser>
        <c:dLbls>
          <c:showLegendKey val="0"/>
          <c:showVal val="0"/>
          <c:showCatName val="0"/>
          <c:showSerName val="0"/>
          <c:showPercent val="0"/>
          <c:showBubbleSize val="0"/>
        </c:dLbls>
        <c:gapWidth val="219"/>
        <c:overlap val="-27"/>
        <c:axId val="604522911"/>
        <c:axId val="604517503"/>
      </c:barChart>
      <c:catAx>
        <c:axId val="604522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solidFill>
                <a:latin typeface="Arial" panose="020B0604020202020204" pitchFamily="34" charset="0"/>
                <a:ea typeface="+mn-ea"/>
                <a:cs typeface="+mn-cs"/>
              </a:defRPr>
            </a:pPr>
            <a:endParaRPr lang="en-US"/>
          </a:p>
        </c:txPr>
        <c:crossAx val="604517503"/>
        <c:crosses val="autoZero"/>
        <c:auto val="1"/>
        <c:lblAlgn val="ctr"/>
        <c:lblOffset val="100"/>
        <c:noMultiLvlLbl val="0"/>
      </c:catAx>
      <c:valAx>
        <c:axId val="6045175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mn-cs"/>
                  </a:defRPr>
                </a:pPr>
                <a:r>
                  <a:rPr lang="en-US" sz="1400" baseline="0" dirty="0" smtClean="0">
                    <a:solidFill>
                      <a:schemeClr val="tx1"/>
                    </a:solidFill>
                    <a:latin typeface="Arial" panose="020B0604020202020204" pitchFamily="34" charset="0"/>
                  </a:rPr>
                  <a:t>MtCO</a:t>
                </a:r>
                <a:r>
                  <a:rPr lang="en-US" sz="1100" baseline="0" dirty="0" smtClean="0">
                    <a:solidFill>
                      <a:schemeClr val="tx1"/>
                    </a:solidFill>
                    <a:latin typeface="Arial" panose="020B0604020202020204" pitchFamily="34" charset="0"/>
                  </a:rPr>
                  <a:t>2</a:t>
                </a:r>
                <a:endParaRPr lang="en-US" sz="1100" baseline="0" dirty="0">
                  <a:solidFill>
                    <a:schemeClr val="tx1"/>
                  </a:solidFill>
                  <a:latin typeface="Arial" panose="020B0604020202020204" pitchFamily="34" charset="0"/>
                </a:endParaRP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solidFill>
                <a:latin typeface="Arial" panose="020B0604020202020204" pitchFamily="34" charset="0"/>
                <a:ea typeface="+mn-ea"/>
                <a:cs typeface="+mn-cs"/>
              </a:defRPr>
            </a:pPr>
            <a:endParaRPr lang="en-US"/>
          </a:p>
        </c:txPr>
        <c:crossAx val="6045229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0000CC"/>
                </a:solidFill>
                <a:latin typeface="+mn-lt"/>
                <a:ea typeface="+mn-ea"/>
                <a:cs typeface="+mn-cs"/>
              </a:defRPr>
            </a:pPr>
            <a:r>
              <a:rPr lang="en-US" sz="1800" dirty="0" err="1">
                <a:solidFill>
                  <a:srgbClr val="0000CC"/>
                </a:solidFill>
              </a:rPr>
              <a:t>Utilización</a:t>
            </a:r>
            <a:r>
              <a:rPr lang="en-US" sz="1800" dirty="0">
                <a:solidFill>
                  <a:srgbClr val="0000CC"/>
                </a:solidFill>
              </a:rPr>
              <a:t> de buses eléctricos en el </a:t>
            </a:r>
            <a:r>
              <a:rPr lang="en-US" sz="1800" dirty="0" err="1">
                <a:solidFill>
                  <a:srgbClr val="0000CC"/>
                </a:solidFill>
              </a:rPr>
              <a:t>mundo</a:t>
            </a:r>
            <a:endParaRPr lang="en-US" sz="1800" dirty="0">
              <a:solidFill>
                <a:srgbClr val="0000CC"/>
              </a:solidFill>
            </a:endParaRP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rgbClr val="0000CC"/>
              </a:solidFill>
              <a:latin typeface="+mn-lt"/>
              <a:ea typeface="+mn-ea"/>
              <a:cs typeface="+mn-cs"/>
            </a:defRPr>
          </a:pPr>
          <a:endParaRPr lang="en-US"/>
        </a:p>
      </c:txPr>
    </c:title>
    <c:autoTitleDeleted val="0"/>
    <c:plotArea>
      <c:layout/>
      <c:barChart>
        <c:barDir val="bar"/>
        <c:grouping val="clustered"/>
        <c:varyColors val="0"/>
        <c:ser>
          <c:idx val="0"/>
          <c:order val="0"/>
          <c:tx>
            <c:strRef>
              <c:f>Hoja1!$B$1</c:f>
              <c:strCache>
                <c:ptCount val="1"/>
                <c:pt idx="0">
                  <c:v>2030</c:v>
                </c:pt>
              </c:strCache>
            </c:strRef>
          </c:tx>
          <c:spPr>
            <a:solidFill>
              <a:schemeClr val="accent1"/>
            </a:solidFill>
            <a:ln>
              <a:noFill/>
            </a:ln>
            <a:effectLst/>
          </c:spPr>
          <c:invertIfNegative val="0"/>
          <c:dLbls>
            <c:dLbl>
              <c:idx val="0"/>
              <c:layout>
                <c:manualLayout>
                  <c:x val="-0.10554960594022259"/>
                  <c:y val="-1.6121451654210167E-2"/>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mn-cs"/>
                      </a:defRPr>
                    </a:pPr>
                    <a:fld id="{FA7C031D-320B-4EC8-B74E-62FF30CD41D5}" type="SERIESNAME">
                      <a:rPr lang="en-US" sz="1400" baseline="0" smtClean="0">
                        <a:latin typeface="Arial" panose="020B0604020202020204" pitchFamily="34" charset="0"/>
                      </a:rPr>
                      <a:pPr>
                        <a:defRPr sz="1400">
                          <a:latin typeface="Arial" panose="020B0604020202020204" pitchFamily="34" charset="0"/>
                        </a:defRPr>
                      </a:pPr>
                      <a:t>[NOMBRE DE LA SERIE]</a:t>
                    </a:fld>
                    <a:r>
                      <a:rPr lang="en-US" sz="1400" baseline="0" dirty="0" smtClean="0">
                        <a:latin typeface="Arial" panose="020B0604020202020204" pitchFamily="34" charset="0"/>
                      </a:rPr>
                      <a:t>                          </a:t>
                    </a:r>
                    <a:fld id="{D95341C0-23CD-4B8C-8217-87B8EA4992AE}" type="VALUE">
                      <a:rPr lang="en-US" sz="1400" baseline="0">
                        <a:latin typeface="Arial" panose="020B0604020202020204" pitchFamily="34" charset="0"/>
                      </a:rPr>
                      <a:pPr>
                        <a:defRPr sz="1400">
                          <a:latin typeface="Arial" panose="020B0604020202020204" pitchFamily="34" charset="0"/>
                        </a:defRPr>
                      </a:pPr>
                      <a:t>[VALOR]</a:t>
                    </a:fld>
                    <a:endParaRPr lang="en-US" sz="1400" baseline="0" dirty="0" smtClean="0">
                      <a:latin typeface="Arial" panose="020B0604020202020204" pitchFamily="34" charset="0"/>
                    </a:endParaRPr>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showLegendKey val="0"/>
              <c:showVal val="1"/>
              <c:showCatName val="0"/>
              <c:showSerName val="1"/>
              <c:showPercent val="0"/>
              <c:showBubbleSize val="0"/>
              <c:separator> </c:separator>
              <c:extLst>
                <c:ext xmlns:c15="http://schemas.microsoft.com/office/drawing/2012/chart" uri="{CE6537A1-D6FC-4f65-9D91-7224C49458BB}">
                  <c15:layout>
                    <c:manualLayout>
                      <c:w val="0.66218136907640601"/>
                      <c:h val="0.12300667612162303"/>
                    </c:manualLayout>
                  </c15:layout>
                  <c15:dlblFieldTable/>
                  <c15:showDataLabelsRange val="0"/>
                </c:ext>
                <c:ext xmlns:c16="http://schemas.microsoft.com/office/drawing/2014/chart" uri="{C3380CC4-5D6E-409C-BE32-E72D297353CC}">
                  <c16:uniqueId val="{00000004-70CB-460B-909D-EFE08F0D794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Buses eléctricos</c:v>
                </c:pt>
              </c:strCache>
            </c:strRef>
          </c:cat>
          <c:val>
            <c:numRef>
              <c:f>Hoja1!$B$2</c:f>
              <c:numCache>
                <c:formatCode>0%</c:formatCode>
                <c:ptCount val="1"/>
                <c:pt idx="0">
                  <c:v>0.57999999999999996</c:v>
                </c:pt>
              </c:numCache>
            </c:numRef>
          </c:val>
          <c:extLst>
            <c:ext xmlns:c16="http://schemas.microsoft.com/office/drawing/2014/chart" uri="{C3380CC4-5D6E-409C-BE32-E72D297353CC}">
              <c16:uniqueId val="{00000000-70CB-460B-909D-EFE08F0D7944}"/>
            </c:ext>
          </c:extLst>
        </c:ser>
        <c:ser>
          <c:idx val="1"/>
          <c:order val="1"/>
          <c:tx>
            <c:strRef>
              <c:f>Hoja1!$C$1</c:f>
              <c:strCache>
                <c:ptCount val="1"/>
                <c:pt idx="0">
                  <c:v>2020</c:v>
                </c:pt>
              </c:strCache>
            </c:strRef>
          </c:tx>
          <c:spPr>
            <a:solidFill>
              <a:schemeClr val="accent2"/>
            </a:solidFill>
            <a:ln>
              <a:noFill/>
            </a:ln>
            <a:effectLst/>
          </c:spPr>
          <c:invertIfNegative val="0"/>
          <c:dLbls>
            <c:dLbl>
              <c:idx val="0"/>
              <c:layout>
                <c:manualLayout>
                  <c:x val="-0.33172706911395056"/>
                  <c:y val="-2.0151814567762618E-3"/>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mn-cs"/>
                      </a:defRPr>
                    </a:pPr>
                    <a:fld id="{9AF07313-776F-4054-A8A2-0EA9231313B9}" type="SERIESNAME">
                      <a:rPr lang="en-US" sz="1400" baseline="0" smtClean="0">
                        <a:latin typeface="Arial" panose="020B0604020202020204" pitchFamily="34" charset="0"/>
                      </a:rPr>
                      <a:pPr>
                        <a:defRPr sz="1400">
                          <a:latin typeface="Arial" panose="020B0604020202020204" pitchFamily="34" charset="0"/>
                        </a:defRPr>
                      </a:pPr>
                      <a:t>[NOMBRE DE LA SERIE]</a:t>
                    </a:fld>
                    <a:r>
                      <a:rPr lang="en-US" sz="1400" baseline="0" dirty="0" smtClean="0">
                        <a:latin typeface="Arial" panose="020B0604020202020204" pitchFamily="34" charset="0"/>
                      </a:rPr>
                      <a:t>         </a:t>
                    </a:r>
                    <a:fld id="{76D35907-BD5B-4578-A109-CBF31C2638AC}" type="VALUE">
                      <a:rPr lang="en-US" sz="1400" baseline="0">
                        <a:latin typeface="Arial" panose="020B0604020202020204" pitchFamily="34" charset="0"/>
                      </a:rPr>
                      <a:pPr>
                        <a:defRPr sz="1400">
                          <a:latin typeface="Arial" panose="020B0604020202020204" pitchFamily="34" charset="0"/>
                        </a:defRPr>
                      </a:pPr>
                      <a:t>[VALOR]</a:t>
                    </a:fld>
                    <a:endParaRPr lang="en-US" sz="1400" baseline="0" dirty="0" smtClean="0">
                      <a:latin typeface="Arial" panose="020B0604020202020204" pitchFamily="34" charset="0"/>
                    </a:endParaRPr>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showLegendKey val="0"/>
              <c:showVal val="1"/>
              <c:showCatName val="0"/>
              <c:showSerName val="1"/>
              <c:showPercent val="0"/>
              <c:showBubbleSize val="0"/>
              <c:separator> </c:separator>
              <c:extLst>
                <c:ext xmlns:c15="http://schemas.microsoft.com/office/drawing/2012/chart" uri="{CE6537A1-D6FC-4f65-9D91-7224C49458BB}">
                  <c15:layout>
                    <c:manualLayout>
                      <c:w val="0.55830715370666328"/>
                      <c:h val="9.4794135726755352E-2"/>
                    </c:manualLayout>
                  </c15:layout>
                  <c15:dlblFieldTable/>
                  <c15:showDataLabelsRange val="0"/>
                </c:ext>
                <c:ext xmlns:c16="http://schemas.microsoft.com/office/drawing/2014/chart" uri="{C3380CC4-5D6E-409C-BE32-E72D297353CC}">
                  <c16:uniqueId val="{00000003-70CB-460B-909D-EFE08F0D794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Hoja1!$A$2</c:f>
              <c:strCache>
                <c:ptCount val="1"/>
                <c:pt idx="0">
                  <c:v>Buses eléctricos</c:v>
                </c:pt>
              </c:strCache>
            </c:strRef>
          </c:cat>
          <c:val>
            <c:numRef>
              <c:f>Hoja1!$C$2</c:f>
              <c:numCache>
                <c:formatCode>0%</c:formatCode>
                <c:ptCount val="1"/>
                <c:pt idx="0">
                  <c:v>0.33</c:v>
                </c:pt>
              </c:numCache>
            </c:numRef>
          </c:val>
          <c:extLst>
            <c:ext xmlns:c16="http://schemas.microsoft.com/office/drawing/2014/chart" uri="{C3380CC4-5D6E-409C-BE32-E72D297353CC}">
              <c16:uniqueId val="{00000001-70CB-460B-909D-EFE08F0D7944}"/>
            </c:ext>
          </c:extLst>
        </c:ser>
        <c:ser>
          <c:idx val="2"/>
          <c:order val="2"/>
          <c:tx>
            <c:strRef>
              <c:f>Hoja1!$D$1</c:f>
              <c:strCache>
                <c:ptCount val="1"/>
                <c:pt idx="0">
                  <c:v>2017</c:v>
                </c:pt>
              </c:strCache>
            </c:strRef>
          </c:tx>
          <c:spPr>
            <a:solidFill>
              <a:schemeClr val="accent3"/>
            </a:solidFill>
            <a:ln>
              <a:noFill/>
            </a:ln>
            <a:effectLst/>
          </c:spPr>
          <c:invertIfNegative val="0"/>
          <c:dLbls>
            <c:dLbl>
              <c:idx val="0"/>
              <c:layout>
                <c:manualLayout>
                  <c:x val="-0.16727508409273378"/>
                  <c:y val="2.0151814567762618E-3"/>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Arial" panose="020B0604020202020204" pitchFamily="34" charset="0"/>
                        <a:ea typeface="+mn-ea"/>
                        <a:cs typeface="+mn-cs"/>
                      </a:defRPr>
                    </a:pPr>
                    <a:fld id="{041AB1C1-47E4-40FD-B6D9-48DD41919FEC}" type="SERIESNAME">
                      <a:rPr lang="en-US" sz="1400" baseline="0" smtClean="0">
                        <a:solidFill>
                          <a:schemeClr val="tx1"/>
                        </a:solidFill>
                        <a:latin typeface="Arial" panose="020B0604020202020204" pitchFamily="34" charset="0"/>
                      </a:rPr>
                      <a:pPr>
                        <a:defRPr sz="1400">
                          <a:solidFill>
                            <a:schemeClr val="tx1"/>
                          </a:solidFill>
                          <a:latin typeface="Arial" panose="020B0604020202020204" pitchFamily="34" charset="0"/>
                        </a:defRPr>
                      </a:pPr>
                      <a:t>[NOMBRE DE LA SERIE]</a:t>
                    </a:fld>
                    <a:r>
                      <a:rPr lang="en-US" sz="1400" baseline="0" dirty="0" smtClean="0">
                        <a:solidFill>
                          <a:schemeClr val="tx1"/>
                        </a:solidFill>
                        <a:latin typeface="Arial" panose="020B0604020202020204" pitchFamily="34" charset="0"/>
                      </a:rPr>
                      <a:t>   </a:t>
                    </a:r>
                    <a:fld id="{E61583C3-D058-4054-8EFC-BDB6F8010A7B}" type="VALUE">
                      <a:rPr lang="en-US" sz="1400" baseline="0" smtClean="0">
                        <a:solidFill>
                          <a:schemeClr val="tx1"/>
                        </a:solidFill>
                        <a:latin typeface="Arial" panose="020B0604020202020204" pitchFamily="34" charset="0"/>
                      </a:rPr>
                      <a:pPr>
                        <a:defRPr sz="1400">
                          <a:solidFill>
                            <a:schemeClr val="tx1"/>
                          </a:solidFill>
                          <a:latin typeface="Arial" panose="020B0604020202020204" pitchFamily="34" charset="0"/>
                        </a:defRPr>
                      </a:pPr>
                      <a:t>[VALOR]</a:t>
                    </a:fld>
                    <a:endParaRPr lang="en-US" sz="1400" baseline="0" dirty="0" smtClean="0">
                      <a:solidFill>
                        <a:schemeClr val="tx1"/>
                      </a:solidFill>
                      <a:latin typeface="Arial" panose="020B0604020202020204" pitchFamily="34" charset="0"/>
                    </a:endParaRPr>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Arial" panose="020B0604020202020204" pitchFamily="34" charset="0"/>
                      <a:ea typeface="+mn-ea"/>
                      <a:cs typeface="+mn-cs"/>
                    </a:defRPr>
                  </a:pPr>
                  <a:endParaRPr lang="en-US"/>
                </a:p>
              </c:txPr>
              <c:showLegendKey val="0"/>
              <c:showVal val="1"/>
              <c:showCatName val="0"/>
              <c:showSerName val="1"/>
              <c:showPercent val="0"/>
              <c:showBubbleSize val="0"/>
              <c:separator> </c:separator>
              <c:extLst>
                <c:ext xmlns:c15="http://schemas.microsoft.com/office/drawing/2012/chart" uri="{CE6537A1-D6FC-4f65-9D91-7224C49458BB}">
                  <c15:layout>
                    <c:manualLayout>
                      <c:w val="0.31705091155758286"/>
                      <c:h val="0.13509776486228059"/>
                    </c:manualLayout>
                  </c15:layout>
                  <c15:dlblFieldTable/>
                  <c15:showDataLabelsRange val="0"/>
                </c:ext>
                <c:ext xmlns:c16="http://schemas.microsoft.com/office/drawing/2014/chart" uri="{C3380CC4-5D6E-409C-BE32-E72D297353CC}">
                  <c16:uniqueId val="{00000001-49E8-4379-9E59-29D3D120E59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Buses eléctricos</c:v>
                </c:pt>
              </c:strCache>
            </c:strRef>
          </c:cat>
          <c:val>
            <c:numRef>
              <c:f>Hoja1!$D$2</c:f>
              <c:numCache>
                <c:formatCode>0%</c:formatCode>
                <c:ptCount val="1"/>
                <c:pt idx="0">
                  <c:v>0.13</c:v>
                </c:pt>
              </c:numCache>
            </c:numRef>
          </c:val>
          <c:extLst>
            <c:ext xmlns:c16="http://schemas.microsoft.com/office/drawing/2014/chart" uri="{C3380CC4-5D6E-409C-BE32-E72D297353CC}">
              <c16:uniqueId val="{00000000-49E8-4379-9E59-29D3D120E597}"/>
            </c:ext>
          </c:extLst>
        </c:ser>
        <c:dLbls>
          <c:showLegendKey val="0"/>
          <c:showVal val="1"/>
          <c:showCatName val="0"/>
          <c:showSerName val="0"/>
          <c:showPercent val="0"/>
          <c:showBubbleSize val="0"/>
        </c:dLbls>
        <c:gapWidth val="182"/>
        <c:axId val="605796431"/>
        <c:axId val="605791439"/>
      </c:barChart>
      <c:catAx>
        <c:axId val="605796431"/>
        <c:scaling>
          <c:orientation val="minMax"/>
        </c:scaling>
        <c:delete val="1"/>
        <c:axPos val="l"/>
        <c:numFmt formatCode="General" sourceLinked="1"/>
        <c:majorTickMark val="none"/>
        <c:minorTickMark val="none"/>
        <c:tickLblPos val="nextTo"/>
        <c:crossAx val="605791439"/>
        <c:crosses val="autoZero"/>
        <c:auto val="1"/>
        <c:lblAlgn val="ctr"/>
        <c:lblOffset val="100"/>
        <c:noMultiLvlLbl val="0"/>
      </c:catAx>
      <c:valAx>
        <c:axId val="605791439"/>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0579643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Bus con Motor de combustión interna diésel</c:v>
                </c:pt>
              </c:strCache>
            </c:strRef>
          </c:tx>
          <c:spPr>
            <a:solidFill>
              <a:schemeClr val="accent1"/>
            </a:solidFill>
            <a:ln>
              <a:noFill/>
            </a:ln>
            <a:effectLst/>
          </c:spPr>
          <c:invertIfNegative val="0"/>
          <c:cat>
            <c:strRef>
              <c:f>Hoja1!$A$2:$A$5</c:f>
              <c:strCache>
                <c:ptCount val="4"/>
                <c:pt idx="0">
                  <c:v>Nivel de presión sonora estacionario</c:v>
                </c:pt>
                <c:pt idx="1">
                  <c:v>10km/h</c:v>
                </c:pt>
                <c:pt idx="2">
                  <c:v>30km/h</c:v>
                </c:pt>
                <c:pt idx="3">
                  <c:v>50km/h</c:v>
                </c:pt>
              </c:strCache>
            </c:strRef>
          </c:cat>
          <c:val>
            <c:numRef>
              <c:f>Hoja1!$B$2:$B$5</c:f>
              <c:numCache>
                <c:formatCode>General</c:formatCode>
                <c:ptCount val="4"/>
                <c:pt idx="0">
                  <c:v>65</c:v>
                </c:pt>
                <c:pt idx="1">
                  <c:v>73</c:v>
                </c:pt>
                <c:pt idx="2">
                  <c:v>76</c:v>
                </c:pt>
                <c:pt idx="3">
                  <c:v>78</c:v>
                </c:pt>
              </c:numCache>
            </c:numRef>
          </c:val>
          <c:extLst>
            <c:ext xmlns:c16="http://schemas.microsoft.com/office/drawing/2014/chart" uri="{C3380CC4-5D6E-409C-BE32-E72D297353CC}">
              <c16:uniqueId val="{00000000-C9E6-4179-9E41-3ED7FA89FA6C}"/>
            </c:ext>
          </c:extLst>
        </c:ser>
        <c:ser>
          <c:idx val="1"/>
          <c:order val="1"/>
          <c:tx>
            <c:strRef>
              <c:f>Hoja1!$C$1</c:f>
              <c:strCache>
                <c:ptCount val="1"/>
                <c:pt idx="0">
                  <c:v>Bus híbrido eléctrico</c:v>
                </c:pt>
              </c:strCache>
            </c:strRef>
          </c:tx>
          <c:spPr>
            <a:solidFill>
              <a:schemeClr val="accent2"/>
            </a:solidFill>
            <a:ln>
              <a:noFill/>
            </a:ln>
            <a:effectLst/>
          </c:spPr>
          <c:invertIfNegative val="0"/>
          <c:cat>
            <c:strRef>
              <c:f>Hoja1!$A$2:$A$5</c:f>
              <c:strCache>
                <c:ptCount val="4"/>
                <c:pt idx="0">
                  <c:v>Nivel de presión sonora estacionario</c:v>
                </c:pt>
                <c:pt idx="1">
                  <c:v>10km/h</c:v>
                </c:pt>
                <c:pt idx="2">
                  <c:v>30km/h</c:v>
                </c:pt>
                <c:pt idx="3">
                  <c:v>50km/h</c:v>
                </c:pt>
              </c:strCache>
            </c:strRef>
          </c:cat>
          <c:val>
            <c:numRef>
              <c:f>Hoja1!$C$2:$C$5</c:f>
              <c:numCache>
                <c:formatCode>General</c:formatCode>
                <c:ptCount val="4"/>
                <c:pt idx="0">
                  <c:v>61</c:v>
                </c:pt>
                <c:pt idx="1">
                  <c:v>67</c:v>
                </c:pt>
                <c:pt idx="2">
                  <c:v>71</c:v>
                </c:pt>
                <c:pt idx="3">
                  <c:v>78</c:v>
                </c:pt>
              </c:numCache>
            </c:numRef>
          </c:val>
          <c:extLst>
            <c:ext xmlns:c16="http://schemas.microsoft.com/office/drawing/2014/chart" uri="{C3380CC4-5D6E-409C-BE32-E72D297353CC}">
              <c16:uniqueId val="{00000001-C9E6-4179-9E41-3ED7FA89FA6C}"/>
            </c:ext>
          </c:extLst>
        </c:ser>
        <c:ser>
          <c:idx val="2"/>
          <c:order val="2"/>
          <c:tx>
            <c:strRef>
              <c:f>Hoja1!$D$1</c:f>
              <c:strCache>
                <c:ptCount val="1"/>
                <c:pt idx="0">
                  <c:v>Bus eléctrico de celdas de combustible</c:v>
                </c:pt>
              </c:strCache>
            </c:strRef>
          </c:tx>
          <c:spPr>
            <a:solidFill>
              <a:schemeClr val="accent3"/>
            </a:solidFill>
            <a:ln>
              <a:noFill/>
            </a:ln>
            <a:effectLst/>
          </c:spPr>
          <c:invertIfNegative val="0"/>
          <c:cat>
            <c:strRef>
              <c:f>Hoja1!$A$2:$A$5</c:f>
              <c:strCache>
                <c:ptCount val="4"/>
                <c:pt idx="0">
                  <c:v>Nivel de presión sonora estacionario</c:v>
                </c:pt>
                <c:pt idx="1">
                  <c:v>10km/h</c:v>
                </c:pt>
                <c:pt idx="2">
                  <c:v>30km/h</c:v>
                </c:pt>
                <c:pt idx="3">
                  <c:v>50km/h</c:v>
                </c:pt>
              </c:strCache>
            </c:strRef>
          </c:cat>
          <c:val>
            <c:numRef>
              <c:f>Hoja1!$D$2:$D$5</c:f>
              <c:numCache>
                <c:formatCode>General</c:formatCode>
                <c:ptCount val="4"/>
                <c:pt idx="0">
                  <c:v>57</c:v>
                </c:pt>
                <c:pt idx="1">
                  <c:v>62</c:v>
                </c:pt>
                <c:pt idx="2">
                  <c:v>66</c:v>
                </c:pt>
                <c:pt idx="3">
                  <c:v>78</c:v>
                </c:pt>
              </c:numCache>
            </c:numRef>
          </c:val>
          <c:extLst>
            <c:ext xmlns:c16="http://schemas.microsoft.com/office/drawing/2014/chart" uri="{C3380CC4-5D6E-409C-BE32-E72D297353CC}">
              <c16:uniqueId val="{00000002-C9E6-4179-9E41-3ED7FA89FA6C}"/>
            </c:ext>
          </c:extLst>
        </c:ser>
        <c:dLbls>
          <c:showLegendKey val="0"/>
          <c:showVal val="0"/>
          <c:showCatName val="0"/>
          <c:showSerName val="0"/>
          <c:showPercent val="0"/>
          <c:showBubbleSize val="0"/>
        </c:dLbls>
        <c:gapWidth val="219"/>
        <c:overlap val="-27"/>
        <c:axId val="1112958768"/>
        <c:axId val="1112952112"/>
      </c:barChart>
      <c:catAx>
        <c:axId val="111295876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r>
                  <a:rPr lang="en-US"/>
                  <a:t>Velocidad constante [km/h]</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n-US"/>
          </a:p>
        </c:txPr>
        <c:crossAx val="1112952112"/>
        <c:crosses val="autoZero"/>
        <c:auto val="1"/>
        <c:lblAlgn val="ctr"/>
        <c:lblOffset val="100"/>
        <c:noMultiLvlLbl val="0"/>
      </c:catAx>
      <c:valAx>
        <c:axId val="11129521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r>
                  <a:rPr lang="en-US"/>
                  <a:t>Nivel de presión sonora</a:t>
                </a:r>
                <a:r>
                  <a:rPr lang="es-ES"/>
                  <a:t>[dBA]</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n-US"/>
          </a:p>
        </c:txPr>
        <c:crossAx val="11129587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baseline="0">
          <a:solidFill>
            <a:schemeClr val="tx1">
              <a:lumMod val="95000"/>
              <a:lumOff val="5000"/>
            </a:schemeClr>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Arial" panose="020B0604020202020204" pitchFamily="34" charset="0"/>
                <a:ea typeface="+mn-ea"/>
                <a:cs typeface="+mn-cs"/>
              </a:defRPr>
            </a:pPr>
            <a:r>
              <a:rPr lang="en-US"/>
              <a:t>Ingresos y Egresos</a:t>
            </a:r>
          </a:p>
        </c:rich>
      </c:tx>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Arial" panose="020B0604020202020204" pitchFamily="34" charset="0"/>
              <a:ea typeface="+mn-ea"/>
              <a:cs typeface="+mn-cs"/>
            </a:defRPr>
          </a:pPr>
          <a:endParaRPr lang="en-US"/>
        </a:p>
      </c:txPr>
    </c:title>
    <c:autoTitleDeleted val="0"/>
    <c:plotArea>
      <c:layout/>
      <c:barChart>
        <c:barDir val="bar"/>
        <c:grouping val="clustered"/>
        <c:varyColors val="0"/>
        <c:ser>
          <c:idx val="0"/>
          <c:order val="0"/>
          <c:tx>
            <c:strRef>
              <c:f>Hoja2!$A$3</c:f>
              <c:strCache>
                <c:ptCount val="1"/>
                <c:pt idx="0">
                  <c:v>Año 10</c:v>
                </c:pt>
              </c:strCache>
            </c:strRef>
          </c:tx>
          <c:spPr>
            <a:solidFill>
              <a:schemeClr val="accent1"/>
            </a:solidFill>
            <a:ln>
              <a:noFill/>
            </a:ln>
            <a:effectLst/>
          </c:spPr>
          <c:invertIfNegative val="0"/>
          <c:cat>
            <c:multiLvlStrRef>
              <c:f>Hoja2!$B$1:$K$2</c:f>
              <c:multiLvlStrCache>
                <c:ptCount val="10"/>
                <c:lvl>
                  <c:pt idx="0">
                    <c:v>Total</c:v>
                  </c:pt>
                  <c:pt idx="1">
                    <c:v>Publicidad</c:v>
                  </c:pt>
                  <c:pt idx="2">
                    <c:v>Pasaje</c:v>
                  </c:pt>
                  <c:pt idx="3">
                    <c:v>Total</c:v>
                  </c:pt>
                  <c:pt idx="4">
                    <c:v>Mantenimiento</c:v>
                  </c:pt>
                  <c:pt idx="5">
                    <c:v>Repuestos</c:v>
                  </c:pt>
                  <c:pt idx="6">
                    <c:v>Permisos</c:v>
                  </c:pt>
                  <c:pt idx="7">
                    <c:v>Energía</c:v>
                  </c:pt>
                  <c:pt idx="8">
                    <c:v>Financiamiento</c:v>
                  </c:pt>
                  <c:pt idx="9">
                    <c:v>Chofer</c:v>
                  </c:pt>
                </c:lvl>
                <c:lvl>
                  <c:pt idx="0">
                    <c:v>Ingresos</c:v>
                  </c:pt>
                  <c:pt idx="3">
                    <c:v>Egresos</c:v>
                  </c:pt>
                </c:lvl>
              </c:multiLvlStrCache>
            </c:multiLvlStrRef>
          </c:cat>
          <c:val>
            <c:numRef>
              <c:f>Hoja2!$B$3:$K$3</c:f>
              <c:numCache>
                <c:formatCode>General</c:formatCode>
                <c:ptCount val="10"/>
                <c:pt idx="0">
                  <c:v>122006</c:v>
                </c:pt>
                <c:pt idx="1">
                  <c:v>4654</c:v>
                </c:pt>
                <c:pt idx="2">
                  <c:v>117352</c:v>
                </c:pt>
                <c:pt idx="3">
                  <c:v>101067</c:v>
                </c:pt>
                <c:pt idx="4">
                  <c:v>5275</c:v>
                </c:pt>
                <c:pt idx="5">
                  <c:v>12387</c:v>
                </c:pt>
                <c:pt idx="6">
                  <c:v>6644</c:v>
                </c:pt>
                <c:pt idx="7">
                  <c:v>7582</c:v>
                </c:pt>
                <c:pt idx="8">
                  <c:v>45683</c:v>
                </c:pt>
                <c:pt idx="9">
                  <c:v>23496</c:v>
                </c:pt>
              </c:numCache>
            </c:numRef>
          </c:val>
          <c:extLst>
            <c:ext xmlns:c16="http://schemas.microsoft.com/office/drawing/2014/chart" uri="{C3380CC4-5D6E-409C-BE32-E72D297353CC}">
              <c16:uniqueId val="{00000000-559B-4EF4-ABA7-D6ED4AAC209C}"/>
            </c:ext>
          </c:extLst>
        </c:ser>
        <c:ser>
          <c:idx val="1"/>
          <c:order val="1"/>
          <c:tx>
            <c:strRef>
              <c:f>Hoja2!$A$4</c:f>
              <c:strCache>
                <c:ptCount val="1"/>
                <c:pt idx="0">
                  <c:v>Año 1</c:v>
                </c:pt>
              </c:strCache>
            </c:strRef>
          </c:tx>
          <c:spPr>
            <a:solidFill>
              <a:schemeClr val="accent2"/>
            </a:solidFill>
            <a:ln>
              <a:noFill/>
            </a:ln>
            <a:effectLst/>
          </c:spPr>
          <c:invertIfNegative val="0"/>
          <c:cat>
            <c:multiLvlStrRef>
              <c:f>Hoja2!$B$1:$K$2</c:f>
              <c:multiLvlStrCache>
                <c:ptCount val="10"/>
                <c:lvl>
                  <c:pt idx="0">
                    <c:v>Total</c:v>
                  </c:pt>
                  <c:pt idx="1">
                    <c:v>Publicidad</c:v>
                  </c:pt>
                  <c:pt idx="2">
                    <c:v>Pasaje</c:v>
                  </c:pt>
                  <c:pt idx="3">
                    <c:v>Total</c:v>
                  </c:pt>
                  <c:pt idx="4">
                    <c:v>Mantenimiento</c:v>
                  </c:pt>
                  <c:pt idx="5">
                    <c:v>Repuestos</c:v>
                  </c:pt>
                  <c:pt idx="6">
                    <c:v>Permisos</c:v>
                  </c:pt>
                  <c:pt idx="7">
                    <c:v>Energía</c:v>
                  </c:pt>
                  <c:pt idx="8">
                    <c:v>Financiamiento</c:v>
                  </c:pt>
                  <c:pt idx="9">
                    <c:v>Chofer</c:v>
                  </c:pt>
                </c:lvl>
                <c:lvl>
                  <c:pt idx="0">
                    <c:v>Ingresos</c:v>
                  </c:pt>
                  <c:pt idx="3">
                    <c:v>Egresos</c:v>
                  </c:pt>
                </c:lvl>
              </c:multiLvlStrCache>
            </c:multiLvlStrRef>
          </c:cat>
          <c:val>
            <c:numRef>
              <c:f>Hoja2!$B$4:$K$4</c:f>
              <c:numCache>
                <c:formatCode>General</c:formatCode>
                <c:ptCount val="10"/>
                <c:pt idx="0">
                  <c:v>89961</c:v>
                </c:pt>
                <c:pt idx="1">
                  <c:v>3000</c:v>
                </c:pt>
                <c:pt idx="2">
                  <c:v>86961</c:v>
                </c:pt>
                <c:pt idx="3">
                  <c:v>88637</c:v>
                </c:pt>
                <c:pt idx="4">
                  <c:v>3400</c:v>
                </c:pt>
                <c:pt idx="5">
                  <c:v>7985</c:v>
                </c:pt>
                <c:pt idx="6">
                  <c:v>7534</c:v>
                </c:pt>
                <c:pt idx="7">
                  <c:v>7582</c:v>
                </c:pt>
                <c:pt idx="8">
                  <c:v>42476</c:v>
                </c:pt>
                <c:pt idx="9">
                  <c:v>19660</c:v>
                </c:pt>
              </c:numCache>
            </c:numRef>
          </c:val>
          <c:extLst>
            <c:ext xmlns:c16="http://schemas.microsoft.com/office/drawing/2014/chart" uri="{C3380CC4-5D6E-409C-BE32-E72D297353CC}">
              <c16:uniqueId val="{00000001-559B-4EF4-ABA7-D6ED4AAC209C}"/>
            </c:ext>
          </c:extLst>
        </c:ser>
        <c:dLbls>
          <c:showLegendKey val="0"/>
          <c:showVal val="0"/>
          <c:showCatName val="0"/>
          <c:showSerName val="0"/>
          <c:showPercent val="0"/>
          <c:showBubbleSize val="0"/>
        </c:dLbls>
        <c:gapWidth val="182"/>
        <c:axId val="419011551"/>
        <c:axId val="419030687"/>
      </c:barChart>
      <c:catAx>
        <c:axId val="41901155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419030687"/>
        <c:crosses val="autoZero"/>
        <c:auto val="1"/>
        <c:lblAlgn val="ctr"/>
        <c:lblOffset val="100"/>
        <c:noMultiLvlLbl val="0"/>
      </c:catAx>
      <c:valAx>
        <c:axId val="419030687"/>
        <c:scaling>
          <c:orientation val="minMax"/>
          <c:max val="12500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mn-cs"/>
                  </a:defRPr>
                </a:pPr>
                <a:r>
                  <a:rPr lang="en-US"/>
                  <a:t>Dólares</a:t>
                </a:r>
              </a:p>
            </c:rich>
          </c:tx>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41901155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100" baseline="0">
          <a:latin typeface="Arial"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image" Target="../media/image12.JPG"/></Relationships>
</file>

<file path=ppt/diagrams/_rels/data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image" Target="../media/image1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image" Target="../media/image12.JPG"/></Relationships>
</file>

<file path=ppt/diagrams/_rels/drawing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86597C-89B1-43D8-BD40-7F90161746B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1206B2C8-5F1D-49EB-AAC6-9371FFE2BE9D}">
      <dgm:prSet phldrT="[Texto]"/>
      <dgm:spPr/>
      <dgm:t>
        <a:bodyPr/>
        <a:lstStyle/>
        <a:p>
          <a:r>
            <a:rPr lang="es-ES" dirty="0" smtClean="0"/>
            <a:t>Proyecto corredor de bajas emisiones vehículos eléctricos.</a:t>
          </a:r>
          <a:endParaRPr lang="es-ES" dirty="0"/>
        </a:p>
      </dgm:t>
    </dgm:pt>
    <dgm:pt modelId="{C31702DD-FF6A-4FAF-9DC1-3BD6BB0D4906}" type="parTrans" cxnId="{56816FDB-B669-400A-A2E7-EABAE2E62F01}">
      <dgm:prSet/>
      <dgm:spPr/>
      <dgm:t>
        <a:bodyPr/>
        <a:lstStyle/>
        <a:p>
          <a:endParaRPr lang="es-ES"/>
        </a:p>
      </dgm:t>
    </dgm:pt>
    <dgm:pt modelId="{2D9795B2-9F7C-4C6B-8CA6-A005E09B6850}" type="sibTrans" cxnId="{56816FDB-B669-400A-A2E7-EABAE2E62F01}">
      <dgm:prSet/>
      <dgm:spPr/>
      <dgm:t>
        <a:bodyPr/>
        <a:lstStyle/>
        <a:p>
          <a:endParaRPr lang="es-ES"/>
        </a:p>
      </dgm:t>
    </dgm:pt>
    <dgm:pt modelId="{321FD0C6-477C-4717-9742-2BB61FC005C4}" type="asst">
      <dgm:prSet phldrT="[Texto]"/>
      <dgm:spPr/>
      <dgm:t>
        <a:bodyPr/>
        <a:lstStyle/>
        <a:p>
          <a:r>
            <a:rPr lang="es-ES" dirty="0" smtClean="0"/>
            <a:t>Desarrollo de una metodología para seleccionar un bus eléctrico.</a:t>
          </a:r>
          <a:endParaRPr lang="es-ES" dirty="0"/>
        </a:p>
      </dgm:t>
    </dgm:pt>
    <dgm:pt modelId="{6CB633A5-E012-4D7D-8357-5BE1B8EB8E4F}" type="parTrans" cxnId="{34BAF0F1-9AFC-43CA-9683-B98EBBC7088E}">
      <dgm:prSet/>
      <dgm:spPr/>
      <dgm:t>
        <a:bodyPr/>
        <a:lstStyle/>
        <a:p>
          <a:endParaRPr lang="es-ES"/>
        </a:p>
      </dgm:t>
    </dgm:pt>
    <dgm:pt modelId="{9D2369FB-E8DF-470C-B235-EC638ADE92E9}" type="sibTrans" cxnId="{34BAF0F1-9AFC-43CA-9683-B98EBBC7088E}">
      <dgm:prSet/>
      <dgm:spPr/>
      <dgm:t>
        <a:bodyPr/>
        <a:lstStyle/>
        <a:p>
          <a:endParaRPr lang="es-ES"/>
        </a:p>
      </dgm:t>
    </dgm:pt>
    <dgm:pt modelId="{B1C8419D-BE5B-4D3C-AD01-095CF5A12889}">
      <dgm:prSet phldrT="[Texto]"/>
      <dgm:spPr/>
      <dgm:t>
        <a:bodyPr/>
        <a:lstStyle/>
        <a:p>
          <a:r>
            <a:rPr lang="es-ES" dirty="0" smtClean="0"/>
            <a:t>Determinación del ciclo típico de conducción para las rutas 100 y 27 de un bus eléctrico en la ciudad de Cuenca. </a:t>
          </a:r>
        </a:p>
        <a:p>
          <a:r>
            <a:rPr lang="es-ES" dirty="0" smtClean="0"/>
            <a:t>B. García. </a:t>
          </a:r>
          <a:endParaRPr lang="es-ES" dirty="0"/>
        </a:p>
      </dgm:t>
    </dgm:pt>
    <dgm:pt modelId="{4BE3FE6E-D1E4-40E9-88D9-5507DE0A9B5E}" type="parTrans" cxnId="{0919326A-0091-4056-88ED-E633C6904C48}">
      <dgm:prSet/>
      <dgm:spPr/>
      <dgm:t>
        <a:bodyPr/>
        <a:lstStyle/>
        <a:p>
          <a:endParaRPr lang="es-ES"/>
        </a:p>
      </dgm:t>
    </dgm:pt>
    <dgm:pt modelId="{2DE462EC-DE21-4B04-BD73-193302C89975}" type="sibTrans" cxnId="{0919326A-0091-4056-88ED-E633C6904C48}">
      <dgm:prSet/>
      <dgm:spPr/>
      <dgm:t>
        <a:bodyPr/>
        <a:lstStyle/>
        <a:p>
          <a:endParaRPr lang="es-ES"/>
        </a:p>
      </dgm:t>
    </dgm:pt>
    <dgm:pt modelId="{32354FB4-25A2-47CF-9B92-A44FE56F79B8}">
      <dgm:prSet/>
      <dgm:spPr/>
      <dgm:t>
        <a:bodyPr/>
        <a:lstStyle/>
        <a:p>
          <a:r>
            <a:rPr lang="es-ES" dirty="0" smtClean="0"/>
            <a:t>Metodología para la configuración energética de un bus eléctrico. </a:t>
          </a:r>
        </a:p>
        <a:p>
          <a:r>
            <a:rPr lang="es-ES" dirty="0" smtClean="0"/>
            <a:t>W. Guiñansaca.</a:t>
          </a:r>
          <a:endParaRPr lang="es-ES" dirty="0"/>
        </a:p>
      </dgm:t>
    </dgm:pt>
    <dgm:pt modelId="{6C1865DD-EBD8-4AEF-8696-BBB92D695038}" type="parTrans" cxnId="{DCA65BC6-9034-4898-ABCF-256A3613C9A7}">
      <dgm:prSet/>
      <dgm:spPr/>
      <dgm:t>
        <a:bodyPr/>
        <a:lstStyle/>
        <a:p>
          <a:endParaRPr lang="es-ES"/>
        </a:p>
      </dgm:t>
    </dgm:pt>
    <dgm:pt modelId="{3886B9EC-24C7-4573-A025-5C1C6E1FB58D}" type="sibTrans" cxnId="{DCA65BC6-9034-4898-ABCF-256A3613C9A7}">
      <dgm:prSet/>
      <dgm:spPr/>
      <dgm:t>
        <a:bodyPr/>
        <a:lstStyle/>
        <a:p>
          <a:endParaRPr lang="es-ES"/>
        </a:p>
      </dgm:t>
    </dgm:pt>
    <dgm:pt modelId="{6C562803-7840-4490-9C90-2765959443C0}">
      <dgm:prSet/>
      <dgm:spPr/>
      <dgm:t>
        <a:bodyPr/>
        <a:lstStyle/>
        <a:p>
          <a:r>
            <a:rPr lang="es-ES" dirty="0" smtClean="0"/>
            <a:t>Obtención de ciclos de conducción de rutas que conecten las principales sedes universitarias de la Ciudad de Cuenca. </a:t>
          </a:r>
        </a:p>
        <a:p>
          <a:r>
            <a:rPr lang="es-ES" dirty="0" smtClean="0"/>
            <a:t>L. Ortega.  E. Idrovo.</a:t>
          </a:r>
          <a:endParaRPr lang="es-ES" dirty="0"/>
        </a:p>
      </dgm:t>
    </dgm:pt>
    <dgm:pt modelId="{79001328-FCFB-4797-8EE3-98655E53298A}" type="parTrans" cxnId="{4A26B4C4-94FD-4267-A7C6-7CD42C6E4C8D}">
      <dgm:prSet/>
      <dgm:spPr/>
      <dgm:t>
        <a:bodyPr/>
        <a:lstStyle/>
        <a:p>
          <a:endParaRPr lang="es-ES"/>
        </a:p>
      </dgm:t>
    </dgm:pt>
    <dgm:pt modelId="{6FAF8D26-E6FF-4D74-B5BF-1B080B6A348C}" type="sibTrans" cxnId="{4A26B4C4-94FD-4267-A7C6-7CD42C6E4C8D}">
      <dgm:prSet/>
      <dgm:spPr/>
      <dgm:t>
        <a:bodyPr/>
        <a:lstStyle/>
        <a:p>
          <a:endParaRPr lang="es-ES"/>
        </a:p>
      </dgm:t>
    </dgm:pt>
    <dgm:pt modelId="{1658D435-5D11-467F-BA56-7A1EE807A176}" type="pres">
      <dgm:prSet presAssocID="{6786597C-89B1-43D8-BD40-7F90161746BE}" presName="hierChild1" presStyleCnt="0">
        <dgm:presLayoutVars>
          <dgm:orgChart val="1"/>
          <dgm:chPref val="1"/>
          <dgm:dir/>
          <dgm:animOne val="branch"/>
          <dgm:animLvl val="lvl"/>
          <dgm:resizeHandles/>
        </dgm:presLayoutVars>
      </dgm:prSet>
      <dgm:spPr/>
      <dgm:t>
        <a:bodyPr/>
        <a:lstStyle/>
        <a:p>
          <a:endParaRPr lang="es-ES"/>
        </a:p>
      </dgm:t>
    </dgm:pt>
    <dgm:pt modelId="{310FB225-4D18-4D2D-B224-84ECAC1B718D}" type="pres">
      <dgm:prSet presAssocID="{1206B2C8-5F1D-49EB-AAC6-9371FFE2BE9D}" presName="hierRoot1" presStyleCnt="0">
        <dgm:presLayoutVars>
          <dgm:hierBranch val="init"/>
        </dgm:presLayoutVars>
      </dgm:prSet>
      <dgm:spPr/>
    </dgm:pt>
    <dgm:pt modelId="{1530642E-FE56-401B-9E3D-5C6CD37763A3}" type="pres">
      <dgm:prSet presAssocID="{1206B2C8-5F1D-49EB-AAC6-9371FFE2BE9D}" presName="rootComposite1" presStyleCnt="0"/>
      <dgm:spPr/>
    </dgm:pt>
    <dgm:pt modelId="{E207543D-A481-424E-B7B9-40D25607487D}" type="pres">
      <dgm:prSet presAssocID="{1206B2C8-5F1D-49EB-AAC6-9371FFE2BE9D}" presName="rootText1" presStyleLbl="node0" presStyleIdx="0" presStyleCnt="1">
        <dgm:presLayoutVars>
          <dgm:chPref val="3"/>
        </dgm:presLayoutVars>
      </dgm:prSet>
      <dgm:spPr/>
      <dgm:t>
        <a:bodyPr/>
        <a:lstStyle/>
        <a:p>
          <a:endParaRPr lang="es-ES"/>
        </a:p>
      </dgm:t>
    </dgm:pt>
    <dgm:pt modelId="{0B2C92C8-A7F1-4824-8BB8-BB514FF19D71}" type="pres">
      <dgm:prSet presAssocID="{1206B2C8-5F1D-49EB-AAC6-9371FFE2BE9D}" presName="rootConnector1" presStyleLbl="node1" presStyleIdx="0" presStyleCnt="0"/>
      <dgm:spPr/>
      <dgm:t>
        <a:bodyPr/>
        <a:lstStyle/>
        <a:p>
          <a:endParaRPr lang="es-ES"/>
        </a:p>
      </dgm:t>
    </dgm:pt>
    <dgm:pt modelId="{B48DECEA-CFBD-4EED-8B70-48712B37528C}" type="pres">
      <dgm:prSet presAssocID="{1206B2C8-5F1D-49EB-AAC6-9371FFE2BE9D}" presName="hierChild2" presStyleCnt="0"/>
      <dgm:spPr/>
    </dgm:pt>
    <dgm:pt modelId="{97F068FE-F8D3-4371-8685-FDB7CB3093AD}" type="pres">
      <dgm:prSet presAssocID="{4BE3FE6E-D1E4-40E9-88D9-5507DE0A9B5E}" presName="Name37" presStyleLbl="parChTrans1D2" presStyleIdx="0" presStyleCnt="4"/>
      <dgm:spPr/>
      <dgm:t>
        <a:bodyPr/>
        <a:lstStyle/>
        <a:p>
          <a:endParaRPr lang="es-ES"/>
        </a:p>
      </dgm:t>
    </dgm:pt>
    <dgm:pt modelId="{8C52237C-A8DB-4A96-BB73-2A267E705369}" type="pres">
      <dgm:prSet presAssocID="{B1C8419D-BE5B-4D3C-AD01-095CF5A12889}" presName="hierRoot2" presStyleCnt="0">
        <dgm:presLayoutVars>
          <dgm:hierBranch val="init"/>
        </dgm:presLayoutVars>
      </dgm:prSet>
      <dgm:spPr/>
    </dgm:pt>
    <dgm:pt modelId="{536D4DE4-4963-415F-95BF-177D725B5197}" type="pres">
      <dgm:prSet presAssocID="{B1C8419D-BE5B-4D3C-AD01-095CF5A12889}" presName="rootComposite" presStyleCnt="0"/>
      <dgm:spPr/>
    </dgm:pt>
    <dgm:pt modelId="{BA662CE3-B496-4D62-B087-BAC099CF41F9}" type="pres">
      <dgm:prSet presAssocID="{B1C8419D-BE5B-4D3C-AD01-095CF5A12889}" presName="rootText" presStyleLbl="node2" presStyleIdx="0" presStyleCnt="3">
        <dgm:presLayoutVars>
          <dgm:chPref val="3"/>
        </dgm:presLayoutVars>
      </dgm:prSet>
      <dgm:spPr/>
      <dgm:t>
        <a:bodyPr/>
        <a:lstStyle/>
        <a:p>
          <a:endParaRPr lang="es-ES"/>
        </a:p>
      </dgm:t>
    </dgm:pt>
    <dgm:pt modelId="{60EA2E48-DFBA-4A77-B246-D276112ABCF3}" type="pres">
      <dgm:prSet presAssocID="{B1C8419D-BE5B-4D3C-AD01-095CF5A12889}" presName="rootConnector" presStyleLbl="node2" presStyleIdx="0" presStyleCnt="3"/>
      <dgm:spPr/>
      <dgm:t>
        <a:bodyPr/>
        <a:lstStyle/>
        <a:p>
          <a:endParaRPr lang="es-ES"/>
        </a:p>
      </dgm:t>
    </dgm:pt>
    <dgm:pt modelId="{71FE2E56-0F9A-47C9-A5EE-E7AF7BFEB2DF}" type="pres">
      <dgm:prSet presAssocID="{B1C8419D-BE5B-4D3C-AD01-095CF5A12889}" presName="hierChild4" presStyleCnt="0"/>
      <dgm:spPr/>
    </dgm:pt>
    <dgm:pt modelId="{6B31EF6D-39DF-4E30-BD3C-0510C7496696}" type="pres">
      <dgm:prSet presAssocID="{B1C8419D-BE5B-4D3C-AD01-095CF5A12889}" presName="hierChild5" presStyleCnt="0"/>
      <dgm:spPr/>
    </dgm:pt>
    <dgm:pt modelId="{E2E9A1BC-99D8-4F5A-99EF-DB64492B780A}" type="pres">
      <dgm:prSet presAssocID="{6C1865DD-EBD8-4AEF-8696-BBB92D695038}" presName="Name37" presStyleLbl="parChTrans1D2" presStyleIdx="1" presStyleCnt="4"/>
      <dgm:spPr/>
      <dgm:t>
        <a:bodyPr/>
        <a:lstStyle/>
        <a:p>
          <a:endParaRPr lang="es-ES"/>
        </a:p>
      </dgm:t>
    </dgm:pt>
    <dgm:pt modelId="{EA338DBA-D77D-4786-8D96-0C79CFC0C497}" type="pres">
      <dgm:prSet presAssocID="{32354FB4-25A2-47CF-9B92-A44FE56F79B8}" presName="hierRoot2" presStyleCnt="0">
        <dgm:presLayoutVars>
          <dgm:hierBranch val="init"/>
        </dgm:presLayoutVars>
      </dgm:prSet>
      <dgm:spPr/>
    </dgm:pt>
    <dgm:pt modelId="{6B088425-9B4B-4C24-8582-F3EEB6A4A504}" type="pres">
      <dgm:prSet presAssocID="{32354FB4-25A2-47CF-9B92-A44FE56F79B8}" presName="rootComposite" presStyleCnt="0"/>
      <dgm:spPr/>
    </dgm:pt>
    <dgm:pt modelId="{4D3AC91D-C4CA-4608-A744-57D1F8A5B885}" type="pres">
      <dgm:prSet presAssocID="{32354FB4-25A2-47CF-9B92-A44FE56F79B8}" presName="rootText" presStyleLbl="node2" presStyleIdx="1" presStyleCnt="3">
        <dgm:presLayoutVars>
          <dgm:chPref val="3"/>
        </dgm:presLayoutVars>
      </dgm:prSet>
      <dgm:spPr/>
      <dgm:t>
        <a:bodyPr/>
        <a:lstStyle/>
        <a:p>
          <a:endParaRPr lang="es-ES"/>
        </a:p>
      </dgm:t>
    </dgm:pt>
    <dgm:pt modelId="{97848439-35D2-4BDD-A6F6-8BE355EE0307}" type="pres">
      <dgm:prSet presAssocID="{32354FB4-25A2-47CF-9B92-A44FE56F79B8}" presName="rootConnector" presStyleLbl="node2" presStyleIdx="1" presStyleCnt="3"/>
      <dgm:spPr/>
      <dgm:t>
        <a:bodyPr/>
        <a:lstStyle/>
        <a:p>
          <a:endParaRPr lang="es-ES"/>
        </a:p>
      </dgm:t>
    </dgm:pt>
    <dgm:pt modelId="{0C892C09-3E47-4BB0-B356-5261D0639364}" type="pres">
      <dgm:prSet presAssocID="{32354FB4-25A2-47CF-9B92-A44FE56F79B8}" presName="hierChild4" presStyleCnt="0"/>
      <dgm:spPr/>
    </dgm:pt>
    <dgm:pt modelId="{90A72E34-E84B-4727-9F28-6921C1C149AD}" type="pres">
      <dgm:prSet presAssocID="{32354FB4-25A2-47CF-9B92-A44FE56F79B8}" presName="hierChild5" presStyleCnt="0"/>
      <dgm:spPr/>
    </dgm:pt>
    <dgm:pt modelId="{97D842D9-54A4-46EB-908C-170F69551CCD}" type="pres">
      <dgm:prSet presAssocID="{79001328-FCFB-4797-8EE3-98655E53298A}" presName="Name37" presStyleLbl="parChTrans1D2" presStyleIdx="2" presStyleCnt="4"/>
      <dgm:spPr/>
      <dgm:t>
        <a:bodyPr/>
        <a:lstStyle/>
        <a:p>
          <a:endParaRPr lang="es-ES"/>
        </a:p>
      </dgm:t>
    </dgm:pt>
    <dgm:pt modelId="{4C22F17C-6FC2-49E6-A153-74260CCEB01A}" type="pres">
      <dgm:prSet presAssocID="{6C562803-7840-4490-9C90-2765959443C0}" presName="hierRoot2" presStyleCnt="0">
        <dgm:presLayoutVars>
          <dgm:hierBranch val="init"/>
        </dgm:presLayoutVars>
      </dgm:prSet>
      <dgm:spPr/>
    </dgm:pt>
    <dgm:pt modelId="{77D0E717-7CF0-431A-A4F0-5140BEEB931A}" type="pres">
      <dgm:prSet presAssocID="{6C562803-7840-4490-9C90-2765959443C0}" presName="rootComposite" presStyleCnt="0"/>
      <dgm:spPr/>
    </dgm:pt>
    <dgm:pt modelId="{EC765149-D12F-4E1C-BAF3-816937836C94}" type="pres">
      <dgm:prSet presAssocID="{6C562803-7840-4490-9C90-2765959443C0}" presName="rootText" presStyleLbl="node2" presStyleIdx="2" presStyleCnt="3">
        <dgm:presLayoutVars>
          <dgm:chPref val="3"/>
        </dgm:presLayoutVars>
      </dgm:prSet>
      <dgm:spPr/>
      <dgm:t>
        <a:bodyPr/>
        <a:lstStyle/>
        <a:p>
          <a:endParaRPr lang="es-ES"/>
        </a:p>
      </dgm:t>
    </dgm:pt>
    <dgm:pt modelId="{8B98EB0C-55BA-47B1-BDF9-150B60C0DED7}" type="pres">
      <dgm:prSet presAssocID="{6C562803-7840-4490-9C90-2765959443C0}" presName="rootConnector" presStyleLbl="node2" presStyleIdx="2" presStyleCnt="3"/>
      <dgm:spPr/>
      <dgm:t>
        <a:bodyPr/>
        <a:lstStyle/>
        <a:p>
          <a:endParaRPr lang="es-ES"/>
        </a:p>
      </dgm:t>
    </dgm:pt>
    <dgm:pt modelId="{0753CDBA-C5AF-4F55-9FB6-EF55050E1302}" type="pres">
      <dgm:prSet presAssocID="{6C562803-7840-4490-9C90-2765959443C0}" presName="hierChild4" presStyleCnt="0"/>
      <dgm:spPr/>
    </dgm:pt>
    <dgm:pt modelId="{5DDB3247-7E0B-457A-81FA-154BE462045E}" type="pres">
      <dgm:prSet presAssocID="{6C562803-7840-4490-9C90-2765959443C0}" presName="hierChild5" presStyleCnt="0"/>
      <dgm:spPr/>
    </dgm:pt>
    <dgm:pt modelId="{DB610058-7919-4489-B04B-AB4818288D2C}" type="pres">
      <dgm:prSet presAssocID="{1206B2C8-5F1D-49EB-AAC6-9371FFE2BE9D}" presName="hierChild3" presStyleCnt="0"/>
      <dgm:spPr/>
    </dgm:pt>
    <dgm:pt modelId="{CCEDCB10-B352-4D9D-A1DD-84F288C56214}" type="pres">
      <dgm:prSet presAssocID="{6CB633A5-E012-4D7D-8357-5BE1B8EB8E4F}" presName="Name111" presStyleLbl="parChTrans1D2" presStyleIdx="3" presStyleCnt="4"/>
      <dgm:spPr/>
      <dgm:t>
        <a:bodyPr/>
        <a:lstStyle/>
        <a:p>
          <a:endParaRPr lang="es-ES"/>
        </a:p>
      </dgm:t>
    </dgm:pt>
    <dgm:pt modelId="{6FED42C7-08DF-4116-9E48-DF1C77D22A53}" type="pres">
      <dgm:prSet presAssocID="{321FD0C6-477C-4717-9742-2BB61FC005C4}" presName="hierRoot3" presStyleCnt="0">
        <dgm:presLayoutVars>
          <dgm:hierBranch val="init"/>
        </dgm:presLayoutVars>
      </dgm:prSet>
      <dgm:spPr/>
    </dgm:pt>
    <dgm:pt modelId="{CBEC9E03-B4F3-43D9-8063-DE83B52CF603}" type="pres">
      <dgm:prSet presAssocID="{321FD0C6-477C-4717-9742-2BB61FC005C4}" presName="rootComposite3" presStyleCnt="0"/>
      <dgm:spPr/>
    </dgm:pt>
    <dgm:pt modelId="{96B4AF9D-C53F-48A5-A347-1B4CF707AA68}" type="pres">
      <dgm:prSet presAssocID="{321FD0C6-477C-4717-9742-2BB61FC005C4}" presName="rootText3" presStyleLbl="asst1" presStyleIdx="0" presStyleCnt="1">
        <dgm:presLayoutVars>
          <dgm:chPref val="3"/>
        </dgm:presLayoutVars>
      </dgm:prSet>
      <dgm:spPr/>
      <dgm:t>
        <a:bodyPr/>
        <a:lstStyle/>
        <a:p>
          <a:endParaRPr lang="es-ES"/>
        </a:p>
      </dgm:t>
    </dgm:pt>
    <dgm:pt modelId="{D9FBCF45-7D21-4E9C-902B-DC7C1AC67200}" type="pres">
      <dgm:prSet presAssocID="{321FD0C6-477C-4717-9742-2BB61FC005C4}" presName="rootConnector3" presStyleLbl="asst1" presStyleIdx="0" presStyleCnt="1"/>
      <dgm:spPr/>
      <dgm:t>
        <a:bodyPr/>
        <a:lstStyle/>
        <a:p>
          <a:endParaRPr lang="es-ES"/>
        </a:p>
      </dgm:t>
    </dgm:pt>
    <dgm:pt modelId="{6FFF456E-821E-441F-91BB-997CADE48C5B}" type="pres">
      <dgm:prSet presAssocID="{321FD0C6-477C-4717-9742-2BB61FC005C4}" presName="hierChild6" presStyleCnt="0"/>
      <dgm:spPr/>
    </dgm:pt>
    <dgm:pt modelId="{3D0EB305-3FAE-446C-B91F-7CB443A307DF}" type="pres">
      <dgm:prSet presAssocID="{321FD0C6-477C-4717-9742-2BB61FC005C4}" presName="hierChild7" presStyleCnt="0"/>
      <dgm:spPr/>
    </dgm:pt>
  </dgm:ptLst>
  <dgm:cxnLst>
    <dgm:cxn modelId="{56816FDB-B669-400A-A2E7-EABAE2E62F01}" srcId="{6786597C-89B1-43D8-BD40-7F90161746BE}" destId="{1206B2C8-5F1D-49EB-AAC6-9371FFE2BE9D}" srcOrd="0" destOrd="0" parTransId="{C31702DD-FF6A-4FAF-9DC1-3BD6BB0D4906}" sibTransId="{2D9795B2-9F7C-4C6B-8CA6-A005E09B6850}"/>
    <dgm:cxn modelId="{8D88D508-3C1F-4A32-8617-4F375AF9B53D}" type="presOf" srcId="{B1C8419D-BE5B-4D3C-AD01-095CF5A12889}" destId="{60EA2E48-DFBA-4A77-B246-D276112ABCF3}" srcOrd="1" destOrd="0" presId="urn:microsoft.com/office/officeart/2005/8/layout/orgChart1"/>
    <dgm:cxn modelId="{BE6D7F17-2405-4901-B935-26412A738D2B}" type="presOf" srcId="{32354FB4-25A2-47CF-9B92-A44FE56F79B8}" destId="{4D3AC91D-C4CA-4608-A744-57D1F8A5B885}" srcOrd="0" destOrd="0" presId="urn:microsoft.com/office/officeart/2005/8/layout/orgChart1"/>
    <dgm:cxn modelId="{34BAF0F1-9AFC-43CA-9683-B98EBBC7088E}" srcId="{1206B2C8-5F1D-49EB-AAC6-9371FFE2BE9D}" destId="{321FD0C6-477C-4717-9742-2BB61FC005C4}" srcOrd="0" destOrd="0" parTransId="{6CB633A5-E012-4D7D-8357-5BE1B8EB8E4F}" sibTransId="{9D2369FB-E8DF-470C-B235-EC638ADE92E9}"/>
    <dgm:cxn modelId="{A6616A59-6761-4DFB-8D8F-3D4D2DD0A156}" type="presOf" srcId="{32354FB4-25A2-47CF-9B92-A44FE56F79B8}" destId="{97848439-35D2-4BDD-A6F6-8BE355EE0307}" srcOrd="1" destOrd="0" presId="urn:microsoft.com/office/officeart/2005/8/layout/orgChart1"/>
    <dgm:cxn modelId="{0919326A-0091-4056-88ED-E633C6904C48}" srcId="{1206B2C8-5F1D-49EB-AAC6-9371FFE2BE9D}" destId="{B1C8419D-BE5B-4D3C-AD01-095CF5A12889}" srcOrd="1" destOrd="0" parTransId="{4BE3FE6E-D1E4-40E9-88D9-5507DE0A9B5E}" sibTransId="{2DE462EC-DE21-4B04-BD73-193302C89975}"/>
    <dgm:cxn modelId="{6D26D261-D620-4186-8DCB-CEA9FFD41C3B}" type="presOf" srcId="{4BE3FE6E-D1E4-40E9-88D9-5507DE0A9B5E}" destId="{97F068FE-F8D3-4371-8685-FDB7CB3093AD}" srcOrd="0" destOrd="0" presId="urn:microsoft.com/office/officeart/2005/8/layout/orgChart1"/>
    <dgm:cxn modelId="{0D1B77AB-9B46-4619-A798-D4ADDDA55559}" type="presOf" srcId="{321FD0C6-477C-4717-9742-2BB61FC005C4}" destId="{96B4AF9D-C53F-48A5-A347-1B4CF707AA68}" srcOrd="0" destOrd="0" presId="urn:microsoft.com/office/officeart/2005/8/layout/orgChart1"/>
    <dgm:cxn modelId="{BA36F1A2-DCD9-44C8-9A6A-62CADBCF7857}" type="presOf" srcId="{6CB633A5-E012-4D7D-8357-5BE1B8EB8E4F}" destId="{CCEDCB10-B352-4D9D-A1DD-84F288C56214}" srcOrd="0" destOrd="0" presId="urn:microsoft.com/office/officeart/2005/8/layout/orgChart1"/>
    <dgm:cxn modelId="{105F693A-A45E-4562-ABB6-C82B59CCFF76}" type="presOf" srcId="{79001328-FCFB-4797-8EE3-98655E53298A}" destId="{97D842D9-54A4-46EB-908C-170F69551CCD}" srcOrd="0" destOrd="0" presId="urn:microsoft.com/office/officeart/2005/8/layout/orgChart1"/>
    <dgm:cxn modelId="{DCA65BC6-9034-4898-ABCF-256A3613C9A7}" srcId="{1206B2C8-5F1D-49EB-AAC6-9371FFE2BE9D}" destId="{32354FB4-25A2-47CF-9B92-A44FE56F79B8}" srcOrd="2" destOrd="0" parTransId="{6C1865DD-EBD8-4AEF-8696-BBB92D695038}" sibTransId="{3886B9EC-24C7-4573-A025-5C1C6E1FB58D}"/>
    <dgm:cxn modelId="{50181DC1-FC77-437D-B9B4-E38545083141}" type="presOf" srcId="{6C562803-7840-4490-9C90-2765959443C0}" destId="{EC765149-D12F-4E1C-BAF3-816937836C94}" srcOrd="0" destOrd="0" presId="urn:microsoft.com/office/officeart/2005/8/layout/orgChart1"/>
    <dgm:cxn modelId="{F03F2995-1532-4E87-BED6-467901EF4ED4}" type="presOf" srcId="{6C562803-7840-4490-9C90-2765959443C0}" destId="{8B98EB0C-55BA-47B1-BDF9-150B60C0DED7}" srcOrd="1" destOrd="0" presId="urn:microsoft.com/office/officeart/2005/8/layout/orgChart1"/>
    <dgm:cxn modelId="{39C650A8-5329-47F8-B79A-82260E3351C8}" type="presOf" srcId="{1206B2C8-5F1D-49EB-AAC6-9371FFE2BE9D}" destId="{0B2C92C8-A7F1-4824-8BB8-BB514FF19D71}" srcOrd="1" destOrd="0" presId="urn:microsoft.com/office/officeart/2005/8/layout/orgChart1"/>
    <dgm:cxn modelId="{84984270-44BC-4BD9-9FA2-AB6D8BBC48B4}" type="presOf" srcId="{1206B2C8-5F1D-49EB-AAC6-9371FFE2BE9D}" destId="{E207543D-A481-424E-B7B9-40D25607487D}" srcOrd="0" destOrd="0" presId="urn:microsoft.com/office/officeart/2005/8/layout/orgChart1"/>
    <dgm:cxn modelId="{DEC054B0-50FC-4C71-B341-FAB65D5416F5}" type="presOf" srcId="{321FD0C6-477C-4717-9742-2BB61FC005C4}" destId="{D9FBCF45-7D21-4E9C-902B-DC7C1AC67200}" srcOrd="1" destOrd="0" presId="urn:microsoft.com/office/officeart/2005/8/layout/orgChart1"/>
    <dgm:cxn modelId="{4A26B4C4-94FD-4267-A7C6-7CD42C6E4C8D}" srcId="{1206B2C8-5F1D-49EB-AAC6-9371FFE2BE9D}" destId="{6C562803-7840-4490-9C90-2765959443C0}" srcOrd="3" destOrd="0" parTransId="{79001328-FCFB-4797-8EE3-98655E53298A}" sibTransId="{6FAF8D26-E6FF-4D74-B5BF-1B080B6A348C}"/>
    <dgm:cxn modelId="{7F62C197-6528-40F8-97E2-D22A13CEF28F}" type="presOf" srcId="{B1C8419D-BE5B-4D3C-AD01-095CF5A12889}" destId="{BA662CE3-B496-4D62-B087-BAC099CF41F9}" srcOrd="0" destOrd="0" presId="urn:microsoft.com/office/officeart/2005/8/layout/orgChart1"/>
    <dgm:cxn modelId="{6796B7BD-2B80-4C14-B479-D98911BB3A2F}" type="presOf" srcId="{6786597C-89B1-43D8-BD40-7F90161746BE}" destId="{1658D435-5D11-467F-BA56-7A1EE807A176}" srcOrd="0" destOrd="0" presId="urn:microsoft.com/office/officeart/2005/8/layout/orgChart1"/>
    <dgm:cxn modelId="{9E9DD867-6812-4BA2-8A1D-30C3BB7CC615}" type="presOf" srcId="{6C1865DD-EBD8-4AEF-8696-BBB92D695038}" destId="{E2E9A1BC-99D8-4F5A-99EF-DB64492B780A}" srcOrd="0" destOrd="0" presId="urn:microsoft.com/office/officeart/2005/8/layout/orgChart1"/>
    <dgm:cxn modelId="{002B0A2C-8B19-4FED-8B48-58858AE59982}" type="presParOf" srcId="{1658D435-5D11-467F-BA56-7A1EE807A176}" destId="{310FB225-4D18-4D2D-B224-84ECAC1B718D}" srcOrd="0" destOrd="0" presId="urn:microsoft.com/office/officeart/2005/8/layout/orgChart1"/>
    <dgm:cxn modelId="{D98651FE-6A56-4E0C-AF1A-5672E964A370}" type="presParOf" srcId="{310FB225-4D18-4D2D-B224-84ECAC1B718D}" destId="{1530642E-FE56-401B-9E3D-5C6CD37763A3}" srcOrd="0" destOrd="0" presId="urn:microsoft.com/office/officeart/2005/8/layout/orgChart1"/>
    <dgm:cxn modelId="{3A21120C-1249-4C10-A249-EF6A0A90CA43}" type="presParOf" srcId="{1530642E-FE56-401B-9E3D-5C6CD37763A3}" destId="{E207543D-A481-424E-B7B9-40D25607487D}" srcOrd="0" destOrd="0" presId="urn:microsoft.com/office/officeart/2005/8/layout/orgChart1"/>
    <dgm:cxn modelId="{DB38DCAF-7076-4B10-883F-9C56B2F2D3EB}" type="presParOf" srcId="{1530642E-FE56-401B-9E3D-5C6CD37763A3}" destId="{0B2C92C8-A7F1-4824-8BB8-BB514FF19D71}" srcOrd="1" destOrd="0" presId="urn:microsoft.com/office/officeart/2005/8/layout/orgChart1"/>
    <dgm:cxn modelId="{65A2D084-EC59-45A5-AFD2-CF314FD85C8D}" type="presParOf" srcId="{310FB225-4D18-4D2D-B224-84ECAC1B718D}" destId="{B48DECEA-CFBD-4EED-8B70-48712B37528C}" srcOrd="1" destOrd="0" presId="urn:microsoft.com/office/officeart/2005/8/layout/orgChart1"/>
    <dgm:cxn modelId="{4BE92F03-1DBE-402E-B492-6E2E5D4540EB}" type="presParOf" srcId="{B48DECEA-CFBD-4EED-8B70-48712B37528C}" destId="{97F068FE-F8D3-4371-8685-FDB7CB3093AD}" srcOrd="0" destOrd="0" presId="urn:microsoft.com/office/officeart/2005/8/layout/orgChart1"/>
    <dgm:cxn modelId="{E605ADD8-3C6E-4DEC-B960-2BDE8E12E3A3}" type="presParOf" srcId="{B48DECEA-CFBD-4EED-8B70-48712B37528C}" destId="{8C52237C-A8DB-4A96-BB73-2A267E705369}" srcOrd="1" destOrd="0" presId="urn:microsoft.com/office/officeart/2005/8/layout/orgChart1"/>
    <dgm:cxn modelId="{EB907712-32F0-4381-B474-3CFC6715F242}" type="presParOf" srcId="{8C52237C-A8DB-4A96-BB73-2A267E705369}" destId="{536D4DE4-4963-415F-95BF-177D725B5197}" srcOrd="0" destOrd="0" presId="urn:microsoft.com/office/officeart/2005/8/layout/orgChart1"/>
    <dgm:cxn modelId="{DBC15ECB-71A2-44F5-9438-33D0F295AD0A}" type="presParOf" srcId="{536D4DE4-4963-415F-95BF-177D725B5197}" destId="{BA662CE3-B496-4D62-B087-BAC099CF41F9}" srcOrd="0" destOrd="0" presId="urn:microsoft.com/office/officeart/2005/8/layout/orgChart1"/>
    <dgm:cxn modelId="{90B28F34-8AAA-480B-BFCB-001F7B347FA8}" type="presParOf" srcId="{536D4DE4-4963-415F-95BF-177D725B5197}" destId="{60EA2E48-DFBA-4A77-B246-D276112ABCF3}" srcOrd="1" destOrd="0" presId="urn:microsoft.com/office/officeart/2005/8/layout/orgChart1"/>
    <dgm:cxn modelId="{FAAC0912-A814-42EC-8AB7-3D9D70AE1618}" type="presParOf" srcId="{8C52237C-A8DB-4A96-BB73-2A267E705369}" destId="{71FE2E56-0F9A-47C9-A5EE-E7AF7BFEB2DF}" srcOrd="1" destOrd="0" presId="urn:microsoft.com/office/officeart/2005/8/layout/orgChart1"/>
    <dgm:cxn modelId="{A32FB258-DF1F-45E8-B55D-802334FDE13C}" type="presParOf" srcId="{8C52237C-A8DB-4A96-BB73-2A267E705369}" destId="{6B31EF6D-39DF-4E30-BD3C-0510C7496696}" srcOrd="2" destOrd="0" presId="urn:microsoft.com/office/officeart/2005/8/layout/orgChart1"/>
    <dgm:cxn modelId="{43C89E67-B171-41DD-8FDD-4766F1667690}" type="presParOf" srcId="{B48DECEA-CFBD-4EED-8B70-48712B37528C}" destId="{E2E9A1BC-99D8-4F5A-99EF-DB64492B780A}" srcOrd="2" destOrd="0" presId="urn:microsoft.com/office/officeart/2005/8/layout/orgChart1"/>
    <dgm:cxn modelId="{14A2F3B9-C1A3-4D9A-8C70-954BC7162AFC}" type="presParOf" srcId="{B48DECEA-CFBD-4EED-8B70-48712B37528C}" destId="{EA338DBA-D77D-4786-8D96-0C79CFC0C497}" srcOrd="3" destOrd="0" presId="urn:microsoft.com/office/officeart/2005/8/layout/orgChart1"/>
    <dgm:cxn modelId="{40869A2D-4E28-4399-A4FB-9ADD7B5FD7DF}" type="presParOf" srcId="{EA338DBA-D77D-4786-8D96-0C79CFC0C497}" destId="{6B088425-9B4B-4C24-8582-F3EEB6A4A504}" srcOrd="0" destOrd="0" presId="urn:microsoft.com/office/officeart/2005/8/layout/orgChart1"/>
    <dgm:cxn modelId="{4AB24D0F-9122-4996-8778-2DEDACB5DBBF}" type="presParOf" srcId="{6B088425-9B4B-4C24-8582-F3EEB6A4A504}" destId="{4D3AC91D-C4CA-4608-A744-57D1F8A5B885}" srcOrd="0" destOrd="0" presId="urn:microsoft.com/office/officeart/2005/8/layout/orgChart1"/>
    <dgm:cxn modelId="{B3CB4344-4B74-4228-89F0-954A0CC8D21B}" type="presParOf" srcId="{6B088425-9B4B-4C24-8582-F3EEB6A4A504}" destId="{97848439-35D2-4BDD-A6F6-8BE355EE0307}" srcOrd="1" destOrd="0" presId="urn:microsoft.com/office/officeart/2005/8/layout/orgChart1"/>
    <dgm:cxn modelId="{9359F810-AE9E-4C2D-B692-807A02C87896}" type="presParOf" srcId="{EA338DBA-D77D-4786-8D96-0C79CFC0C497}" destId="{0C892C09-3E47-4BB0-B356-5261D0639364}" srcOrd="1" destOrd="0" presId="urn:microsoft.com/office/officeart/2005/8/layout/orgChart1"/>
    <dgm:cxn modelId="{7E0456E8-EAD8-40A8-9884-ED0E02000FD7}" type="presParOf" srcId="{EA338DBA-D77D-4786-8D96-0C79CFC0C497}" destId="{90A72E34-E84B-4727-9F28-6921C1C149AD}" srcOrd="2" destOrd="0" presId="urn:microsoft.com/office/officeart/2005/8/layout/orgChart1"/>
    <dgm:cxn modelId="{D83E557D-A900-4CF2-9013-D130DAA2BB54}" type="presParOf" srcId="{B48DECEA-CFBD-4EED-8B70-48712B37528C}" destId="{97D842D9-54A4-46EB-908C-170F69551CCD}" srcOrd="4" destOrd="0" presId="urn:microsoft.com/office/officeart/2005/8/layout/orgChart1"/>
    <dgm:cxn modelId="{27EDB2DA-1580-42E4-A59D-B44FF5848DEF}" type="presParOf" srcId="{B48DECEA-CFBD-4EED-8B70-48712B37528C}" destId="{4C22F17C-6FC2-49E6-A153-74260CCEB01A}" srcOrd="5" destOrd="0" presId="urn:microsoft.com/office/officeart/2005/8/layout/orgChart1"/>
    <dgm:cxn modelId="{A916CBD1-FDD2-47B8-9FA4-CC75F6CFF1C1}" type="presParOf" srcId="{4C22F17C-6FC2-49E6-A153-74260CCEB01A}" destId="{77D0E717-7CF0-431A-A4F0-5140BEEB931A}" srcOrd="0" destOrd="0" presId="urn:microsoft.com/office/officeart/2005/8/layout/orgChart1"/>
    <dgm:cxn modelId="{61D469EA-C91D-48B7-8507-3F1F401A6D24}" type="presParOf" srcId="{77D0E717-7CF0-431A-A4F0-5140BEEB931A}" destId="{EC765149-D12F-4E1C-BAF3-816937836C94}" srcOrd="0" destOrd="0" presId="urn:microsoft.com/office/officeart/2005/8/layout/orgChart1"/>
    <dgm:cxn modelId="{10EF83DB-45D4-468C-B77A-140A0501DE9B}" type="presParOf" srcId="{77D0E717-7CF0-431A-A4F0-5140BEEB931A}" destId="{8B98EB0C-55BA-47B1-BDF9-150B60C0DED7}" srcOrd="1" destOrd="0" presId="urn:microsoft.com/office/officeart/2005/8/layout/orgChart1"/>
    <dgm:cxn modelId="{1D1522DC-B826-4220-BF82-84A656DCBFA9}" type="presParOf" srcId="{4C22F17C-6FC2-49E6-A153-74260CCEB01A}" destId="{0753CDBA-C5AF-4F55-9FB6-EF55050E1302}" srcOrd="1" destOrd="0" presId="urn:microsoft.com/office/officeart/2005/8/layout/orgChart1"/>
    <dgm:cxn modelId="{9129333D-D9B4-4CD6-A8D1-A344558F0A31}" type="presParOf" srcId="{4C22F17C-6FC2-49E6-A153-74260CCEB01A}" destId="{5DDB3247-7E0B-457A-81FA-154BE462045E}" srcOrd="2" destOrd="0" presId="urn:microsoft.com/office/officeart/2005/8/layout/orgChart1"/>
    <dgm:cxn modelId="{CF6639CD-8921-4C4B-92B6-BD86D93D0FB6}" type="presParOf" srcId="{310FB225-4D18-4D2D-B224-84ECAC1B718D}" destId="{DB610058-7919-4489-B04B-AB4818288D2C}" srcOrd="2" destOrd="0" presId="urn:microsoft.com/office/officeart/2005/8/layout/orgChart1"/>
    <dgm:cxn modelId="{CBF1978F-4020-4192-BBA2-9BF84D9FEEDE}" type="presParOf" srcId="{DB610058-7919-4489-B04B-AB4818288D2C}" destId="{CCEDCB10-B352-4D9D-A1DD-84F288C56214}" srcOrd="0" destOrd="0" presId="urn:microsoft.com/office/officeart/2005/8/layout/orgChart1"/>
    <dgm:cxn modelId="{A04D8780-1832-4C96-8212-A437415E9036}" type="presParOf" srcId="{DB610058-7919-4489-B04B-AB4818288D2C}" destId="{6FED42C7-08DF-4116-9E48-DF1C77D22A53}" srcOrd="1" destOrd="0" presId="urn:microsoft.com/office/officeart/2005/8/layout/orgChart1"/>
    <dgm:cxn modelId="{19B2DE0F-EF96-4502-8CD9-3524A7C74177}" type="presParOf" srcId="{6FED42C7-08DF-4116-9E48-DF1C77D22A53}" destId="{CBEC9E03-B4F3-43D9-8063-DE83B52CF603}" srcOrd="0" destOrd="0" presId="urn:microsoft.com/office/officeart/2005/8/layout/orgChart1"/>
    <dgm:cxn modelId="{799B75C9-F77B-41B9-911E-D7973E504E31}" type="presParOf" srcId="{CBEC9E03-B4F3-43D9-8063-DE83B52CF603}" destId="{96B4AF9D-C53F-48A5-A347-1B4CF707AA68}" srcOrd="0" destOrd="0" presId="urn:microsoft.com/office/officeart/2005/8/layout/orgChart1"/>
    <dgm:cxn modelId="{9956CECE-D38D-46D7-A1A2-110DE378D444}" type="presParOf" srcId="{CBEC9E03-B4F3-43D9-8063-DE83B52CF603}" destId="{D9FBCF45-7D21-4E9C-902B-DC7C1AC67200}" srcOrd="1" destOrd="0" presId="urn:microsoft.com/office/officeart/2005/8/layout/orgChart1"/>
    <dgm:cxn modelId="{FA76F9CE-6277-4059-BECA-877997088370}" type="presParOf" srcId="{6FED42C7-08DF-4116-9E48-DF1C77D22A53}" destId="{6FFF456E-821E-441F-91BB-997CADE48C5B}" srcOrd="1" destOrd="0" presId="urn:microsoft.com/office/officeart/2005/8/layout/orgChart1"/>
    <dgm:cxn modelId="{AD054928-2A48-4F4A-9853-A3C4DC8AF8D7}" type="presParOf" srcId="{6FED42C7-08DF-4116-9E48-DF1C77D22A53}" destId="{3D0EB305-3FAE-446C-B91F-7CB443A307DF}"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E6F25D-32C9-441D-B292-C0BE9E0B357C}" type="doc">
      <dgm:prSet loTypeId="urn:microsoft.com/office/officeart/2008/layout/TitledPictureBlocks" loCatId="picture" qsTypeId="urn:microsoft.com/office/officeart/2005/8/quickstyle/simple1" qsCatId="simple" csTypeId="urn:microsoft.com/office/officeart/2005/8/colors/accent1_2" csCatId="accent1" phldr="1"/>
      <dgm:spPr/>
      <dgm:t>
        <a:bodyPr/>
        <a:lstStyle/>
        <a:p>
          <a:endParaRPr lang="es-ES"/>
        </a:p>
      </dgm:t>
    </dgm:pt>
    <dgm:pt modelId="{0199DAF5-D5B0-47F4-8522-8AA28BCCB1BE}">
      <dgm:prSet phldrT="[Texto]" custT="1"/>
      <dgm:spPr/>
      <dgm:t>
        <a:bodyPr/>
        <a:lstStyle/>
        <a:p>
          <a:r>
            <a:rPr lang="es-ES" sz="1400" dirty="0" smtClean="0"/>
            <a:t>Cap II. Características técnicas de los buses eléctricos.</a:t>
          </a:r>
        </a:p>
        <a:p>
          <a:endParaRPr lang="es-ES" sz="1400" dirty="0"/>
        </a:p>
      </dgm:t>
    </dgm:pt>
    <dgm:pt modelId="{47460DDF-B4A5-4CF7-A2B0-9119A2226A37}" type="parTrans" cxnId="{92C92338-2FFB-4FA8-A056-0B2BB0685E50}">
      <dgm:prSet/>
      <dgm:spPr/>
      <dgm:t>
        <a:bodyPr/>
        <a:lstStyle/>
        <a:p>
          <a:endParaRPr lang="es-ES"/>
        </a:p>
      </dgm:t>
    </dgm:pt>
    <dgm:pt modelId="{8884F067-1525-40C2-8360-61037AFA330F}" type="sibTrans" cxnId="{92C92338-2FFB-4FA8-A056-0B2BB0685E50}">
      <dgm:prSet/>
      <dgm:spPr/>
      <dgm:t>
        <a:bodyPr/>
        <a:lstStyle/>
        <a:p>
          <a:endParaRPr lang="es-ES"/>
        </a:p>
      </dgm:t>
    </dgm:pt>
    <dgm:pt modelId="{28158E25-6ED0-4EF5-9D8D-D3C17DD33CEC}">
      <dgm:prSet phldrT="[Texto]" custT="1"/>
      <dgm:spPr/>
      <dgm:t>
        <a:bodyPr/>
        <a:lstStyle/>
        <a:p>
          <a:r>
            <a:rPr lang="es-ES" sz="1200" dirty="0" smtClean="0"/>
            <a:t>Fuente.</a:t>
          </a:r>
          <a:endParaRPr lang="es-ES" sz="1200" dirty="0"/>
        </a:p>
      </dgm:t>
    </dgm:pt>
    <dgm:pt modelId="{086C75B8-8397-4A28-BAF0-2103A05FA256}" type="parTrans" cxnId="{F6DCFFE6-25CD-4605-8240-09C1DA333E38}">
      <dgm:prSet/>
      <dgm:spPr/>
      <dgm:t>
        <a:bodyPr/>
        <a:lstStyle/>
        <a:p>
          <a:endParaRPr lang="es-ES"/>
        </a:p>
      </dgm:t>
    </dgm:pt>
    <dgm:pt modelId="{076A5C38-DDA8-4BEE-A4AB-0E6B625F8A4C}" type="sibTrans" cxnId="{F6DCFFE6-25CD-4605-8240-09C1DA333E38}">
      <dgm:prSet/>
      <dgm:spPr/>
      <dgm:t>
        <a:bodyPr/>
        <a:lstStyle/>
        <a:p>
          <a:endParaRPr lang="es-ES"/>
        </a:p>
      </dgm:t>
    </dgm:pt>
    <dgm:pt modelId="{A86FE774-A169-46D9-B633-F5706367EB73}">
      <dgm:prSet phldrT="[Texto]" custT="1"/>
      <dgm:spPr/>
      <dgm:t>
        <a:bodyPr/>
        <a:lstStyle/>
        <a:p>
          <a:endParaRPr lang="es-ES" sz="1400" dirty="0" smtClean="0"/>
        </a:p>
        <a:p>
          <a:r>
            <a:rPr lang="es-ES" sz="1400" dirty="0" smtClean="0"/>
            <a:t>Cap III. Factores que intervienen en una ruta urbana del bus eléctrico.</a:t>
          </a:r>
        </a:p>
        <a:p>
          <a:endParaRPr lang="es-ES" sz="1400" dirty="0"/>
        </a:p>
      </dgm:t>
    </dgm:pt>
    <dgm:pt modelId="{AEC638B0-C68B-4A2F-B628-17222D33B578}" type="parTrans" cxnId="{2BFA73EE-8214-45C0-9357-A56337097164}">
      <dgm:prSet/>
      <dgm:spPr/>
      <dgm:t>
        <a:bodyPr/>
        <a:lstStyle/>
        <a:p>
          <a:endParaRPr lang="es-ES"/>
        </a:p>
      </dgm:t>
    </dgm:pt>
    <dgm:pt modelId="{0723CFE6-0C70-49F5-A721-4984A2DE1F8C}" type="sibTrans" cxnId="{2BFA73EE-8214-45C0-9357-A56337097164}">
      <dgm:prSet/>
      <dgm:spPr/>
      <dgm:t>
        <a:bodyPr/>
        <a:lstStyle/>
        <a:p>
          <a:endParaRPr lang="es-ES"/>
        </a:p>
      </dgm:t>
    </dgm:pt>
    <dgm:pt modelId="{14481193-BDD2-4A81-8927-C884FC381526}">
      <dgm:prSet phldrT="[Texto]" custT="1"/>
      <dgm:spPr/>
      <dgm:t>
        <a:bodyPr/>
        <a:lstStyle/>
        <a:p>
          <a:r>
            <a:rPr lang="es-ES" sz="1400" dirty="0" smtClean="0"/>
            <a:t>Red de rutas.</a:t>
          </a:r>
          <a:endParaRPr lang="es-ES" sz="1400" dirty="0"/>
        </a:p>
      </dgm:t>
    </dgm:pt>
    <dgm:pt modelId="{1CC7F2E1-CA64-426D-B611-F424744848EB}" type="parTrans" cxnId="{F7B9344E-753B-4E25-BDF5-71F9ECE0252F}">
      <dgm:prSet/>
      <dgm:spPr/>
      <dgm:t>
        <a:bodyPr/>
        <a:lstStyle/>
        <a:p>
          <a:endParaRPr lang="es-ES"/>
        </a:p>
      </dgm:t>
    </dgm:pt>
    <dgm:pt modelId="{CBBEB670-926D-400B-9908-6A81CB5695DE}" type="sibTrans" cxnId="{F7B9344E-753B-4E25-BDF5-71F9ECE0252F}">
      <dgm:prSet/>
      <dgm:spPr/>
      <dgm:t>
        <a:bodyPr/>
        <a:lstStyle/>
        <a:p>
          <a:endParaRPr lang="es-ES"/>
        </a:p>
      </dgm:t>
    </dgm:pt>
    <dgm:pt modelId="{DF0773AD-70AE-49A5-844C-77900428E509}">
      <dgm:prSet phldrT="[Texto]" custT="1"/>
      <dgm:spPr/>
      <dgm:t>
        <a:bodyPr/>
        <a:lstStyle/>
        <a:p>
          <a:endParaRPr lang="es-ES" sz="1400" dirty="0" smtClean="0"/>
        </a:p>
        <a:p>
          <a:r>
            <a:rPr lang="es-ES" sz="1400" dirty="0" smtClean="0"/>
            <a:t>Cap IV. Consumo de energía y factor de emisiones de CO</a:t>
          </a:r>
          <a:r>
            <a:rPr lang="es-ES" sz="1100" dirty="0" smtClean="0"/>
            <a:t>2</a:t>
          </a:r>
          <a:r>
            <a:rPr lang="es-ES" sz="1400" dirty="0" smtClean="0"/>
            <a:t>.</a:t>
          </a:r>
        </a:p>
        <a:p>
          <a:endParaRPr lang="es-ES" sz="1400" dirty="0"/>
        </a:p>
      </dgm:t>
    </dgm:pt>
    <dgm:pt modelId="{D24DEF40-7660-43B3-8AFF-19ED6DB9EB1F}" type="parTrans" cxnId="{BB0BBB04-7A54-4C56-A12A-D8C3684053F4}">
      <dgm:prSet/>
      <dgm:spPr/>
      <dgm:t>
        <a:bodyPr/>
        <a:lstStyle/>
        <a:p>
          <a:endParaRPr lang="es-ES"/>
        </a:p>
      </dgm:t>
    </dgm:pt>
    <dgm:pt modelId="{99BF5DE4-2C45-43F7-B2FC-CA9E7DDA6AF9}" type="sibTrans" cxnId="{BB0BBB04-7A54-4C56-A12A-D8C3684053F4}">
      <dgm:prSet/>
      <dgm:spPr/>
      <dgm:t>
        <a:bodyPr/>
        <a:lstStyle/>
        <a:p>
          <a:endParaRPr lang="es-ES"/>
        </a:p>
      </dgm:t>
    </dgm:pt>
    <dgm:pt modelId="{31E04997-12C1-43D0-8C74-1DAA167C51F9}">
      <dgm:prSet phldrT="[Texto]" custT="1"/>
      <dgm:spPr/>
      <dgm:t>
        <a:bodyPr/>
        <a:lstStyle/>
        <a:p>
          <a:r>
            <a:rPr lang="es-ES" sz="1400" dirty="0" smtClean="0"/>
            <a:t>Demanda de energía.</a:t>
          </a:r>
          <a:endParaRPr lang="es-ES" sz="1400" dirty="0"/>
        </a:p>
      </dgm:t>
    </dgm:pt>
    <dgm:pt modelId="{4957EE90-C2A0-4BE4-9029-7D076963ADBE}" type="parTrans" cxnId="{A70E3C85-EE3E-4047-9F0B-FE03D627BD6C}">
      <dgm:prSet/>
      <dgm:spPr/>
      <dgm:t>
        <a:bodyPr/>
        <a:lstStyle/>
        <a:p>
          <a:endParaRPr lang="es-ES"/>
        </a:p>
      </dgm:t>
    </dgm:pt>
    <dgm:pt modelId="{54E4FB58-F13D-4874-AEBE-9C180C237FAC}" type="sibTrans" cxnId="{A70E3C85-EE3E-4047-9F0B-FE03D627BD6C}">
      <dgm:prSet/>
      <dgm:spPr/>
      <dgm:t>
        <a:bodyPr/>
        <a:lstStyle/>
        <a:p>
          <a:endParaRPr lang="es-ES"/>
        </a:p>
      </dgm:t>
    </dgm:pt>
    <dgm:pt modelId="{B9DAA61F-639A-49C8-AA00-682E8E98A83B}">
      <dgm:prSet phldrT="[Texto]"/>
      <dgm:spPr/>
      <dgm:t>
        <a:bodyPr/>
        <a:lstStyle/>
        <a:p>
          <a:endParaRPr lang="es-ES" sz="700" dirty="0"/>
        </a:p>
      </dgm:t>
    </dgm:pt>
    <dgm:pt modelId="{A5FB1E21-D835-488F-AEA5-0FEB8FF197E5}" type="parTrans" cxnId="{8C4BF98E-3646-48A5-B037-7434F672B813}">
      <dgm:prSet/>
      <dgm:spPr/>
      <dgm:t>
        <a:bodyPr/>
        <a:lstStyle/>
        <a:p>
          <a:endParaRPr lang="es-ES"/>
        </a:p>
      </dgm:t>
    </dgm:pt>
    <dgm:pt modelId="{FFB778B3-3493-4F14-9BA8-A38FCF941EC3}" type="sibTrans" cxnId="{8C4BF98E-3646-48A5-B037-7434F672B813}">
      <dgm:prSet/>
      <dgm:spPr/>
      <dgm:t>
        <a:bodyPr/>
        <a:lstStyle/>
        <a:p>
          <a:endParaRPr lang="es-ES"/>
        </a:p>
      </dgm:t>
    </dgm:pt>
    <dgm:pt modelId="{9143D75E-BCFC-4B36-A613-E9B6CD60BFD8}">
      <dgm:prSet phldrT="[Texto]" custT="1"/>
      <dgm:spPr/>
      <dgm:t>
        <a:bodyPr/>
        <a:lstStyle/>
        <a:p>
          <a:r>
            <a:rPr lang="es-ES" sz="1400" dirty="0" smtClean="0"/>
            <a:t>Densidad de pasajeros.</a:t>
          </a:r>
          <a:endParaRPr lang="es-ES" sz="1400" dirty="0"/>
        </a:p>
      </dgm:t>
    </dgm:pt>
    <dgm:pt modelId="{9499D3BE-B25C-49D9-9F9C-A0451C41484D}" type="parTrans" cxnId="{7C818287-4408-41EA-B5E7-D1EA671F61C9}">
      <dgm:prSet/>
      <dgm:spPr/>
      <dgm:t>
        <a:bodyPr/>
        <a:lstStyle/>
        <a:p>
          <a:endParaRPr lang="es-ES"/>
        </a:p>
      </dgm:t>
    </dgm:pt>
    <dgm:pt modelId="{B8737BF8-F634-40E1-A35B-DC4BF7876ABB}" type="sibTrans" cxnId="{7C818287-4408-41EA-B5E7-D1EA671F61C9}">
      <dgm:prSet/>
      <dgm:spPr/>
      <dgm:t>
        <a:bodyPr/>
        <a:lstStyle/>
        <a:p>
          <a:endParaRPr lang="es-ES"/>
        </a:p>
      </dgm:t>
    </dgm:pt>
    <dgm:pt modelId="{A27C453A-DB22-4135-813F-60396C946E35}">
      <dgm:prSet phldrT="[Texto]" custT="1"/>
      <dgm:spPr/>
      <dgm:t>
        <a:bodyPr/>
        <a:lstStyle/>
        <a:p>
          <a:r>
            <a:rPr lang="es-ES" sz="1400" dirty="0" smtClean="0"/>
            <a:t>Cantidad de paradas.</a:t>
          </a:r>
          <a:endParaRPr lang="es-ES" sz="1400" dirty="0"/>
        </a:p>
      </dgm:t>
    </dgm:pt>
    <dgm:pt modelId="{5D059070-0849-4E38-A582-66EBB1615381}" type="parTrans" cxnId="{07F526D0-8EDA-4887-BF20-2F0B00000BA7}">
      <dgm:prSet/>
      <dgm:spPr/>
      <dgm:t>
        <a:bodyPr/>
        <a:lstStyle/>
        <a:p>
          <a:endParaRPr lang="es-ES"/>
        </a:p>
      </dgm:t>
    </dgm:pt>
    <dgm:pt modelId="{702AABC1-A622-4F0C-9DC4-BAFA4DF35B54}" type="sibTrans" cxnId="{07F526D0-8EDA-4887-BF20-2F0B00000BA7}">
      <dgm:prSet/>
      <dgm:spPr/>
      <dgm:t>
        <a:bodyPr/>
        <a:lstStyle/>
        <a:p>
          <a:endParaRPr lang="es-ES"/>
        </a:p>
      </dgm:t>
    </dgm:pt>
    <dgm:pt modelId="{A2E777A6-0089-46C0-AFE3-A195585859FE}">
      <dgm:prSet phldrT="[Texto]" custT="1"/>
      <dgm:spPr/>
      <dgm:t>
        <a:bodyPr/>
        <a:lstStyle/>
        <a:p>
          <a:r>
            <a:rPr lang="es-ES" sz="1400" dirty="0" smtClean="0"/>
            <a:t>Longitud de rutas.</a:t>
          </a:r>
          <a:endParaRPr lang="es-ES" sz="1400" dirty="0"/>
        </a:p>
      </dgm:t>
    </dgm:pt>
    <dgm:pt modelId="{41158772-EE60-4AB7-9DB3-76E17500E06C}" type="parTrans" cxnId="{9B416D01-DA5D-413E-9AB9-DC758F23A9C9}">
      <dgm:prSet/>
      <dgm:spPr/>
      <dgm:t>
        <a:bodyPr/>
        <a:lstStyle/>
        <a:p>
          <a:endParaRPr lang="es-ES"/>
        </a:p>
      </dgm:t>
    </dgm:pt>
    <dgm:pt modelId="{382CEEA2-3F66-4458-B492-AE4557B36B1A}" type="sibTrans" cxnId="{9B416D01-DA5D-413E-9AB9-DC758F23A9C9}">
      <dgm:prSet/>
      <dgm:spPr/>
      <dgm:t>
        <a:bodyPr/>
        <a:lstStyle/>
        <a:p>
          <a:endParaRPr lang="es-ES"/>
        </a:p>
      </dgm:t>
    </dgm:pt>
    <dgm:pt modelId="{81F4C2F6-1F4D-46B7-B3FE-0DAC3E78162A}">
      <dgm:prSet phldrT="[Texto]" custT="1"/>
      <dgm:spPr/>
      <dgm:t>
        <a:bodyPr/>
        <a:lstStyle/>
        <a:p>
          <a:r>
            <a:rPr lang="es-ES" sz="1200" dirty="0" smtClean="0"/>
            <a:t>Dimensiones.</a:t>
          </a:r>
          <a:endParaRPr lang="es-ES" sz="1200" dirty="0"/>
        </a:p>
      </dgm:t>
    </dgm:pt>
    <dgm:pt modelId="{BB00A52D-BFDE-4111-99FC-4F8276281958}" type="parTrans" cxnId="{EE533CE0-7B0D-4C18-AB96-273860269375}">
      <dgm:prSet/>
      <dgm:spPr/>
      <dgm:t>
        <a:bodyPr/>
        <a:lstStyle/>
        <a:p>
          <a:endParaRPr lang="es-ES"/>
        </a:p>
      </dgm:t>
    </dgm:pt>
    <dgm:pt modelId="{4F5E6EA0-4CCC-4ED6-8BD5-98A4DE9BA5F2}" type="sibTrans" cxnId="{EE533CE0-7B0D-4C18-AB96-273860269375}">
      <dgm:prSet/>
      <dgm:spPr/>
      <dgm:t>
        <a:bodyPr/>
        <a:lstStyle/>
        <a:p>
          <a:endParaRPr lang="es-ES"/>
        </a:p>
      </dgm:t>
    </dgm:pt>
    <dgm:pt modelId="{E47A6937-639C-4D4F-876D-DB9F9136C099}">
      <dgm:prSet phldrT="[Texto]" custT="1"/>
      <dgm:spPr/>
      <dgm:t>
        <a:bodyPr/>
        <a:lstStyle/>
        <a:p>
          <a:r>
            <a:rPr lang="es-ES" sz="1200" dirty="0" smtClean="0"/>
            <a:t>Eficiencia.</a:t>
          </a:r>
          <a:endParaRPr lang="es-ES" sz="1200" dirty="0"/>
        </a:p>
      </dgm:t>
    </dgm:pt>
    <dgm:pt modelId="{CE98CE2E-136C-4FE5-8528-E043A629115E}" type="parTrans" cxnId="{15E4BC6A-D81D-4F30-9AF9-670AED71A124}">
      <dgm:prSet/>
      <dgm:spPr/>
      <dgm:t>
        <a:bodyPr/>
        <a:lstStyle/>
        <a:p>
          <a:endParaRPr lang="es-ES"/>
        </a:p>
      </dgm:t>
    </dgm:pt>
    <dgm:pt modelId="{3F950EAE-3605-4A2D-8B32-806123D0F415}" type="sibTrans" cxnId="{15E4BC6A-D81D-4F30-9AF9-670AED71A124}">
      <dgm:prSet/>
      <dgm:spPr/>
      <dgm:t>
        <a:bodyPr/>
        <a:lstStyle/>
        <a:p>
          <a:endParaRPr lang="es-ES"/>
        </a:p>
      </dgm:t>
    </dgm:pt>
    <dgm:pt modelId="{56FB8F87-2ACB-4D5A-BD57-33D5A9BE876C}">
      <dgm:prSet phldrT="[Texto]" custT="1"/>
      <dgm:spPr/>
      <dgm:t>
        <a:bodyPr/>
        <a:lstStyle/>
        <a:p>
          <a:r>
            <a:rPr lang="es-ES" sz="1200" dirty="0" smtClean="0"/>
            <a:t>Masa/peso.</a:t>
          </a:r>
          <a:endParaRPr lang="es-ES" sz="1200" dirty="0"/>
        </a:p>
      </dgm:t>
    </dgm:pt>
    <dgm:pt modelId="{55C49D77-128C-4B73-83DD-A920C71E9FBF}" type="parTrans" cxnId="{F09C7C71-A4F7-4E00-A309-EC0D6A285F7D}">
      <dgm:prSet/>
      <dgm:spPr/>
      <dgm:t>
        <a:bodyPr/>
        <a:lstStyle/>
        <a:p>
          <a:endParaRPr lang="es-ES"/>
        </a:p>
      </dgm:t>
    </dgm:pt>
    <dgm:pt modelId="{B57D46F8-E713-404C-96AA-3A9959BECB16}" type="sibTrans" cxnId="{F09C7C71-A4F7-4E00-A309-EC0D6A285F7D}">
      <dgm:prSet/>
      <dgm:spPr/>
      <dgm:t>
        <a:bodyPr/>
        <a:lstStyle/>
        <a:p>
          <a:endParaRPr lang="es-ES"/>
        </a:p>
      </dgm:t>
    </dgm:pt>
    <dgm:pt modelId="{86B9A0E4-7F77-474C-A1D5-EB4CEEE4003C}">
      <dgm:prSet phldrT="[Texto]" custT="1"/>
      <dgm:spPr/>
      <dgm:t>
        <a:bodyPr/>
        <a:lstStyle/>
        <a:p>
          <a:r>
            <a:rPr lang="es-ES" sz="1200" dirty="0" smtClean="0"/>
            <a:t>Capacidad.</a:t>
          </a:r>
          <a:endParaRPr lang="es-ES" sz="1200" dirty="0"/>
        </a:p>
      </dgm:t>
    </dgm:pt>
    <dgm:pt modelId="{527402FD-835C-4E4D-B284-2631792C0711}" type="parTrans" cxnId="{C12704DC-E555-49F1-86EE-8CC245D19187}">
      <dgm:prSet/>
      <dgm:spPr/>
      <dgm:t>
        <a:bodyPr/>
        <a:lstStyle/>
        <a:p>
          <a:endParaRPr lang="es-ES"/>
        </a:p>
      </dgm:t>
    </dgm:pt>
    <dgm:pt modelId="{6CE01A3E-DF70-4C17-A70C-61FEED970BB0}" type="sibTrans" cxnId="{C12704DC-E555-49F1-86EE-8CC245D19187}">
      <dgm:prSet/>
      <dgm:spPr/>
      <dgm:t>
        <a:bodyPr/>
        <a:lstStyle/>
        <a:p>
          <a:endParaRPr lang="es-ES"/>
        </a:p>
      </dgm:t>
    </dgm:pt>
    <dgm:pt modelId="{E1A19BB7-6587-4F29-B094-EAE8E27EDF1C}">
      <dgm:prSet phldrT="[Texto]" custT="1"/>
      <dgm:spPr/>
      <dgm:t>
        <a:bodyPr/>
        <a:lstStyle/>
        <a:p>
          <a:r>
            <a:rPr lang="es-ES" sz="1400" dirty="0" smtClean="0"/>
            <a:t>Emisiones CO</a:t>
          </a:r>
          <a:r>
            <a:rPr lang="es-ES" sz="1100" dirty="0" smtClean="0"/>
            <a:t>2</a:t>
          </a:r>
          <a:r>
            <a:rPr lang="es-ES" sz="1400" dirty="0" smtClean="0"/>
            <a:t>.</a:t>
          </a:r>
          <a:endParaRPr lang="es-ES" sz="1400" dirty="0"/>
        </a:p>
      </dgm:t>
    </dgm:pt>
    <dgm:pt modelId="{B1CE8C7C-EBD5-4EC6-BC7C-C5BF3337E5F5}" type="parTrans" cxnId="{4D4C234B-F09C-4DF3-AEBC-933517E8720D}">
      <dgm:prSet/>
      <dgm:spPr/>
      <dgm:t>
        <a:bodyPr/>
        <a:lstStyle/>
        <a:p>
          <a:endParaRPr lang="es-ES"/>
        </a:p>
      </dgm:t>
    </dgm:pt>
    <dgm:pt modelId="{88382D60-67E7-479D-A596-FB007351931A}" type="sibTrans" cxnId="{4D4C234B-F09C-4DF3-AEBC-933517E8720D}">
      <dgm:prSet/>
      <dgm:spPr/>
      <dgm:t>
        <a:bodyPr/>
        <a:lstStyle/>
        <a:p>
          <a:endParaRPr lang="es-ES"/>
        </a:p>
      </dgm:t>
    </dgm:pt>
    <dgm:pt modelId="{D2F0EDE3-BE6E-4B18-B0FF-E5EF0CEA83D5}">
      <dgm:prSet phldrT="[Texto]" custT="1"/>
      <dgm:spPr/>
      <dgm:t>
        <a:bodyPr/>
        <a:lstStyle/>
        <a:p>
          <a:endParaRPr lang="es-ES" sz="1400" dirty="0"/>
        </a:p>
      </dgm:t>
    </dgm:pt>
    <dgm:pt modelId="{4EC64C27-6853-4621-99FE-522802C7C4F8}" type="parTrans" cxnId="{AD739E1A-F562-44D4-BB7A-6D758BCEA41C}">
      <dgm:prSet/>
      <dgm:spPr/>
      <dgm:t>
        <a:bodyPr/>
        <a:lstStyle/>
        <a:p>
          <a:endParaRPr lang="es-ES"/>
        </a:p>
      </dgm:t>
    </dgm:pt>
    <dgm:pt modelId="{3FD77812-191C-4D7A-9A8E-D1B437FDFE78}" type="sibTrans" cxnId="{AD739E1A-F562-44D4-BB7A-6D758BCEA41C}">
      <dgm:prSet/>
      <dgm:spPr/>
      <dgm:t>
        <a:bodyPr/>
        <a:lstStyle/>
        <a:p>
          <a:endParaRPr lang="es-ES"/>
        </a:p>
      </dgm:t>
    </dgm:pt>
    <dgm:pt modelId="{DD3435F9-99EF-444C-9823-7E92E6BB4F4C}">
      <dgm:prSet phldrT="[Texto]" custT="1"/>
      <dgm:spPr/>
      <dgm:t>
        <a:bodyPr/>
        <a:lstStyle/>
        <a:p>
          <a:r>
            <a:rPr lang="es-ES" sz="1400" dirty="0" smtClean="0"/>
            <a:t>Emisión de ruido.</a:t>
          </a:r>
          <a:endParaRPr lang="es-ES" sz="1400" dirty="0"/>
        </a:p>
      </dgm:t>
    </dgm:pt>
    <dgm:pt modelId="{602F6A67-5295-4769-A36F-6294D1347136}" type="parTrans" cxnId="{0F9D7F53-13A6-4DE4-B0E6-627E44C1B596}">
      <dgm:prSet/>
      <dgm:spPr/>
      <dgm:t>
        <a:bodyPr/>
        <a:lstStyle/>
        <a:p>
          <a:endParaRPr lang="es-ES"/>
        </a:p>
      </dgm:t>
    </dgm:pt>
    <dgm:pt modelId="{B099B7C0-DEC9-4FAA-93E6-142E8309253B}" type="sibTrans" cxnId="{0F9D7F53-13A6-4DE4-B0E6-627E44C1B596}">
      <dgm:prSet/>
      <dgm:spPr/>
      <dgm:t>
        <a:bodyPr/>
        <a:lstStyle/>
        <a:p>
          <a:endParaRPr lang="es-ES"/>
        </a:p>
      </dgm:t>
    </dgm:pt>
    <dgm:pt modelId="{3C1232AD-FE35-4950-97C4-01E357831A54}">
      <dgm:prSet phldrT="[Texto]" custT="1"/>
      <dgm:spPr/>
      <dgm:t>
        <a:bodyPr/>
        <a:lstStyle/>
        <a:p>
          <a:r>
            <a:rPr lang="es-ES" sz="1200" dirty="0" smtClean="0"/>
            <a:t>Torque.</a:t>
          </a:r>
          <a:endParaRPr lang="es-ES" sz="1200" dirty="0"/>
        </a:p>
      </dgm:t>
    </dgm:pt>
    <dgm:pt modelId="{9E801D71-D95D-4C06-8FFE-F9F92EC89A61}" type="parTrans" cxnId="{0EE9114F-7BF4-4807-883D-8377E1E34470}">
      <dgm:prSet/>
      <dgm:spPr/>
      <dgm:t>
        <a:bodyPr/>
        <a:lstStyle/>
        <a:p>
          <a:endParaRPr lang="es-ES"/>
        </a:p>
      </dgm:t>
    </dgm:pt>
    <dgm:pt modelId="{881FA325-DFE6-4BEB-9125-018C1BE03557}" type="sibTrans" cxnId="{0EE9114F-7BF4-4807-883D-8377E1E34470}">
      <dgm:prSet/>
      <dgm:spPr/>
      <dgm:t>
        <a:bodyPr/>
        <a:lstStyle/>
        <a:p>
          <a:endParaRPr lang="es-ES"/>
        </a:p>
      </dgm:t>
    </dgm:pt>
    <dgm:pt modelId="{919D4E0D-7EB6-40C1-A6D9-E01810E72D88}">
      <dgm:prSet phldrT="[Texto]" custT="1"/>
      <dgm:spPr/>
      <dgm:t>
        <a:bodyPr/>
        <a:lstStyle/>
        <a:p>
          <a:r>
            <a:rPr lang="es-ES" sz="1200" dirty="0" smtClean="0"/>
            <a:t>Potencia</a:t>
          </a:r>
          <a:endParaRPr lang="es-ES" sz="1200" dirty="0"/>
        </a:p>
      </dgm:t>
    </dgm:pt>
    <dgm:pt modelId="{AED67B0E-B8AA-4AD7-951B-36E84978D6C6}" type="parTrans" cxnId="{C5917450-0EBB-4980-A957-44CF4AAAD12D}">
      <dgm:prSet/>
      <dgm:spPr/>
      <dgm:t>
        <a:bodyPr/>
        <a:lstStyle/>
        <a:p>
          <a:endParaRPr lang="es-ES"/>
        </a:p>
      </dgm:t>
    </dgm:pt>
    <dgm:pt modelId="{F9A82F19-FE9D-4F3F-8C49-4A5027FE9E44}" type="sibTrans" cxnId="{C5917450-0EBB-4980-A957-44CF4AAAD12D}">
      <dgm:prSet/>
      <dgm:spPr/>
      <dgm:t>
        <a:bodyPr/>
        <a:lstStyle/>
        <a:p>
          <a:endParaRPr lang="es-ES"/>
        </a:p>
      </dgm:t>
    </dgm:pt>
    <dgm:pt modelId="{D39215FC-32B3-4CC6-B9DC-207A779F62F6}" type="pres">
      <dgm:prSet presAssocID="{65E6F25D-32C9-441D-B292-C0BE9E0B357C}" presName="rootNode" presStyleCnt="0">
        <dgm:presLayoutVars>
          <dgm:chMax/>
          <dgm:chPref/>
          <dgm:dir/>
          <dgm:animLvl val="lvl"/>
        </dgm:presLayoutVars>
      </dgm:prSet>
      <dgm:spPr/>
      <dgm:t>
        <a:bodyPr/>
        <a:lstStyle/>
        <a:p>
          <a:endParaRPr lang="es-ES"/>
        </a:p>
      </dgm:t>
    </dgm:pt>
    <dgm:pt modelId="{2B47AADE-2570-44A6-AFDE-E448830545FD}" type="pres">
      <dgm:prSet presAssocID="{0199DAF5-D5B0-47F4-8522-8AA28BCCB1BE}" presName="composite" presStyleCnt="0"/>
      <dgm:spPr/>
    </dgm:pt>
    <dgm:pt modelId="{AEA4B143-51C6-4E68-A3B8-6E7BD75C6A8B}" type="pres">
      <dgm:prSet presAssocID="{0199DAF5-D5B0-47F4-8522-8AA28BCCB1BE}" presName="ParentText" presStyleLbl="node1" presStyleIdx="0" presStyleCnt="3" custScaleX="132238" custScaleY="364136" custLinFactNeighborX="5808" custLinFactNeighborY="8121">
        <dgm:presLayoutVars>
          <dgm:chMax val="1"/>
          <dgm:chPref val="1"/>
          <dgm:bulletEnabled val="1"/>
        </dgm:presLayoutVars>
      </dgm:prSet>
      <dgm:spPr/>
      <dgm:t>
        <a:bodyPr/>
        <a:lstStyle/>
        <a:p>
          <a:endParaRPr lang="es-ES"/>
        </a:p>
      </dgm:t>
    </dgm:pt>
    <dgm:pt modelId="{1DF6166E-A703-48FC-9D59-CD33AEE3AB69}" type="pres">
      <dgm:prSet presAssocID="{0199DAF5-D5B0-47F4-8522-8AA28BCCB1BE}" presName="Image" presStyleLbl="bgImgPlace1" presStyleIdx="0" presStyleCnt="3" custScaleX="132365" custScaleY="117345" custLinFactNeighborX="7817" custLinFactNeighborY="-5201"/>
      <dgm:spPr>
        <a:blipFill>
          <a:blip xmlns:r="http://schemas.openxmlformats.org/officeDocument/2006/relationships" r:embed="rId1">
            <a:extLst>
              <a:ext uri="{28A0092B-C50C-407E-A947-70E740481C1C}">
                <a14:useLocalDpi xmlns:a14="http://schemas.microsoft.com/office/drawing/2010/main" val="0"/>
              </a:ext>
            </a:extLst>
          </a:blip>
          <a:srcRect/>
          <a:stretch>
            <a:fillRect l="-20000" r="-20000"/>
          </a:stretch>
        </a:blipFill>
      </dgm:spPr>
      <dgm:t>
        <a:bodyPr/>
        <a:lstStyle/>
        <a:p>
          <a:endParaRPr lang="es-ES"/>
        </a:p>
      </dgm:t>
    </dgm:pt>
    <dgm:pt modelId="{5D3BF362-9D28-4578-AD44-658099CE39D2}" type="pres">
      <dgm:prSet presAssocID="{0199DAF5-D5B0-47F4-8522-8AA28BCCB1BE}" presName="ChildText" presStyleLbl="fgAcc1" presStyleIdx="0" presStyleCnt="3" custScaleX="194938" custScaleY="178594" custLinFactNeighborX="53410" custLinFactNeighborY="41211">
        <dgm:presLayoutVars>
          <dgm:chMax val="0"/>
          <dgm:chPref val="0"/>
          <dgm:bulletEnabled val="1"/>
        </dgm:presLayoutVars>
      </dgm:prSet>
      <dgm:spPr/>
      <dgm:t>
        <a:bodyPr/>
        <a:lstStyle/>
        <a:p>
          <a:endParaRPr lang="es-ES"/>
        </a:p>
      </dgm:t>
    </dgm:pt>
    <dgm:pt modelId="{406F3675-EE26-475C-9F79-FDEACCDE2A69}" type="pres">
      <dgm:prSet presAssocID="{8884F067-1525-40C2-8360-61037AFA330F}" presName="sibTrans" presStyleCnt="0"/>
      <dgm:spPr/>
    </dgm:pt>
    <dgm:pt modelId="{24DDD969-2DFB-44B3-B527-E5F35FF9B11E}" type="pres">
      <dgm:prSet presAssocID="{A86FE774-A169-46D9-B633-F5706367EB73}" presName="composite" presStyleCnt="0"/>
      <dgm:spPr/>
    </dgm:pt>
    <dgm:pt modelId="{A99B443B-FADC-4869-981D-533FC8BBC40E}" type="pres">
      <dgm:prSet presAssocID="{A86FE774-A169-46D9-B633-F5706367EB73}" presName="ParentText" presStyleLbl="node1" presStyleIdx="1" presStyleCnt="3" custScaleX="104493" custScaleY="363312" custLinFactNeighborX="-6348" custLinFactNeighborY="-18567">
        <dgm:presLayoutVars>
          <dgm:chMax val="1"/>
          <dgm:chPref val="1"/>
          <dgm:bulletEnabled val="1"/>
        </dgm:presLayoutVars>
      </dgm:prSet>
      <dgm:spPr/>
      <dgm:t>
        <a:bodyPr/>
        <a:lstStyle/>
        <a:p>
          <a:endParaRPr lang="es-ES"/>
        </a:p>
      </dgm:t>
    </dgm:pt>
    <dgm:pt modelId="{56D01ADF-1CBC-4859-AAD1-ECD5EE55811F}" type="pres">
      <dgm:prSet presAssocID="{A86FE774-A169-46D9-B633-F5706367EB73}" presName="Image" presStyleLbl="bgImgPlace1" presStyleIdx="1" presStyleCnt="3" custScaleX="103720" custScaleY="111047" custLinFactNeighborX="-6348" custLinFactNeighborY="5634"/>
      <dgm:spPr>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dgm:spPr>
      <dgm:t>
        <a:bodyPr/>
        <a:lstStyle/>
        <a:p>
          <a:endParaRPr lang="es-ES"/>
        </a:p>
      </dgm:t>
    </dgm:pt>
    <dgm:pt modelId="{92F0CA95-ED37-41FE-9BB4-65107F9C8BE2}" type="pres">
      <dgm:prSet presAssocID="{A86FE774-A169-46D9-B633-F5706367EB73}" presName="ChildText" presStyleLbl="fgAcc1" presStyleIdx="1" presStyleCnt="3" custScaleX="204512" custScaleY="177241" custLinFactNeighborX="23148" custLinFactNeighborY="26800">
        <dgm:presLayoutVars>
          <dgm:chMax val="0"/>
          <dgm:chPref val="0"/>
          <dgm:bulletEnabled val="1"/>
        </dgm:presLayoutVars>
      </dgm:prSet>
      <dgm:spPr/>
      <dgm:t>
        <a:bodyPr/>
        <a:lstStyle/>
        <a:p>
          <a:endParaRPr lang="es-ES"/>
        </a:p>
      </dgm:t>
    </dgm:pt>
    <dgm:pt modelId="{374152EC-5F16-4049-93B7-E9BBE0A1D453}" type="pres">
      <dgm:prSet presAssocID="{0723CFE6-0C70-49F5-A721-4984A2DE1F8C}" presName="sibTrans" presStyleCnt="0"/>
      <dgm:spPr/>
    </dgm:pt>
    <dgm:pt modelId="{9944F8E7-61FA-4277-944A-5DD89AD84C33}" type="pres">
      <dgm:prSet presAssocID="{DF0773AD-70AE-49A5-844C-77900428E509}" presName="composite" presStyleCnt="0"/>
      <dgm:spPr/>
    </dgm:pt>
    <dgm:pt modelId="{27F61172-3478-43EA-8D76-F4FF592A95CB}" type="pres">
      <dgm:prSet presAssocID="{DF0773AD-70AE-49A5-844C-77900428E509}" presName="ParentText" presStyleLbl="node1" presStyleIdx="2" presStyleCnt="3" custScaleX="106010" custScaleY="309887" custLinFactNeighborX="-5920" custLinFactNeighborY="1041">
        <dgm:presLayoutVars>
          <dgm:chMax val="1"/>
          <dgm:chPref val="1"/>
          <dgm:bulletEnabled val="1"/>
        </dgm:presLayoutVars>
      </dgm:prSet>
      <dgm:spPr/>
      <dgm:t>
        <a:bodyPr/>
        <a:lstStyle/>
        <a:p>
          <a:endParaRPr lang="es-ES"/>
        </a:p>
      </dgm:t>
    </dgm:pt>
    <dgm:pt modelId="{DEE56E02-8984-4629-A9FC-539CAA4E3CA5}" type="pres">
      <dgm:prSet presAssocID="{DF0773AD-70AE-49A5-844C-77900428E509}" presName="Image" presStyleLbl="bgImgPlace1" presStyleIdx="2" presStyleCnt="3" custScaleX="113852" custScaleY="111739"/>
      <dgm:spPr>
        <a:blipFill>
          <a:blip xmlns:r="http://schemas.openxmlformats.org/officeDocument/2006/relationships" r:embed="rId3">
            <a:extLst>
              <a:ext uri="{28A0092B-C50C-407E-A947-70E740481C1C}">
                <a14:useLocalDpi xmlns:a14="http://schemas.microsoft.com/office/drawing/2010/main" val="0"/>
              </a:ext>
            </a:extLst>
          </a:blip>
          <a:srcRect/>
          <a:stretch>
            <a:fillRect l="-39000" r="-39000"/>
          </a:stretch>
        </a:blipFill>
      </dgm:spPr>
      <dgm:t>
        <a:bodyPr/>
        <a:lstStyle/>
        <a:p>
          <a:endParaRPr lang="es-ES"/>
        </a:p>
      </dgm:t>
    </dgm:pt>
    <dgm:pt modelId="{4F92265A-9B17-4A7B-B852-64109D165FAF}" type="pres">
      <dgm:prSet presAssocID="{DF0773AD-70AE-49A5-844C-77900428E509}" presName="ChildText" presStyleLbl="fgAcc1" presStyleIdx="2" presStyleCnt="3" custScaleX="163188" custScaleY="177294" custLinFactNeighborX="-4881" custLinFactNeighborY="19084">
        <dgm:presLayoutVars>
          <dgm:chMax val="0"/>
          <dgm:chPref val="0"/>
          <dgm:bulletEnabled val="1"/>
        </dgm:presLayoutVars>
      </dgm:prSet>
      <dgm:spPr/>
      <dgm:t>
        <a:bodyPr/>
        <a:lstStyle/>
        <a:p>
          <a:endParaRPr lang="es-ES"/>
        </a:p>
      </dgm:t>
    </dgm:pt>
  </dgm:ptLst>
  <dgm:cxnLst>
    <dgm:cxn modelId="{234D02D2-24EE-4BA3-81CA-6AF353C4E6C5}" type="presOf" srcId="{0199DAF5-D5B0-47F4-8522-8AA28BCCB1BE}" destId="{AEA4B143-51C6-4E68-A3B8-6E7BD75C6A8B}" srcOrd="0" destOrd="0" presId="urn:microsoft.com/office/officeart/2008/layout/TitledPictureBlocks"/>
    <dgm:cxn modelId="{07F526D0-8EDA-4887-BF20-2F0B00000BA7}" srcId="{A86FE774-A169-46D9-B633-F5706367EB73}" destId="{A27C453A-DB22-4135-813F-60396C946E35}" srcOrd="3" destOrd="0" parTransId="{5D059070-0849-4E38-A582-66EBB1615381}" sibTransId="{702AABC1-A622-4F0C-9DC4-BAFA4DF35B54}"/>
    <dgm:cxn modelId="{53795A72-9238-4523-B9DD-1AE3703AE7E4}" type="presOf" srcId="{28158E25-6ED0-4EF5-9D8D-D3C17DD33CEC}" destId="{5D3BF362-9D28-4578-AD44-658099CE39D2}" srcOrd="0" destOrd="0" presId="urn:microsoft.com/office/officeart/2008/layout/TitledPictureBlocks"/>
    <dgm:cxn modelId="{15E4BC6A-D81D-4F30-9AF9-670AED71A124}" srcId="{0199DAF5-D5B0-47F4-8522-8AA28BCCB1BE}" destId="{E47A6937-639C-4D4F-876D-DB9F9136C099}" srcOrd="2" destOrd="0" parTransId="{CE98CE2E-136C-4FE5-8528-E043A629115E}" sibTransId="{3F950EAE-3605-4A2D-8B32-806123D0F415}"/>
    <dgm:cxn modelId="{F779D55A-CD40-45F7-8EA4-2AC613B3F603}" type="presOf" srcId="{56FB8F87-2ACB-4D5A-BD57-33D5A9BE876C}" destId="{5D3BF362-9D28-4578-AD44-658099CE39D2}" srcOrd="0" destOrd="3" presId="urn:microsoft.com/office/officeart/2008/layout/TitledPictureBlocks"/>
    <dgm:cxn modelId="{F7B9344E-753B-4E25-BDF5-71F9ECE0252F}" srcId="{A86FE774-A169-46D9-B633-F5706367EB73}" destId="{14481193-BDD2-4A81-8927-C884FC381526}" srcOrd="1" destOrd="0" parTransId="{1CC7F2E1-CA64-426D-B611-F424744848EB}" sibTransId="{CBBEB670-926D-400B-9908-6A81CB5695DE}"/>
    <dgm:cxn modelId="{A70E3C85-EE3E-4047-9F0B-FE03D627BD6C}" srcId="{DF0773AD-70AE-49A5-844C-77900428E509}" destId="{31E04997-12C1-43D0-8C74-1DAA167C51F9}" srcOrd="0" destOrd="0" parTransId="{4957EE90-C2A0-4BE4-9029-7D076963ADBE}" sibTransId="{54E4FB58-F13D-4874-AEBE-9C180C237FAC}"/>
    <dgm:cxn modelId="{AD739E1A-F562-44D4-BB7A-6D758BCEA41C}" srcId="{A86FE774-A169-46D9-B633-F5706367EB73}" destId="{D2F0EDE3-BE6E-4B18-B0FF-E5EF0CEA83D5}" srcOrd="0" destOrd="0" parTransId="{4EC64C27-6853-4621-99FE-522802C7C4F8}" sibTransId="{3FD77812-191C-4D7A-9A8E-D1B437FDFE78}"/>
    <dgm:cxn modelId="{D91132D7-19F6-49AE-8E03-35578347AC20}" type="presOf" srcId="{DF0773AD-70AE-49A5-844C-77900428E509}" destId="{27F61172-3478-43EA-8D76-F4FF592A95CB}" srcOrd="0" destOrd="0" presId="urn:microsoft.com/office/officeart/2008/layout/TitledPictureBlocks"/>
    <dgm:cxn modelId="{0035D85A-3CBE-4681-8D4B-B51CDD867692}" type="presOf" srcId="{919D4E0D-7EB6-40C1-A6D9-E01810E72D88}" destId="{5D3BF362-9D28-4578-AD44-658099CE39D2}" srcOrd="0" destOrd="6" presId="urn:microsoft.com/office/officeart/2008/layout/TitledPictureBlocks"/>
    <dgm:cxn modelId="{8C4BF98E-3646-48A5-B037-7434F672B813}" srcId="{A86FE774-A169-46D9-B633-F5706367EB73}" destId="{B9DAA61F-639A-49C8-AA00-682E8E98A83B}" srcOrd="5" destOrd="0" parTransId="{A5FB1E21-D835-488F-AEA5-0FEB8FF197E5}" sibTransId="{FFB778B3-3493-4F14-9BA8-A38FCF941EC3}"/>
    <dgm:cxn modelId="{F09C7C71-A4F7-4E00-A309-EC0D6A285F7D}" srcId="{0199DAF5-D5B0-47F4-8522-8AA28BCCB1BE}" destId="{56FB8F87-2ACB-4D5A-BD57-33D5A9BE876C}" srcOrd="3" destOrd="0" parTransId="{55C49D77-128C-4B73-83DD-A920C71E9FBF}" sibTransId="{B57D46F8-E713-404C-96AA-3A9959BECB16}"/>
    <dgm:cxn modelId="{4D4C234B-F09C-4DF3-AEBC-933517E8720D}" srcId="{DF0773AD-70AE-49A5-844C-77900428E509}" destId="{E1A19BB7-6587-4F29-B094-EAE8E27EDF1C}" srcOrd="1" destOrd="0" parTransId="{B1CE8C7C-EBD5-4EC6-BC7C-C5BF3337E5F5}" sibTransId="{88382D60-67E7-479D-A596-FB007351931A}"/>
    <dgm:cxn modelId="{AB3AC46C-6D5F-4D40-9FD1-57B92D4C5E9F}" type="presOf" srcId="{A86FE774-A169-46D9-B633-F5706367EB73}" destId="{A99B443B-FADC-4869-981D-533FC8BBC40E}" srcOrd="0" destOrd="0" presId="urn:microsoft.com/office/officeart/2008/layout/TitledPictureBlocks"/>
    <dgm:cxn modelId="{7C818287-4408-41EA-B5E7-D1EA671F61C9}" srcId="{A86FE774-A169-46D9-B633-F5706367EB73}" destId="{9143D75E-BCFC-4B36-A613-E9B6CD60BFD8}" srcOrd="2" destOrd="0" parTransId="{9499D3BE-B25C-49D9-9F9C-A0451C41484D}" sibTransId="{B8737BF8-F634-40E1-A35B-DC4BF7876ABB}"/>
    <dgm:cxn modelId="{9B416D01-DA5D-413E-9AB9-DC758F23A9C9}" srcId="{A86FE774-A169-46D9-B633-F5706367EB73}" destId="{A2E777A6-0089-46C0-AFE3-A195585859FE}" srcOrd="4" destOrd="0" parTransId="{41158772-EE60-4AB7-9DB3-76E17500E06C}" sibTransId="{382CEEA2-3F66-4458-B492-AE4557B36B1A}"/>
    <dgm:cxn modelId="{3CD556EC-AB91-466D-98CA-879CECB46388}" type="presOf" srcId="{A2E777A6-0089-46C0-AFE3-A195585859FE}" destId="{92F0CA95-ED37-41FE-9BB4-65107F9C8BE2}" srcOrd="0" destOrd="4" presId="urn:microsoft.com/office/officeart/2008/layout/TitledPictureBlocks"/>
    <dgm:cxn modelId="{EE533CE0-7B0D-4C18-AB96-273860269375}" srcId="{0199DAF5-D5B0-47F4-8522-8AA28BCCB1BE}" destId="{81F4C2F6-1F4D-46B7-B3FE-0DAC3E78162A}" srcOrd="1" destOrd="0" parTransId="{BB00A52D-BFDE-4111-99FC-4F8276281958}" sibTransId="{4F5E6EA0-4CCC-4ED6-8BD5-98A4DE9BA5F2}"/>
    <dgm:cxn modelId="{C08FD6D0-FB08-4530-91A9-7DA52043BEC6}" type="presOf" srcId="{E1A19BB7-6587-4F29-B094-EAE8E27EDF1C}" destId="{4F92265A-9B17-4A7B-B852-64109D165FAF}" srcOrd="0" destOrd="1" presId="urn:microsoft.com/office/officeart/2008/layout/TitledPictureBlocks"/>
    <dgm:cxn modelId="{C5917450-0EBB-4980-A957-44CF4AAAD12D}" srcId="{0199DAF5-D5B0-47F4-8522-8AA28BCCB1BE}" destId="{919D4E0D-7EB6-40C1-A6D9-E01810E72D88}" srcOrd="6" destOrd="0" parTransId="{AED67B0E-B8AA-4AD7-951B-36E84978D6C6}" sibTransId="{F9A82F19-FE9D-4F3F-8C49-4A5027FE9E44}"/>
    <dgm:cxn modelId="{B77EA035-40D8-4B5F-8773-79F55DA10835}" type="presOf" srcId="{81F4C2F6-1F4D-46B7-B3FE-0DAC3E78162A}" destId="{5D3BF362-9D28-4578-AD44-658099CE39D2}" srcOrd="0" destOrd="1" presId="urn:microsoft.com/office/officeart/2008/layout/TitledPictureBlocks"/>
    <dgm:cxn modelId="{1708D29A-C4F8-4379-BADF-7ABCAAD6037B}" type="presOf" srcId="{DD3435F9-99EF-444C-9823-7E92E6BB4F4C}" destId="{4F92265A-9B17-4A7B-B852-64109D165FAF}" srcOrd="0" destOrd="2" presId="urn:microsoft.com/office/officeart/2008/layout/TitledPictureBlocks"/>
    <dgm:cxn modelId="{AA1E1076-F1BA-41F2-B878-5AFEB61D2B8A}" type="presOf" srcId="{A27C453A-DB22-4135-813F-60396C946E35}" destId="{92F0CA95-ED37-41FE-9BB4-65107F9C8BE2}" srcOrd="0" destOrd="3" presId="urn:microsoft.com/office/officeart/2008/layout/TitledPictureBlocks"/>
    <dgm:cxn modelId="{39136BEC-5962-4CB4-9198-3DE073944D66}" type="presOf" srcId="{65E6F25D-32C9-441D-B292-C0BE9E0B357C}" destId="{D39215FC-32B3-4CC6-B9DC-207A779F62F6}" srcOrd="0" destOrd="0" presId="urn:microsoft.com/office/officeart/2008/layout/TitledPictureBlocks"/>
    <dgm:cxn modelId="{97302B06-CCCA-4DF2-ADC6-9CB6BE3F3A7F}" type="presOf" srcId="{E47A6937-639C-4D4F-876D-DB9F9136C099}" destId="{5D3BF362-9D28-4578-AD44-658099CE39D2}" srcOrd="0" destOrd="2" presId="urn:microsoft.com/office/officeart/2008/layout/TitledPictureBlocks"/>
    <dgm:cxn modelId="{BB0BBB04-7A54-4C56-A12A-D8C3684053F4}" srcId="{65E6F25D-32C9-441D-B292-C0BE9E0B357C}" destId="{DF0773AD-70AE-49A5-844C-77900428E509}" srcOrd="2" destOrd="0" parTransId="{D24DEF40-7660-43B3-8AFF-19ED6DB9EB1F}" sibTransId="{99BF5DE4-2C45-43F7-B2FC-CA9E7DDA6AF9}"/>
    <dgm:cxn modelId="{EB55960E-A981-48CB-B026-C180F775F226}" type="presOf" srcId="{31E04997-12C1-43D0-8C74-1DAA167C51F9}" destId="{4F92265A-9B17-4A7B-B852-64109D165FAF}" srcOrd="0" destOrd="0" presId="urn:microsoft.com/office/officeart/2008/layout/TitledPictureBlocks"/>
    <dgm:cxn modelId="{2107B4ED-1043-4F80-9D5D-C536EDF180C9}" type="presOf" srcId="{9143D75E-BCFC-4B36-A613-E9B6CD60BFD8}" destId="{92F0CA95-ED37-41FE-9BB4-65107F9C8BE2}" srcOrd="0" destOrd="2" presId="urn:microsoft.com/office/officeart/2008/layout/TitledPictureBlocks"/>
    <dgm:cxn modelId="{9A08AF23-3479-45F9-9243-E8DC455CE50E}" type="presOf" srcId="{86B9A0E4-7F77-474C-A1D5-EB4CEEE4003C}" destId="{5D3BF362-9D28-4578-AD44-658099CE39D2}" srcOrd="0" destOrd="4" presId="urn:microsoft.com/office/officeart/2008/layout/TitledPictureBlocks"/>
    <dgm:cxn modelId="{66D098B0-58F8-471A-961C-793B9090F649}" type="presOf" srcId="{3C1232AD-FE35-4950-97C4-01E357831A54}" destId="{5D3BF362-9D28-4578-AD44-658099CE39D2}" srcOrd="0" destOrd="5" presId="urn:microsoft.com/office/officeart/2008/layout/TitledPictureBlocks"/>
    <dgm:cxn modelId="{0EE9114F-7BF4-4807-883D-8377E1E34470}" srcId="{0199DAF5-D5B0-47F4-8522-8AA28BCCB1BE}" destId="{3C1232AD-FE35-4950-97C4-01E357831A54}" srcOrd="5" destOrd="0" parTransId="{9E801D71-D95D-4C06-8FFE-F9F92EC89A61}" sibTransId="{881FA325-DFE6-4BEB-9125-018C1BE03557}"/>
    <dgm:cxn modelId="{2BFA73EE-8214-45C0-9357-A56337097164}" srcId="{65E6F25D-32C9-441D-B292-C0BE9E0B357C}" destId="{A86FE774-A169-46D9-B633-F5706367EB73}" srcOrd="1" destOrd="0" parTransId="{AEC638B0-C68B-4A2F-B628-17222D33B578}" sibTransId="{0723CFE6-0C70-49F5-A721-4984A2DE1F8C}"/>
    <dgm:cxn modelId="{A920E7F2-E39D-4145-84D4-0C78DD384785}" type="presOf" srcId="{D2F0EDE3-BE6E-4B18-B0FF-E5EF0CEA83D5}" destId="{92F0CA95-ED37-41FE-9BB4-65107F9C8BE2}" srcOrd="0" destOrd="0" presId="urn:microsoft.com/office/officeart/2008/layout/TitledPictureBlocks"/>
    <dgm:cxn modelId="{92C92338-2FFB-4FA8-A056-0B2BB0685E50}" srcId="{65E6F25D-32C9-441D-B292-C0BE9E0B357C}" destId="{0199DAF5-D5B0-47F4-8522-8AA28BCCB1BE}" srcOrd="0" destOrd="0" parTransId="{47460DDF-B4A5-4CF7-A2B0-9119A2226A37}" sibTransId="{8884F067-1525-40C2-8360-61037AFA330F}"/>
    <dgm:cxn modelId="{C12704DC-E555-49F1-86EE-8CC245D19187}" srcId="{0199DAF5-D5B0-47F4-8522-8AA28BCCB1BE}" destId="{86B9A0E4-7F77-474C-A1D5-EB4CEEE4003C}" srcOrd="4" destOrd="0" parTransId="{527402FD-835C-4E4D-B284-2631792C0711}" sibTransId="{6CE01A3E-DF70-4C17-A70C-61FEED970BB0}"/>
    <dgm:cxn modelId="{E90ABF20-40C0-426D-B55B-7955DCEBC13F}" type="presOf" srcId="{14481193-BDD2-4A81-8927-C884FC381526}" destId="{92F0CA95-ED37-41FE-9BB4-65107F9C8BE2}" srcOrd="0" destOrd="1" presId="urn:microsoft.com/office/officeart/2008/layout/TitledPictureBlocks"/>
    <dgm:cxn modelId="{F6DCFFE6-25CD-4605-8240-09C1DA333E38}" srcId="{0199DAF5-D5B0-47F4-8522-8AA28BCCB1BE}" destId="{28158E25-6ED0-4EF5-9D8D-D3C17DD33CEC}" srcOrd="0" destOrd="0" parTransId="{086C75B8-8397-4A28-BAF0-2103A05FA256}" sibTransId="{076A5C38-DDA8-4BEE-A4AB-0E6B625F8A4C}"/>
    <dgm:cxn modelId="{0F9D7F53-13A6-4DE4-B0E6-627E44C1B596}" srcId="{DF0773AD-70AE-49A5-844C-77900428E509}" destId="{DD3435F9-99EF-444C-9823-7E92E6BB4F4C}" srcOrd="2" destOrd="0" parTransId="{602F6A67-5295-4769-A36F-6294D1347136}" sibTransId="{B099B7C0-DEC9-4FAA-93E6-142E8309253B}"/>
    <dgm:cxn modelId="{0B728EE2-4622-4BF0-9005-82EC1BCAD8A7}" type="presOf" srcId="{B9DAA61F-639A-49C8-AA00-682E8E98A83B}" destId="{92F0CA95-ED37-41FE-9BB4-65107F9C8BE2}" srcOrd="0" destOrd="5" presId="urn:microsoft.com/office/officeart/2008/layout/TitledPictureBlocks"/>
    <dgm:cxn modelId="{5BF2249C-F16E-4A5C-9685-6B2B72F5AA01}" type="presParOf" srcId="{D39215FC-32B3-4CC6-B9DC-207A779F62F6}" destId="{2B47AADE-2570-44A6-AFDE-E448830545FD}" srcOrd="0" destOrd="0" presId="urn:microsoft.com/office/officeart/2008/layout/TitledPictureBlocks"/>
    <dgm:cxn modelId="{06B475B7-8753-49F4-B4ED-E1C3030FC960}" type="presParOf" srcId="{2B47AADE-2570-44A6-AFDE-E448830545FD}" destId="{AEA4B143-51C6-4E68-A3B8-6E7BD75C6A8B}" srcOrd="0" destOrd="0" presId="urn:microsoft.com/office/officeart/2008/layout/TitledPictureBlocks"/>
    <dgm:cxn modelId="{6041FA3B-1307-4AEF-82DD-1947DE3BBCE5}" type="presParOf" srcId="{2B47AADE-2570-44A6-AFDE-E448830545FD}" destId="{1DF6166E-A703-48FC-9D59-CD33AEE3AB69}" srcOrd="1" destOrd="0" presId="urn:microsoft.com/office/officeart/2008/layout/TitledPictureBlocks"/>
    <dgm:cxn modelId="{0AE2810A-2026-4D15-AD77-5A3E9E598A26}" type="presParOf" srcId="{2B47AADE-2570-44A6-AFDE-E448830545FD}" destId="{5D3BF362-9D28-4578-AD44-658099CE39D2}" srcOrd="2" destOrd="0" presId="urn:microsoft.com/office/officeart/2008/layout/TitledPictureBlocks"/>
    <dgm:cxn modelId="{039648C2-33E8-41C6-A2B8-8A5701062AA1}" type="presParOf" srcId="{D39215FC-32B3-4CC6-B9DC-207A779F62F6}" destId="{406F3675-EE26-475C-9F79-FDEACCDE2A69}" srcOrd="1" destOrd="0" presId="urn:microsoft.com/office/officeart/2008/layout/TitledPictureBlocks"/>
    <dgm:cxn modelId="{2AD6FC1C-844F-4F64-A1DA-D88301E4C5D6}" type="presParOf" srcId="{D39215FC-32B3-4CC6-B9DC-207A779F62F6}" destId="{24DDD969-2DFB-44B3-B527-E5F35FF9B11E}" srcOrd="2" destOrd="0" presId="urn:microsoft.com/office/officeart/2008/layout/TitledPictureBlocks"/>
    <dgm:cxn modelId="{93D6A6FF-EAB1-43A5-81D3-DED91F15447E}" type="presParOf" srcId="{24DDD969-2DFB-44B3-B527-E5F35FF9B11E}" destId="{A99B443B-FADC-4869-981D-533FC8BBC40E}" srcOrd="0" destOrd="0" presId="urn:microsoft.com/office/officeart/2008/layout/TitledPictureBlocks"/>
    <dgm:cxn modelId="{4615316F-6903-4CCC-830E-FA554B6D1AE4}" type="presParOf" srcId="{24DDD969-2DFB-44B3-B527-E5F35FF9B11E}" destId="{56D01ADF-1CBC-4859-AAD1-ECD5EE55811F}" srcOrd="1" destOrd="0" presId="urn:microsoft.com/office/officeart/2008/layout/TitledPictureBlocks"/>
    <dgm:cxn modelId="{3F2D0544-202A-4A4B-91B9-E654CFF13104}" type="presParOf" srcId="{24DDD969-2DFB-44B3-B527-E5F35FF9B11E}" destId="{92F0CA95-ED37-41FE-9BB4-65107F9C8BE2}" srcOrd="2" destOrd="0" presId="urn:microsoft.com/office/officeart/2008/layout/TitledPictureBlocks"/>
    <dgm:cxn modelId="{4AED175E-C584-4112-BDDE-761D5DAC9BA8}" type="presParOf" srcId="{D39215FC-32B3-4CC6-B9DC-207A779F62F6}" destId="{374152EC-5F16-4049-93B7-E9BBE0A1D453}" srcOrd="3" destOrd="0" presId="urn:microsoft.com/office/officeart/2008/layout/TitledPictureBlocks"/>
    <dgm:cxn modelId="{A8D4D28F-48D1-4869-8DD5-E9EFDFA1D3CF}" type="presParOf" srcId="{D39215FC-32B3-4CC6-B9DC-207A779F62F6}" destId="{9944F8E7-61FA-4277-944A-5DD89AD84C33}" srcOrd="4" destOrd="0" presId="urn:microsoft.com/office/officeart/2008/layout/TitledPictureBlocks"/>
    <dgm:cxn modelId="{24C4760A-CE18-4967-A383-ECC2501CB4A7}" type="presParOf" srcId="{9944F8E7-61FA-4277-944A-5DD89AD84C33}" destId="{27F61172-3478-43EA-8D76-F4FF592A95CB}" srcOrd="0" destOrd="0" presId="urn:microsoft.com/office/officeart/2008/layout/TitledPictureBlocks"/>
    <dgm:cxn modelId="{47A60DF5-9218-4C0E-8E75-518599E2525F}" type="presParOf" srcId="{9944F8E7-61FA-4277-944A-5DD89AD84C33}" destId="{DEE56E02-8984-4629-A9FC-539CAA4E3CA5}" srcOrd="1" destOrd="0" presId="urn:microsoft.com/office/officeart/2008/layout/TitledPictureBlocks"/>
    <dgm:cxn modelId="{7F878879-991E-404C-8AD9-2AF6E0CCEC0A}" type="presParOf" srcId="{9944F8E7-61FA-4277-944A-5DD89AD84C33}" destId="{4F92265A-9B17-4A7B-B852-64109D165FAF}" srcOrd="2" destOrd="0" presId="urn:microsoft.com/office/officeart/2008/layout/Titled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8C1DDD-92C9-45B5-8AFD-E08A4F07BDA5}" type="doc">
      <dgm:prSet loTypeId="urn:microsoft.com/office/officeart/2008/layout/TitledPictureBlocks" loCatId="picture" qsTypeId="urn:microsoft.com/office/officeart/2005/8/quickstyle/simple1" qsCatId="simple" csTypeId="urn:microsoft.com/office/officeart/2005/8/colors/accent1_2" csCatId="accent1" phldr="1"/>
      <dgm:spPr/>
      <dgm:t>
        <a:bodyPr/>
        <a:lstStyle/>
        <a:p>
          <a:endParaRPr lang="es-ES"/>
        </a:p>
      </dgm:t>
    </dgm:pt>
    <dgm:pt modelId="{19077F6E-8CDC-4802-9446-FE0BFCF6DD68}">
      <dgm:prSet phldrT="[Texto]" custT="1"/>
      <dgm:spPr/>
      <dgm:t>
        <a:bodyPr/>
        <a:lstStyle/>
        <a:p>
          <a:endParaRPr lang="es-ES" sz="1400" dirty="0" smtClean="0"/>
        </a:p>
        <a:p>
          <a:r>
            <a:rPr lang="es-ES" sz="1400" dirty="0" smtClean="0"/>
            <a:t>Cap V. Estimación financiera para la aplicabilidad de buses urbanos eléctricos en el cantón Cuenca.</a:t>
          </a:r>
        </a:p>
        <a:p>
          <a:endParaRPr lang="es-ES" sz="1400" dirty="0"/>
        </a:p>
      </dgm:t>
    </dgm:pt>
    <dgm:pt modelId="{87222AD3-3CD3-41E6-90F1-206C7997E76F}" type="parTrans" cxnId="{143827D9-2ACC-4C6C-8D54-F0EF5EF3ED6E}">
      <dgm:prSet/>
      <dgm:spPr/>
      <dgm:t>
        <a:bodyPr/>
        <a:lstStyle/>
        <a:p>
          <a:endParaRPr lang="es-ES"/>
        </a:p>
      </dgm:t>
    </dgm:pt>
    <dgm:pt modelId="{F57118B0-10A2-4F62-B7DC-3001659EBD07}" type="sibTrans" cxnId="{143827D9-2ACC-4C6C-8D54-F0EF5EF3ED6E}">
      <dgm:prSet/>
      <dgm:spPr/>
      <dgm:t>
        <a:bodyPr/>
        <a:lstStyle/>
        <a:p>
          <a:endParaRPr lang="es-ES"/>
        </a:p>
      </dgm:t>
    </dgm:pt>
    <dgm:pt modelId="{7FA48F93-0C34-456F-9884-D601AB0A22A9}">
      <dgm:prSet phldrT="[Texto]" custT="1"/>
      <dgm:spPr/>
      <dgm:t>
        <a:bodyPr/>
        <a:lstStyle/>
        <a:p>
          <a:r>
            <a:rPr lang="es-ES" sz="1400" dirty="0" smtClean="0"/>
            <a:t>Metodología para seleccionar un bus eléctrico.</a:t>
          </a:r>
          <a:endParaRPr lang="es-ES" sz="1400" dirty="0"/>
        </a:p>
      </dgm:t>
    </dgm:pt>
    <dgm:pt modelId="{C716B859-F075-4CCF-B2F0-CF6DCF76157F}" type="parTrans" cxnId="{7DD77D2A-19AA-406F-B783-DBB0A07703DC}">
      <dgm:prSet/>
      <dgm:spPr/>
      <dgm:t>
        <a:bodyPr/>
        <a:lstStyle/>
        <a:p>
          <a:endParaRPr lang="es-ES"/>
        </a:p>
      </dgm:t>
    </dgm:pt>
    <dgm:pt modelId="{8F56E265-FA2D-46FE-825D-3C41D8510430}" type="sibTrans" cxnId="{7DD77D2A-19AA-406F-B783-DBB0A07703DC}">
      <dgm:prSet/>
      <dgm:spPr/>
      <dgm:t>
        <a:bodyPr/>
        <a:lstStyle/>
        <a:p>
          <a:endParaRPr lang="es-ES"/>
        </a:p>
      </dgm:t>
    </dgm:pt>
    <dgm:pt modelId="{34743A13-F20D-4B0E-8A98-0765BA8EB9AF}">
      <dgm:prSet phldrT="[Texto]" custT="1"/>
      <dgm:spPr/>
      <dgm:t>
        <a:bodyPr/>
        <a:lstStyle/>
        <a:p>
          <a:r>
            <a:rPr lang="es-ES" sz="1400" dirty="0" smtClean="0"/>
            <a:t>Utilizando los datos de los objetivos específicos se realiza la metodología.</a:t>
          </a:r>
          <a:endParaRPr lang="es-ES" sz="1400" dirty="0"/>
        </a:p>
      </dgm:t>
    </dgm:pt>
    <dgm:pt modelId="{86BC452B-EE6F-47A9-A7F9-335B46FA6DC7}" type="parTrans" cxnId="{C0575AB1-63D9-457A-8438-0BC964A56204}">
      <dgm:prSet/>
      <dgm:spPr/>
      <dgm:t>
        <a:bodyPr/>
        <a:lstStyle/>
        <a:p>
          <a:endParaRPr lang="es-ES"/>
        </a:p>
      </dgm:t>
    </dgm:pt>
    <dgm:pt modelId="{1A966CFC-CCB3-4B03-A4DC-C1B07CFB5DE9}" type="sibTrans" cxnId="{C0575AB1-63D9-457A-8438-0BC964A56204}">
      <dgm:prSet/>
      <dgm:spPr/>
      <dgm:t>
        <a:bodyPr/>
        <a:lstStyle/>
        <a:p>
          <a:endParaRPr lang="es-ES"/>
        </a:p>
      </dgm:t>
    </dgm:pt>
    <dgm:pt modelId="{90C07C06-D7ED-4398-9A8E-28EE62A09A0B}">
      <dgm:prSet phldrT="[Texto]" custT="1"/>
      <dgm:spPr/>
      <dgm:t>
        <a:bodyPr/>
        <a:lstStyle/>
        <a:p>
          <a:r>
            <a:rPr lang="es-ES" sz="1400" dirty="0" smtClean="0"/>
            <a:t>Impuestos.</a:t>
          </a:r>
          <a:endParaRPr lang="es-ES" sz="1400" dirty="0"/>
        </a:p>
      </dgm:t>
    </dgm:pt>
    <dgm:pt modelId="{FF66BE75-1FD5-46C6-A441-32083488F0A1}" type="parTrans" cxnId="{74955C22-917F-4944-9384-9CAAE226983C}">
      <dgm:prSet/>
      <dgm:spPr/>
      <dgm:t>
        <a:bodyPr/>
        <a:lstStyle/>
        <a:p>
          <a:endParaRPr lang="es-ES"/>
        </a:p>
      </dgm:t>
    </dgm:pt>
    <dgm:pt modelId="{9DCF284A-55B0-4243-8BCC-88B496F91177}" type="sibTrans" cxnId="{74955C22-917F-4944-9384-9CAAE226983C}">
      <dgm:prSet/>
      <dgm:spPr/>
      <dgm:t>
        <a:bodyPr/>
        <a:lstStyle/>
        <a:p>
          <a:endParaRPr lang="es-ES"/>
        </a:p>
      </dgm:t>
    </dgm:pt>
    <dgm:pt modelId="{08D23AC9-6C1A-429C-AA0D-F07A1C966502}">
      <dgm:prSet phldrT="[Texto]" custT="1"/>
      <dgm:spPr/>
      <dgm:t>
        <a:bodyPr/>
        <a:lstStyle/>
        <a:p>
          <a:r>
            <a:rPr lang="es-ES" sz="1400" dirty="0" smtClean="0"/>
            <a:t>Mantenimiento.</a:t>
          </a:r>
          <a:endParaRPr lang="es-ES" sz="1400" dirty="0"/>
        </a:p>
      </dgm:t>
    </dgm:pt>
    <dgm:pt modelId="{7735F1B7-B10D-45FE-9B97-D2CCC22A7220}" type="parTrans" cxnId="{74282C02-2BF6-405E-9874-EBCD1793D7F6}">
      <dgm:prSet/>
      <dgm:spPr/>
      <dgm:t>
        <a:bodyPr/>
        <a:lstStyle/>
        <a:p>
          <a:endParaRPr lang="es-ES"/>
        </a:p>
      </dgm:t>
    </dgm:pt>
    <dgm:pt modelId="{FF8B1DCD-6144-460B-9554-1CC4E7B36297}" type="sibTrans" cxnId="{74282C02-2BF6-405E-9874-EBCD1793D7F6}">
      <dgm:prSet/>
      <dgm:spPr/>
      <dgm:t>
        <a:bodyPr/>
        <a:lstStyle/>
        <a:p>
          <a:endParaRPr lang="es-ES"/>
        </a:p>
      </dgm:t>
    </dgm:pt>
    <dgm:pt modelId="{28434A65-F238-4469-9B00-91C9901B8721}">
      <dgm:prSet phldrT="[Texto]" custT="1"/>
      <dgm:spPr/>
      <dgm:t>
        <a:bodyPr/>
        <a:lstStyle/>
        <a:p>
          <a:r>
            <a:rPr lang="es-ES" sz="1400" dirty="0" smtClean="0"/>
            <a:t>Energía.</a:t>
          </a:r>
          <a:endParaRPr lang="es-ES" sz="1400" dirty="0"/>
        </a:p>
      </dgm:t>
    </dgm:pt>
    <dgm:pt modelId="{5AF17804-0A45-49C8-8CF3-EB4ACB743438}" type="parTrans" cxnId="{2AA23D72-6550-4A06-B573-BD1AE15A336A}">
      <dgm:prSet/>
      <dgm:spPr/>
      <dgm:t>
        <a:bodyPr/>
        <a:lstStyle/>
        <a:p>
          <a:endParaRPr lang="es-ES"/>
        </a:p>
      </dgm:t>
    </dgm:pt>
    <dgm:pt modelId="{452BA512-BE18-49FC-A575-A05C97CB5970}" type="sibTrans" cxnId="{2AA23D72-6550-4A06-B573-BD1AE15A336A}">
      <dgm:prSet/>
      <dgm:spPr/>
      <dgm:t>
        <a:bodyPr/>
        <a:lstStyle/>
        <a:p>
          <a:endParaRPr lang="es-ES"/>
        </a:p>
      </dgm:t>
    </dgm:pt>
    <dgm:pt modelId="{9028F4B2-4953-4899-9EDF-8BF06D79B016}">
      <dgm:prSet phldrT="[Texto]" custT="1"/>
      <dgm:spPr/>
      <dgm:t>
        <a:bodyPr/>
        <a:lstStyle/>
        <a:p>
          <a:r>
            <a:rPr lang="es-ES" sz="1400" dirty="0" smtClean="0"/>
            <a:t>Empleados.</a:t>
          </a:r>
          <a:endParaRPr lang="es-ES" sz="1400" dirty="0"/>
        </a:p>
      </dgm:t>
    </dgm:pt>
    <dgm:pt modelId="{11E16152-F1BB-4E90-A7BE-F9787007DAE3}" type="parTrans" cxnId="{42D67481-0A59-4521-8D9A-0E64137D02F2}">
      <dgm:prSet/>
      <dgm:spPr/>
      <dgm:t>
        <a:bodyPr/>
        <a:lstStyle/>
        <a:p>
          <a:endParaRPr lang="es-ES"/>
        </a:p>
      </dgm:t>
    </dgm:pt>
    <dgm:pt modelId="{6E90F0FD-D408-4D0B-94A5-4FC17A17652D}" type="sibTrans" cxnId="{42D67481-0A59-4521-8D9A-0E64137D02F2}">
      <dgm:prSet/>
      <dgm:spPr/>
      <dgm:t>
        <a:bodyPr/>
        <a:lstStyle/>
        <a:p>
          <a:endParaRPr lang="es-ES"/>
        </a:p>
      </dgm:t>
    </dgm:pt>
    <dgm:pt modelId="{10C24BE5-2582-44C0-A70F-9CC4F89E6842}">
      <dgm:prSet phldrT="[Texto]" custT="1"/>
      <dgm:spPr/>
      <dgm:t>
        <a:bodyPr/>
        <a:lstStyle/>
        <a:p>
          <a:r>
            <a:rPr lang="es-ES" sz="1400" dirty="0" smtClean="0"/>
            <a:t>Beneficios.</a:t>
          </a:r>
          <a:endParaRPr lang="es-ES" sz="1400" dirty="0"/>
        </a:p>
      </dgm:t>
    </dgm:pt>
    <dgm:pt modelId="{D3181371-2324-40F3-8A6C-575C676B276F}" type="parTrans" cxnId="{A2B25572-9C83-449C-B078-C12CA2119F74}">
      <dgm:prSet/>
      <dgm:spPr/>
      <dgm:t>
        <a:bodyPr/>
        <a:lstStyle/>
        <a:p>
          <a:endParaRPr lang="es-ES"/>
        </a:p>
      </dgm:t>
    </dgm:pt>
    <dgm:pt modelId="{44EFE3EE-6ECF-4180-81F4-6E47E75C883D}" type="sibTrans" cxnId="{A2B25572-9C83-449C-B078-C12CA2119F74}">
      <dgm:prSet/>
      <dgm:spPr/>
      <dgm:t>
        <a:bodyPr/>
        <a:lstStyle/>
        <a:p>
          <a:endParaRPr lang="es-ES"/>
        </a:p>
      </dgm:t>
    </dgm:pt>
    <dgm:pt modelId="{F910CD61-A883-4003-B028-FEF7A18547AA}">
      <dgm:prSet phldrT="[Texto]" custT="1"/>
      <dgm:spPr/>
      <dgm:t>
        <a:bodyPr/>
        <a:lstStyle/>
        <a:p>
          <a:r>
            <a:rPr lang="es-ES" sz="1400" dirty="0" smtClean="0"/>
            <a:t>Intereses</a:t>
          </a:r>
          <a:endParaRPr lang="es-ES" sz="1400" dirty="0"/>
        </a:p>
      </dgm:t>
    </dgm:pt>
    <dgm:pt modelId="{AE75BB6F-DDFB-4D80-90E0-60C88F8CF9AC}" type="parTrans" cxnId="{E860C61B-4249-4783-86B1-FF21298E9173}">
      <dgm:prSet/>
      <dgm:spPr/>
      <dgm:t>
        <a:bodyPr/>
        <a:lstStyle/>
        <a:p>
          <a:endParaRPr lang="es-ES"/>
        </a:p>
      </dgm:t>
    </dgm:pt>
    <dgm:pt modelId="{DCD8D4AD-E78C-4B1A-8AB7-42B6C85781B7}" type="sibTrans" cxnId="{E860C61B-4249-4783-86B1-FF21298E9173}">
      <dgm:prSet/>
      <dgm:spPr/>
      <dgm:t>
        <a:bodyPr/>
        <a:lstStyle/>
        <a:p>
          <a:endParaRPr lang="es-ES"/>
        </a:p>
      </dgm:t>
    </dgm:pt>
    <dgm:pt modelId="{FEDE38F6-73EF-48AC-AB5A-427906C2CCFC}">
      <dgm:prSet phldrT="[Texto]" custT="1"/>
      <dgm:spPr/>
      <dgm:t>
        <a:bodyPr/>
        <a:lstStyle/>
        <a:p>
          <a:r>
            <a:rPr lang="es-ES" sz="1400" dirty="0" smtClean="0"/>
            <a:t>Costo del bus.</a:t>
          </a:r>
          <a:endParaRPr lang="es-ES" sz="1400" dirty="0"/>
        </a:p>
      </dgm:t>
    </dgm:pt>
    <dgm:pt modelId="{0F908AC4-402D-4212-9C71-827575295387}" type="parTrans" cxnId="{705DB757-3208-43AD-B1E3-A01550A53B01}">
      <dgm:prSet/>
      <dgm:spPr/>
      <dgm:t>
        <a:bodyPr/>
        <a:lstStyle/>
        <a:p>
          <a:endParaRPr lang="es-ES"/>
        </a:p>
      </dgm:t>
    </dgm:pt>
    <dgm:pt modelId="{23BE2D76-48E0-49C9-B634-9CC205AB2687}" type="sibTrans" cxnId="{705DB757-3208-43AD-B1E3-A01550A53B01}">
      <dgm:prSet/>
      <dgm:spPr/>
      <dgm:t>
        <a:bodyPr/>
        <a:lstStyle/>
        <a:p>
          <a:endParaRPr lang="es-ES"/>
        </a:p>
      </dgm:t>
    </dgm:pt>
    <dgm:pt modelId="{0E5A1C25-28FE-4BE6-8179-2F68F10F0F5B}" type="pres">
      <dgm:prSet presAssocID="{548C1DDD-92C9-45B5-8AFD-E08A4F07BDA5}" presName="rootNode" presStyleCnt="0">
        <dgm:presLayoutVars>
          <dgm:chMax/>
          <dgm:chPref/>
          <dgm:dir/>
          <dgm:animLvl val="lvl"/>
        </dgm:presLayoutVars>
      </dgm:prSet>
      <dgm:spPr/>
      <dgm:t>
        <a:bodyPr/>
        <a:lstStyle/>
        <a:p>
          <a:endParaRPr lang="es-ES"/>
        </a:p>
      </dgm:t>
    </dgm:pt>
    <dgm:pt modelId="{164A6630-F1C8-4641-A2AA-48D92D16B917}" type="pres">
      <dgm:prSet presAssocID="{19077F6E-8CDC-4802-9446-FE0BFCF6DD68}" presName="composite" presStyleCnt="0"/>
      <dgm:spPr/>
    </dgm:pt>
    <dgm:pt modelId="{4488E950-4884-4B89-967B-CEE3045FEB2A}" type="pres">
      <dgm:prSet presAssocID="{19077F6E-8CDC-4802-9446-FE0BFCF6DD68}" presName="ParentText" presStyleLbl="node1" presStyleIdx="0" presStyleCnt="2" custScaleX="110811" custScaleY="377555">
        <dgm:presLayoutVars>
          <dgm:chMax val="1"/>
          <dgm:chPref val="1"/>
          <dgm:bulletEnabled val="1"/>
        </dgm:presLayoutVars>
      </dgm:prSet>
      <dgm:spPr/>
      <dgm:t>
        <a:bodyPr/>
        <a:lstStyle/>
        <a:p>
          <a:endParaRPr lang="es-ES"/>
        </a:p>
      </dgm:t>
    </dgm:pt>
    <dgm:pt modelId="{754B69A0-0C31-4F9B-88E3-32711EE5E31A}" type="pres">
      <dgm:prSet presAssocID="{19077F6E-8CDC-4802-9446-FE0BFCF6DD68}" presName="Image" presStyleLbl="bgImgPlace1" presStyleIdx="0" presStyleCnt="2" custLinFactNeighborX="-6343" custLinFactNeighborY="1746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 r="-7000"/>
          </a:stretch>
        </a:blipFill>
      </dgm:spPr>
      <dgm:t>
        <a:bodyPr/>
        <a:lstStyle/>
        <a:p>
          <a:endParaRPr lang="es-ES"/>
        </a:p>
      </dgm:t>
    </dgm:pt>
    <dgm:pt modelId="{193C6A83-DF83-49EE-BC99-931C0D07F22A}" type="pres">
      <dgm:prSet presAssocID="{19077F6E-8CDC-4802-9446-FE0BFCF6DD68}" presName="ChildText" presStyleLbl="fgAcc1" presStyleIdx="0" presStyleCnt="2" custScaleX="189236" custScaleY="210293" custLinFactNeighborX="75571" custLinFactNeighborY="2010">
        <dgm:presLayoutVars>
          <dgm:chMax val="0"/>
          <dgm:chPref val="0"/>
          <dgm:bulletEnabled val="1"/>
        </dgm:presLayoutVars>
      </dgm:prSet>
      <dgm:spPr/>
      <dgm:t>
        <a:bodyPr/>
        <a:lstStyle/>
        <a:p>
          <a:endParaRPr lang="es-ES"/>
        </a:p>
      </dgm:t>
    </dgm:pt>
    <dgm:pt modelId="{80EE9711-760D-4473-BFD5-32CAC57924F3}" type="pres">
      <dgm:prSet presAssocID="{F57118B0-10A2-4F62-B7DC-3001659EBD07}" presName="sibTrans" presStyleCnt="0"/>
      <dgm:spPr/>
    </dgm:pt>
    <dgm:pt modelId="{07BCC135-CE6F-4D28-9EBC-11AC6928BEFB}" type="pres">
      <dgm:prSet presAssocID="{7FA48F93-0C34-456F-9884-D601AB0A22A9}" presName="composite" presStyleCnt="0"/>
      <dgm:spPr/>
    </dgm:pt>
    <dgm:pt modelId="{6DF6B2E3-C195-4ED4-9317-9892BC8F0877}" type="pres">
      <dgm:prSet presAssocID="{7FA48F93-0C34-456F-9884-D601AB0A22A9}" presName="ParentText" presStyleLbl="node1" presStyleIdx="1" presStyleCnt="2" custScaleY="325466" custLinFactNeighborX="30701" custLinFactNeighborY="-476">
        <dgm:presLayoutVars>
          <dgm:chMax val="1"/>
          <dgm:chPref val="1"/>
          <dgm:bulletEnabled val="1"/>
        </dgm:presLayoutVars>
      </dgm:prSet>
      <dgm:spPr/>
      <dgm:t>
        <a:bodyPr/>
        <a:lstStyle/>
        <a:p>
          <a:endParaRPr lang="es-ES"/>
        </a:p>
      </dgm:t>
    </dgm:pt>
    <dgm:pt modelId="{7828AA1B-7BFF-42C3-B875-3BD5F5B3E03B}" type="pres">
      <dgm:prSet presAssocID="{7FA48F93-0C34-456F-9884-D601AB0A22A9}" presName="Image" presStyleLbl="bgImgPlace1" presStyleIdx="1" presStyleCnt="2" custLinFactNeighborX="30701" custLinFactNeighborY="774"/>
      <dgm:spPr>
        <a:blipFill>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dgm:spPr>
      <dgm:t>
        <a:bodyPr/>
        <a:lstStyle/>
        <a:p>
          <a:endParaRPr lang="es-ES"/>
        </a:p>
      </dgm:t>
    </dgm:pt>
    <dgm:pt modelId="{1F44FCD6-C722-4DA9-B68A-76FE928D45A2}" type="pres">
      <dgm:prSet presAssocID="{7FA48F93-0C34-456F-9884-D601AB0A22A9}" presName="ChildText" presStyleLbl="fgAcc1" presStyleIdx="1" presStyleCnt="2" custScaleX="249708" custScaleY="173462" custLinFactX="13306" custLinFactNeighborX="100000" custLinFactNeighborY="9016">
        <dgm:presLayoutVars>
          <dgm:chMax val="0"/>
          <dgm:chPref val="0"/>
          <dgm:bulletEnabled val="1"/>
        </dgm:presLayoutVars>
      </dgm:prSet>
      <dgm:spPr/>
      <dgm:t>
        <a:bodyPr/>
        <a:lstStyle/>
        <a:p>
          <a:endParaRPr lang="es-ES"/>
        </a:p>
      </dgm:t>
    </dgm:pt>
  </dgm:ptLst>
  <dgm:cxnLst>
    <dgm:cxn modelId="{6C9E57BF-1D1F-4678-9C2B-5D9ECA338626}" type="presOf" srcId="{90C07C06-D7ED-4398-9A8E-28EE62A09A0B}" destId="{193C6A83-DF83-49EE-BC99-931C0D07F22A}" srcOrd="0" destOrd="1" presId="urn:microsoft.com/office/officeart/2008/layout/TitledPictureBlocks"/>
    <dgm:cxn modelId="{77E8DED3-47C8-499F-9724-31CA6AB9A377}" type="presOf" srcId="{19077F6E-8CDC-4802-9446-FE0BFCF6DD68}" destId="{4488E950-4884-4B89-967B-CEE3045FEB2A}" srcOrd="0" destOrd="0" presId="urn:microsoft.com/office/officeart/2008/layout/TitledPictureBlocks"/>
    <dgm:cxn modelId="{2AA23D72-6550-4A06-B573-BD1AE15A336A}" srcId="{19077F6E-8CDC-4802-9446-FE0BFCF6DD68}" destId="{28434A65-F238-4469-9B00-91C9901B8721}" srcOrd="3" destOrd="0" parTransId="{5AF17804-0A45-49C8-8CF3-EB4ACB743438}" sibTransId="{452BA512-BE18-49FC-A575-A05C97CB5970}"/>
    <dgm:cxn modelId="{A2B25572-9C83-449C-B078-C12CA2119F74}" srcId="{19077F6E-8CDC-4802-9446-FE0BFCF6DD68}" destId="{10C24BE5-2582-44C0-A70F-9CC4F89E6842}" srcOrd="5" destOrd="0" parTransId="{D3181371-2324-40F3-8A6C-575C676B276F}" sibTransId="{44EFE3EE-6ECF-4180-81F4-6E47E75C883D}"/>
    <dgm:cxn modelId="{74282C02-2BF6-405E-9874-EBCD1793D7F6}" srcId="{19077F6E-8CDC-4802-9446-FE0BFCF6DD68}" destId="{08D23AC9-6C1A-429C-AA0D-F07A1C966502}" srcOrd="2" destOrd="0" parTransId="{7735F1B7-B10D-45FE-9B97-D2CCC22A7220}" sibTransId="{FF8B1DCD-6144-460B-9554-1CC4E7B36297}"/>
    <dgm:cxn modelId="{E860C61B-4249-4783-86B1-FF21298E9173}" srcId="{19077F6E-8CDC-4802-9446-FE0BFCF6DD68}" destId="{F910CD61-A883-4003-B028-FEF7A18547AA}" srcOrd="6" destOrd="0" parTransId="{AE75BB6F-DDFB-4D80-90E0-60C88F8CF9AC}" sibTransId="{DCD8D4AD-E78C-4B1A-8AB7-42B6C85781B7}"/>
    <dgm:cxn modelId="{BFEA0F73-6338-4DC6-8BBF-BB97FCBE6EE3}" type="presOf" srcId="{FEDE38F6-73EF-48AC-AB5A-427906C2CCFC}" destId="{193C6A83-DF83-49EE-BC99-931C0D07F22A}" srcOrd="0" destOrd="0" presId="urn:microsoft.com/office/officeart/2008/layout/TitledPictureBlocks"/>
    <dgm:cxn modelId="{42D67481-0A59-4521-8D9A-0E64137D02F2}" srcId="{19077F6E-8CDC-4802-9446-FE0BFCF6DD68}" destId="{9028F4B2-4953-4899-9EDF-8BF06D79B016}" srcOrd="4" destOrd="0" parTransId="{11E16152-F1BB-4E90-A7BE-F9787007DAE3}" sibTransId="{6E90F0FD-D408-4D0B-94A5-4FC17A17652D}"/>
    <dgm:cxn modelId="{8C1D775C-AAA5-49C0-8D8E-C3167DC36C5C}" type="presOf" srcId="{548C1DDD-92C9-45B5-8AFD-E08A4F07BDA5}" destId="{0E5A1C25-28FE-4BE6-8179-2F68F10F0F5B}" srcOrd="0" destOrd="0" presId="urn:microsoft.com/office/officeart/2008/layout/TitledPictureBlocks"/>
    <dgm:cxn modelId="{C0575AB1-63D9-457A-8438-0BC964A56204}" srcId="{7FA48F93-0C34-456F-9884-D601AB0A22A9}" destId="{34743A13-F20D-4B0E-8A98-0765BA8EB9AF}" srcOrd="0" destOrd="0" parTransId="{86BC452B-EE6F-47A9-A7F9-335B46FA6DC7}" sibTransId="{1A966CFC-CCB3-4B03-A4DC-C1B07CFB5DE9}"/>
    <dgm:cxn modelId="{705DB757-3208-43AD-B1E3-A01550A53B01}" srcId="{19077F6E-8CDC-4802-9446-FE0BFCF6DD68}" destId="{FEDE38F6-73EF-48AC-AB5A-427906C2CCFC}" srcOrd="0" destOrd="0" parTransId="{0F908AC4-402D-4212-9C71-827575295387}" sibTransId="{23BE2D76-48E0-49C9-B634-9CC205AB2687}"/>
    <dgm:cxn modelId="{845A83F2-A80E-470E-B34F-54B7A0709761}" type="presOf" srcId="{28434A65-F238-4469-9B00-91C9901B8721}" destId="{193C6A83-DF83-49EE-BC99-931C0D07F22A}" srcOrd="0" destOrd="3" presId="urn:microsoft.com/office/officeart/2008/layout/TitledPictureBlocks"/>
    <dgm:cxn modelId="{90CD3FD7-4969-4F98-8A4B-03F99E11A0C5}" type="presOf" srcId="{08D23AC9-6C1A-429C-AA0D-F07A1C966502}" destId="{193C6A83-DF83-49EE-BC99-931C0D07F22A}" srcOrd="0" destOrd="2" presId="urn:microsoft.com/office/officeart/2008/layout/TitledPictureBlocks"/>
    <dgm:cxn modelId="{765B8200-C096-4CD3-A0F2-24415B03FAF4}" type="presOf" srcId="{9028F4B2-4953-4899-9EDF-8BF06D79B016}" destId="{193C6A83-DF83-49EE-BC99-931C0D07F22A}" srcOrd="0" destOrd="4" presId="urn:microsoft.com/office/officeart/2008/layout/TitledPictureBlocks"/>
    <dgm:cxn modelId="{165A9AEC-B2F1-4438-9BE7-C385C3364784}" type="presOf" srcId="{F910CD61-A883-4003-B028-FEF7A18547AA}" destId="{193C6A83-DF83-49EE-BC99-931C0D07F22A}" srcOrd="0" destOrd="6" presId="urn:microsoft.com/office/officeart/2008/layout/TitledPictureBlocks"/>
    <dgm:cxn modelId="{A9367871-46F6-41E6-98CB-77E3ABE2C66A}" type="presOf" srcId="{7FA48F93-0C34-456F-9884-D601AB0A22A9}" destId="{6DF6B2E3-C195-4ED4-9317-9892BC8F0877}" srcOrd="0" destOrd="0" presId="urn:microsoft.com/office/officeart/2008/layout/TitledPictureBlocks"/>
    <dgm:cxn modelId="{30DA983D-2C57-4896-B59D-8B6DC04C72E5}" type="presOf" srcId="{10C24BE5-2582-44C0-A70F-9CC4F89E6842}" destId="{193C6A83-DF83-49EE-BC99-931C0D07F22A}" srcOrd="0" destOrd="5" presId="urn:microsoft.com/office/officeart/2008/layout/TitledPictureBlocks"/>
    <dgm:cxn modelId="{143827D9-2ACC-4C6C-8D54-F0EF5EF3ED6E}" srcId="{548C1DDD-92C9-45B5-8AFD-E08A4F07BDA5}" destId="{19077F6E-8CDC-4802-9446-FE0BFCF6DD68}" srcOrd="0" destOrd="0" parTransId="{87222AD3-3CD3-41E6-90F1-206C7997E76F}" sibTransId="{F57118B0-10A2-4F62-B7DC-3001659EBD07}"/>
    <dgm:cxn modelId="{74955C22-917F-4944-9384-9CAAE226983C}" srcId="{19077F6E-8CDC-4802-9446-FE0BFCF6DD68}" destId="{90C07C06-D7ED-4398-9A8E-28EE62A09A0B}" srcOrd="1" destOrd="0" parTransId="{FF66BE75-1FD5-46C6-A441-32083488F0A1}" sibTransId="{9DCF284A-55B0-4243-8BCC-88B496F91177}"/>
    <dgm:cxn modelId="{7DD77D2A-19AA-406F-B783-DBB0A07703DC}" srcId="{548C1DDD-92C9-45B5-8AFD-E08A4F07BDA5}" destId="{7FA48F93-0C34-456F-9884-D601AB0A22A9}" srcOrd="1" destOrd="0" parTransId="{C716B859-F075-4CCF-B2F0-CF6DCF76157F}" sibTransId="{8F56E265-FA2D-46FE-825D-3C41D8510430}"/>
    <dgm:cxn modelId="{F00FA525-8139-4B72-A0C2-38AD5574FE36}" type="presOf" srcId="{34743A13-F20D-4B0E-8A98-0765BA8EB9AF}" destId="{1F44FCD6-C722-4DA9-B68A-76FE928D45A2}" srcOrd="0" destOrd="0" presId="urn:microsoft.com/office/officeart/2008/layout/TitledPictureBlocks"/>
    <dgm:cxn modelId="{CE420AE3-1731-483C-A886-0F927C420F80}" type="presParOf" srcId="{0E5A1C25-28FE-4BE6-8179-2F68F10F0F5B}" destId="{164A6630-F1C8-4641-A2AA-48D92D16B917}" srcOrd="0" destOrd="0" presId="urn:microsoft.com/office/officeart/2008/layout/TitledPictureBlocks"/>
    <dgm:cxn modelId="{71E5101D-427F-416E-A9BD-49F312FDD129}" type="presParOf" srcId="{164A6630-F1C8-4641-A2AA-48D92D16B917}" destId="{4488E950-4884-4B89-967B-CEE3045FEB2A}" srcOrd="0" destOrd="0" presId="urn:microsoft.com/office/officeart/2008/layout/TitledPictureBlocks"/>
    <dgm:cxn modelId="{3368B4CF-F8FE-4603-ACA2-E960ED3AE6BE}" type="presParOf" srcId="{164A6630-F1C8-4641-A2AA-48D92D16B917}" destId="{754B69A0-0C31-4F9B-88E3-32711EE5E31A}" srcOrd="1" destOrd="0" presId="urn:microsoft.com/office/officeart/2008/layout/TitledPictureBlocks"/>
    <dgm:cxn modelId="{DB7811F5-AA30-4F63-AD38-C5ED279AA023}" type="presParOf" srcId="{164A6630-F1C8-4641-A2AA-48D92D16B917}" destId="{193C6A83-DF83-49EE-BC99-931C0D07F22A}" srcOrd="2" destOrd="0" presId="urn:microsoft.com/office/officeart/2008/layout/TitledPictureBlocks"/>
    <dgm:cxn modelId="{803A34BB-4DD5-48C2-BDEF-E9083B1BBD5D}" type="presParOf" srcId="{0E5A1C25-28FE-4BE6-8179-2F68F10F0F5B}" destId="{80EE9711-760D-4473-BFD5-32CAC57924F3}" srcOrd="1" destOrd="0" presId="urn:microsoft.com/office/officeart/2008/layout/TitledPictureBlocks"/>
    <dgm:cxn modelId="{786CD310-DF7F-45E6-B99A-7A323DE1C603}" type="presParOf" srcId="{0E5A1C25-28FE-4BE6-8179-2F68F10F0F5B}" destId="{07BCC135-CE6F-4D28-9EBC-11AC6928BEFB}" srcOrd="2" destOrd="0" presId="urn:microsoft.com/office/officeart/2008/layout/TitledPictureBlocks"/>
    <dgm:cxn modelId="{D0E8BB17-CF31-4756-8957-05232A1BABAC}" type="presParOf" srcId="{07BCC135-CE6F-4D28-9EBC-11AC6928BEFB}" destId="{6DF6B2E3-C195-4ED4-9317-9892BC8F0877}" srcOrd="0" destOrd="0" presId="urn:microsoft.com/office/officeart/2008/layout/TitledPictureBlocks"/>
    <dgm:cxn modelId="{CC33ACDA-070F-4F45-BE11-77152314FD49}" type="presParOf" srcId="{07BCC135-CE6F-4D28-9EBC-11AC6928BEFB}" destId="{7828AA1B-7BFF-42C3-B875-3BD5F5B3E03B}" srcOrd="1" destOrd="0" presId="urn:microsoft.com/office/officeart/2008/layout/TitledPictureBlocks"/>
    <dgm:cxn modelId="{376DF12E-EEA6-4C94-BF94-718B55823514}" type="presParOf" srcId="{07BCC135-CE6F-4D28-9EBC-11AC6928BEFB}" destId="{1F44FCD6-C722-4DA9-B68A-76FE928D45A2}" srcOrd="2" destOrd="0" presId="urn:microsoft.com/office/officeart/2008/layout/TitledPictureBlock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EE5D6E-A18F-4D2E-B6C5-DF4168DB2CF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1F58F325-B650-4A06-8ABE-9D53FE1E0302}">
      <dgm:prSet phldrT="[Texto]"/>
      <dgm:spPr>
        <a:xfrm>
          <a:off x="1650005" y="166520"/>
          <a:ext cx="2214963" cy="632707"/>
        </a:xfrm>
        <a:prstGeom prst="rect">
          <a:avLst/>
        </a:prstGeom>
      </dgm:spPr>
      <dgm:t>
        <a:bodyPr/>
        <a:lstStyle/>
        <a:p>
          <a:r>
            <a:rPr lang="es-ES" dirty="0" smtClean="0">
              <a:latin typeface="+mj-lt"/>
              <a:ea typeface="+mn-ea"/>
              <a:cs typeface="Times New Roman" panose="02020603050405020304" pitchFamily="18" charset="0"/>
            </a:rPr>
            <a:t>Determinación de un ciclo de conducción.</a:t>
          </a:r>
          <a:endParaRPr lang="es-ES" dirty="0">
            <a:latin typeface="+mj-lt"/>
            <a:ea typeface="+mn-ea"/>
            <a:cs typeface="Times New Roman" panose="02020603050405020304" pitchFamily="18" charset="0"/>
          </a:endParaRPr>
        </a:p>
      </dgm:t>
    </dgm:pt>
    <dgm:pt modelId="{323AEEF9-DE4B-4F51-A9C4-1CFC73F15F7B}" type="parTrans" cxnId="{C9D9DAC0-B4D8-44DC-BA81-69EC646731F2}">
      <dgm:prSet/>
      <dgm:spPr/>
      <dgm:t>
        <a:bodyPr/>
        <a:lstStyle/>
        <a:p>
          <a:endParaRPr lang="es-ES">
            <a:latin typeface="+mj-lt"/>
          </a:endParaRPr>
        </a:p>
      </dgm:t>
    </dgm:pt>
    <dgm:pt modelId="{57A7E2B6-E7B9-4A09-B6AE-0057DBEF2E02}" type="sibTrans" cxnId="{C9D9DAC0-B4D8-44DC-BA81-69EC646731F2}">
      <dgm:prSet/>
      <dgm:spPr/>
      <dgm:t>
        <a:bodyPr/>
        <a:lstStyle/>
        <a:p>
          <a:endParaRPr lang="es-ES">
            <a:latin typeface="+mj-lt"/>
          </a:endParaRPr>
        </a:p>
      </dgm:t>
    </dgm:pt>
    <dgm:pt modelId="{58297147-3EC3-4FC8-9FD2-EC858CB84DB9}">
      <dgm:prSet phldrT="[Texto]"/>
      <dgm:spPr>
        <a:xfrm>
          <a:off x="1529" y="981247"/>
          <a:ext cx="866763" cy="433381"/>
        </a:xfrm>
        <a:prstGeom prst="rect">
          <a:avLst/>
        </a:prstGeom>
      </dgm:spPr>
      <dgm:t>
        <a:bodyPr/>
        <a:lstStyle/>
        <a:p>
          <a:r>
            <a:rPr lang="es-ES" dirty="0" smtClean="0">
              <a:latin typeface="+mj-lt"/>
              <a:ea typeface="+mn-ea"/>
              <a:cs typeface="Times New Roman" panose="02020603050405020304" pitchFamily="18" charset="0"/>
            </a:rPr>
            <a:t>1) Método de obtención del ciclo.</a:t>
          </a:r>
          <a:endParaRPr lang="es-ES" dirty="0">
            <a:latin typeface="+mj-lt"/>
            <a:ea typeface="+mn-ea"/>
            <a:cs typeface="Times New Roman" panose="02020603050405020304" pitchFamily="18" charset="0"/>
          </a:endParaRPr>
        </a:p>
      </dgm:t>
    </dgm:pt>
    <dgm:pt modelId="{32565B10-71F4-482F-B80C-456B64216FB8}" type="parTrans" cxnId="{BB19E002-DEF6-472F-A298-1D27F0D47A2C}">
      <dgm:prSet/>
      <dgm:spPr>
        <a:xfrm>
          <a:off x="434911" y="799227"/>
          <a:ext cx="2322576" cy="182020"/>
        </a:xfrm>
        <a:custGeom>
          <a:avLst/>
          <a:gdLst/>
          <a:ahLst/>
          <a:cxnLst/>
          <a:rect l="0" t="0" r="0" b="0"/>
          <a:pathLst>
            <a:path>
              <a:moveTo>
                <a:pt x="2322576" y="0"/>
              </a:moveTo>
              <a:lnTo>
                <a:pt x="2322576" y="91010"/>
              </a:lnTo>
              <a:lnTo>
                <a:pt x="0" y="91010"/>
              </a:lnTo>
              <a:lnTo>
                <a:pt x="0" y="182020"/>
              </a:lnTo>
            </a:path>
          </a:pathLst>
        </a:custGeom>
      </dgm:spPr>
      <dgm:t>
        <a:bodyPr/>
        <a:lstStyle/>
        <a:p>
          <a:endParaRPr lang="es-ES">
            <a:latin typeface="+mj-lt"/>
          </a:endParaRPr>
        </a:p>
      </dgm:t>
    </dgm:pt>
    <dgm:pt modelId="{4E7A96D2-EA9B-41D6-8669-9AB0AB368B40}" type="sibTrans" cxnId="{BB19E002-DEF6-472F-A298-1D27F0D47A2C}">
      <dgm:prSet/>
      <dgm:spPr/>
      <dgm:t>
        <a:bodyPr/>
        <a:lstStyle/>
        <a:p>
          <a:endParaRPr lang="es-ES">
            <a:latin typeface="+mj-lt"/>
          </a:endParaRPr>
        </a:p>
      </dgm:t>
    </dgm:pt>
    <dgm:pt modelId="{D2C298FC-0DD9-40C2-8E1D-217DACA41184}">
      <dgm:prSet phldrT="[Texto]"/>
      <dgm:spPr>
        <a:xfrm>
          <a:off x="1050313" y="981247"/>
          <a:ext cx="866763" cy="433381"/>
        </a:xfrm>
        <a:prstGeom prst="rect">
          <a:avLst/>
        </a:prstGeom>
      </dgm:spPr>
      <dgm:t>
        <a:bodyPr/>
        <a:lstStyle/>
        <a:p>
          <a:r>
            <a:rPr lang="es-ES" dirty="0" smtClean="0">
              <a:latin typeface="+mj-lt"/>
              <a:ea typeface="+mn-ea"/>
              <a:cs typeface="Times New Roman" panose="02020603050405020304" pitchFamily="18" charset="0"/>
            </a:rPr>
            <a:t>2) Establecer la ruta y el vehículo.</a:t>
          </a:r>
          <a:endParaRPr lang="es-ES" dirty="0">
            <a:latin typeface="+mj-lt"/>
            <a:ea typeface="+mn-ea"/>
            <a:cs typeface="Times New Roman" panose="02020603050405020304" pitchFamily="18" charset="0"/>
          </a:endParaRPr>
        </a:p>
      </dgm:t>
    </dgm:pt>
    <dgm:pt modelId="{9A2B7F8A-2E18-4B01-8E46-A24BBB0ABA16}" type="parTrans" cxnId="{10B46393-D4EE-41DE-93F1-AC26972B1AD3}">
      <dgm:prSet/>
      <dgm:spPr>
        <a:xfrm>
          <a:off x="1483695" y="799227"/>
          <a:ext cx="1273791" cy="182020"/>
        </a:xfrm>
        <a:custGeom>
          <a:avLst/>
          <a:gdLst/>
          <a:ahLst/>
          <a:cxnLst/>
          <a:rect l="0" t="0" r="0" b="0"/>
          <a:pathLst>
            <a:path>
              <a:moveTo>
                <a:pt x="1273791" y="0"/>
              </a:moveTo>
              <a:lnTo>
                <a:pt x="1273791" y="91010"/>
              </a:lnTo>
              <a:lnTo>
                <a:pt x="0" y="91010"/>
              </a:lnTo>
              <a:lnTo>
                <a:pt x="0" y="182020"/>
              </a:lnTo>
            </a:path>
          </a:pathLst>
        </a:custGeom>
      </dgm:spPr>
      <dgm:t>
        <a:bodyPr/>
        <a:lstStyle/>
        <a:p>
          <a:endParaRPr lang="es-ES">
            <a:latin typeface="+mj-lt"/>
          </a:endParaRPr>
        </a:p>
      </dgm:t>
    </dgm:pt>
    <dgm:pt modelId="{F0749135-2AFD-48E1-A0A0-184C4851EBE8}" type="sibTrans" cxnId="{10B46393-D4EE-41DE-93F1-AC26972B1AD3}">
      <dgm:prSet/>
      <dgm:spPr/>
      <dgm:t>
        <a:bodyPr/>
        <a:lstStyle/>
        <a:p>
          <a:endParaRPr lang="es-ES">
            <a:latin typeface="+mj-lt"/>
          </a:endParaRPr>
        </a:p>
      </dgm:t>
    </dgm:pt>
    <dgm:pt modelId="{D91A4E7D-4387-4CC6-A2E6-2234BDE2B2B5}">
      <dgm:prSet phldrT="[Texto]"/>
      <dgm:spPr>
        <a:xfrm>
          <a:off x="2099097" y="981247"/>
          <a:ext cx="1117822" cy="433381"/>
        </a:xfrm>
        <a:prstGeom prst="rect">
          <a:avLst/>
        </a:prstGeom>
      </dgm:spPr>
      <dgm:t>
        <a:bodyPr/>
        <a:lstStyle/>
        <a:p>
          <a:r>
            <a:rPr lang="es-ES" dirty="0" smtClean="0">
              <a:latin typeface="+mj-lt"/>
              <a:ea typeface="+mn-ea"/>
              <a:cs typeface="Times New Roman" panose="02020603050405020304" pitchFamily="18" charset="0"/>
            </a:rPr>
            <a:t>3) Instrumentación.</a:t>
          </a:r>
          <a:endParaRPr lang="es-ES" dirty="0">
            <a:latin typeface="+mj-lt"/>
            <a:ea typeface="+mn-ea"/>
            <a:cs typeface="Times New Roman" panose="02020603050405020304" pitchFamily="18" charset="0"/>
          </a:endParaRPr>
        </a:p>
      </dgm:t>
    </dgm:pt>
    <dgm:pt modelId="{21BA317F-80C5-4098-A388-711FE07F9710}" type="parTrans" cxnId="{E8C28723-8058-4A31-AF27-FA4B8F75300D}">
      <dgm:prSet/>
      <dgm:spPr>
        <a:xfrm>
          <a:off x="2658009" y="799227"/>
          <a:ext cx="99478" cy="182020"/>
        </a:xfrm>
        <a:custGeom>
          <a:avLst/>
          <a:gdLst/>
          <a:ahLst/>
          <a:cxnLst/>
          <a:rect l="0" t="0" r="0" b="0"/>
          <a:pathLst>
            <a:path>
              <a:moveTo>
                <a:pt x="99478" y="0"/>
              </a:moveTo>
              <a:lnTo>
                <a:pt x="99478" y="91010"/>
              </a:lnTo>
              <a:lnTo>
                <a:pt x="0" y="91010"/>
              </a:lnTo>
              <a:lnTo>
                <a:pt x="0" y="182020"/>
              </a:lnTo>
            </a:path>
          </a:pathLst>
        </a:custGeom>
      </dgm:spPr>
      <dgm:t>
        <a:bodyPr/>
        <a:lstStyle/>
        <a:p>
          <a:endParaRPr lang="es-ES">
            <a:latin typeface="+mj-lt"/>
          </a:endParaRPr>
        </a:p>
      </dgm:t>
    </dgm:pt>
    <dgm:pt modelId="{69AE143D-256F-4F15-9177-AF5F61AC672B}" type="sibTrans" cxnId="{E8C28723-8058-4A31-AF27-FA4B8F75300D}">
      <dgm:prSet/>
      <dgm:spPr/>
      <dgm:t>
        <a:bodyPr/>
        <a:lstStyle/>
        <a:p>
          <a:endParaRPr lang="es-ES">
            <a:latin typeface="+mj-lt"/>
          </a:endParaRPr>
        </a:p>
      </dgm:t>
    </dgm:pt>
    <dgm:pt modelId="{86CBA297-2F7E-4A6F-BFE9-2E71C67613D4}">
      <dgm:prSet phldrT="[Texto]"/>
      <dgm:spPr>
        <a:xfrm>
          <a:off x="3398940" y="981247"/>
          <a:ext cx="1065720" cy="433381"/>
        </a:xfrm>
        <a:prstGeom prst="rect">
          <a:avLst/>
        </a:prstGeom>
      </dgm:spPr>
      <dgm:t>
        <a:bodyPr/>
        <a:lstStyle/>
        <a:p>
          <a:r>
            <a:rPr lang="es-ES" dirty="0" smtClean="0">
              <a:latin typeface="+mj-lt"/>
              <a:ea typeface="+mn-ea"/>
              <a:cs typeface="Times New Roman" panose="02020603050405020304" pitchFamily="18" charset="0"/>
            </a:rPr>
            <a:t>4) Recolección de datos.</a:t>
          </a:r>
          <a:endParaRPr lang="es-ES" dirty="0">
            <a:latin typeface="+mj-lt"/>
            <a:ea typeface="+mn-ea"/>
            <a:cs typeface="Times New Roman" panose="02020603050405020304" pitchFamily="18" charset="0"/>
          </a:endParaRPr>
        </a:p>
      </dgm:t>
    </dgm:pt>
    <dgm:pt modelId="{DC9F3BAD-A1FC-45DB-8BB2-14672C7DBFBC}" type="parTrans" cxnId="{A1068828-092F-47FA-9B83-313A514206EE}">
      <dgm:prSet/>
      <dgm:spPr>
        <a:xfrm>
          <a:off x="2757487" y="799227"/>
          <a:ext cx="1174313" cy="182020"/>
        </a:xfrm>
        <a:custGeom>
          <a:avLst/>
          <a:gdLst/>
          <a:ahLst/>
          <a:cxnLst/>
          <a:rect l="0" t="0" r="0" b="0"/>
          <a:pathLst>
            <a:path>
              <a:moveTo>
                <a:pt x="0" y="0"/>
              </a:moveTo>
              <a:lnTo>
                <a:pt x="0" y="91010"/>
              </a:lnTo>
              <a:lnTo>
                <a:pt x="1174313" y="91010"/>
              </a:lnTo>
              <a:lnTo>
                <a:pt x="1174313" y="182020"/>
              </a:lnTo>
            </a:path>
          </a:pathLst>
        </a:custGeom>
      </dgm:spPr>
      <dgm:t>
        <a:bodyPr/>
        <a:lstStyle/>
        <a:p>
          <a:endParaRPr lang="es-ES">
            <a:latin typeface="+mj-lt"/>
          </a:endParaRPr>
        </a:p>
      </dgm:t>
    </dgm:pt>
    <dgm:pt modelId="{F5F7016F-5F37-48A7-A0B2-21EFF81A8B79}" type="sibTrans" cxnId="{A1068828-092F-47FA-9B83-313A514206EE}">
      <dgm:prSet/>
      <dgm:spPr/>
      <dgm:t>
        <a:bodyPr/>
        <a:lstStyle/>
        <a:p>
          <a:endParaRPr lang="es-ES">
            <a:latin typeface="+mj-lt"/>
          </a:endParaRPr>
        </a:p>
      </dgm:t>
    </dgm:pt>
    <dgm:pt modelId="{6CF1981D-4565-493F-BE5C-892F620BC8C0}">
      <dgm:prSet phldrT="[Texto]"/>
      <dgm:spPr>
        <a:xfrm>
          <a:off x="4646681" y="981247"/>
          <a:ext cx="866763" cy="433381"/>
        </a:xfrm>
        <a:prstGeom prst="rect">
          <a:avLst/>
        </a:prstGeom>
      </dgm:spPr>
      <dgm:t>
        <a:bodyPr/>
        <a:lstStyle/>
        <a:p>
          <a:r>
            <a:rPr lang="es-ES" dirty="0" smtClean="0">
              <a:latin typeface="+mj-lt"/>
              <a:ea typeface="+mn-ea"/>
              <a:cs typeface="Times New Roman" panose="02020603050405020304" pitchFamily="18" charset="0"/>
            </a:rPr>
            <a:t>5) Análisis físico estadístico.</a:t>
          </a:r>
          <a:endParaRPr lang="es-ES" dirty="0">
            <a:latin typeface="+mj-lt"/>
            <a:ea typeface="+mn-ea"/>
            <a:cs typeface="Times New Roman" panose="02020603050405020304" pitchFamily="18" charset="0"/>
          </a:endParaRPr>
        </a:p>
      </dgm:t>
    </dgm:pt>
    <dgm:pt modelId="{AAE71373-D90D-43B7-8720-8BDCFBADC8F7}" type="parTrans" cxnId="{12C54D80-522B-4C31-ABFA-E81A62C0DE35}">
      <dgm:prSet/>
      <dgm:spPr>
        <a:xfrm>
          <a:off x="2757487" y="799227"/>
          <a:ext cx="2322576" cy="182020"/>
        </a:xfrm>
        <a:custGeom>
          <a:avLst/>
          <a:gdLst/>
          <a:ahLst/>
          <a:cxnLst/>
          <a:rect l="0" t="0" r="0" b="0"/>
          <a:pathLst>
            <a:path>
              <a:moveTo>
                <a:pt x="0" y="0"/>
              </a:moveTo>
              <a:lnTo>
                <a:pt x="0" y="91010"/>
              </a:lnTo>
              <a:lnTo>
                <a:pt x="2322576" y="91010"/>
              </a:lnTo>
              <a:lnTo>
                <a:pt x="2322576" y="182020"/>
              </a:lnTo>
            </a:path>
          </a:pathLst>
        </a:custGeom>
      </dgm:spPr>
      <dgm:t>
        <a:bodyPr/>
        <a:lstStyle/>
        <a:p>
          <a:endParaRPr lang="es-ES">
            <a:latin typeface="+mj-lt"/>
          </a:endParaRPr>
        </a:p>
      </dgm:t>
    </dgm:pt>
    <dgm:pt modelId="{D5B9A4CA-30EE-4A64-BDB7-65CC7BDCE8D9}" type="sibTrans" cxnId="{12C54D80-522B-4C31-ABFA-E81A62C0DE35}">
      <dgm:prSet/>
      <dgm:spPr/>
      <dgm:t>
        <a:bodyPr/>
        <a:lstStyle/>
        <a:p>
          <a:endParaRPr lang="es-ES">
            <a:latin typeface="+mj-lt"/>
          </a:endParaRPr>
        </a:p>
      </dgm:t>
    </dgm:pt>
    <dgm:pt modelId="{048046F4-E200-435B-A089-F3BD2790C0B2}" type="pres">
      <dgm:prSet presAssocID="{02EE5D6E-A18F-4D2E-B6C5-DF4168DB2CFB}" presName="hierChild1" presStyleCnt="0">
        <dgm:presLayoutVars>
          <dgm:orgChart val="1"/>
          <dgm:chPref val="1"/>
          <dgm:dir/>
          <dgm:animOne val="branch"/>
          <dgm:animLvl val="lvl"/>
          <dgm:resizeHandles/>
        </dgm:presLayoutVars>
      </dgm:prSet>
      <dgm:spPr/>
      <dgm:t>
        <a:bodyPr/>
        <a:lstStyle/>
        <a:p>
          <a:endParaRPr lang="es-ES"/>
        </a:p>
      </dgm:t>
    </dgm:pt>
    <dgm:pt modelId="{F645C6FE-22F4-40B7-84DD-934588D16FA7}" type="pres">
      <dgm:prSet presAssocID="{1F58F325-B650-4A06-8ABE-9D53FE1E0302}" presName="hierRoot1" presStyleCnt="0">
        <dgm:presLayoutVars>
          <dgm:hierBranch val="init"/>
        </dgm:presLayoutVars>
      </dgm:prSet>
      <dgm:spPr/>
      <dgm:t>
        <a:bodyPr/>
        <a:lstStyle/>
        <a:p>
          <a:endParaRPr lang="es-ES"/>
        </a:p>
      </dgm:t>
    </dgm:pt>
    <dgm:pt modelId="{AAF23D53-620F-4648-9E2C-125A1F935710}" type="pres">
      <dgm:prSet presAssocID="{1F58F325-B650-4A06-8ABE-9D53FE1E0302}" presName="rootComposite1" presStyleCnt="0"/>
      <dgm:spPr/>
      <dgm:t>
        <a:bodyPr/>
        <a:lstStyle/>
        <a:p>
          <a:endParaRPr lang="es-ES"/>
        </a:p>
      </dgm:t>
    </dgm:pt>
    <dgm:pt modelId="{5B2F361F-B631-4D7D-BE2D-981E0FA6976D}" type="pres">
      <dgm:prSet presAssocID="{1F58F325-B650-4A06-8ABE-9D53FE1E0302}" presName="rootText1" presStyleLbl="node0" presStyleIdx="0" presStyleCnt="1" custScaleX="255544" custScaleY="145993" custLinFactNeighborX="-15535" custLinFactNeighborY="-834">
        <dgm:presLayoutVars>
          <dgm:chPref val="3"/>
        </dgm:presLayoutVars>
      </dgm:prSet>
      <dgm:spPr/>
      <dgm:t>
        <a:bodyPr/>
        <a:lstStyle/>
        <a:p>
          <a:endParaRPr lang="es-ES"/>
        </a:p>
      </dgm:t>
    </dgm:pt>
    <dgm:pt modelId="{4BE4D690-8C54-4159-9F6F-744DFA7F87A7}" type="pres">
      <dgm:prSet presAssocID="{1F58F325-B650-4A06-8ABE-9D53FE1E0302}" presName="rootConnector1" presStyleLbl="node1" presStyleIdx="0" presStyleCnt="0"/>
      <dgm:spPr/>
      <dgm:t>
        <a:bodyPr/>
        <a:lstStyle/>
        <a:p>
          <a:endParaRPr lang="es-ES"/>
        </a:p>
      </dgm:t>
    </dgm:pt>
    <dgm:pt modelId="{4015BA67-3EB2-4A01-B49A-F756FA3B8C7D}" type="pres">
      <dgm:prSet presAssocID="{1F58F325-B650-4A06-8ABE-9D53FE1E0302}" presName="hierChild2" presStyleCnt="0"/>
      <dgm:spPr/>
      <dgm:t>
        <a:bodyPr/>
        <a:lstStyle/>
        <a:p>
          <a:endParaRPr lang="es-ES"/>
        </a:p>
      </dgm:t>
    </dgm:pt>
    <dgm:pt modelId="{047FF235-EB2A-4E28-9671-9371C9C57BCE}" type="pres">
      <dgm:prSet presAssocID="{32565B10-71F4-482F-B80C-456B64216FB8}" presName="Name37" presStyleLbl="parChTrans1D2" presStyleIdx="0" presStyleCnt="5"/>
      <dgm:spPr/>
      <dgm:t>
        <a:bodyPr/>
        <a:lstStyle/>
        <a:p>
          <a:endParaRPr lang="es-ES"/>
        </a:p>
      </dgm:t>
    </dgm:pt>
    <dgm:pt modelId="{84538EAA-22CC-4136-B470-B3FC1980B4E5}" type="pres">
      <dgm:prSet presAssocID="{58297147-3EC3-4FC8-9FD2-EC858CB84DB9}" presName="hierRoot2" presStyleCnt="0">
        <dgm:presLayoutVars>
          <dgm:hierBranch val="init"/>
        </dgm:presLayoutVars>
      </dgm:prSet>
      <dgm:spPr/>
      <dgm:t>
        <a:bodyPr/>
        <a:lstStyle/>
        <a:p>
          <a:endParaRPr lang="es-ES"/>
        </a:p>
      </dgm:t>
    </dgm:pt>
    <dgm:pt modelId="{81A08C89-D758-4CE3-8BE9-C7B89E2B06D4}" type="pres">
      <dgm:prSet presAssocID="{58297147-3EC3-4FC8-9FD2-EC858CB84DB9}" presName="rootComposite" presStyleCnt="0"/>
      <dgm:spPr/>
      <dgm:t>
        <a:bodyPr/>
        <a:lstStyle/>
        <a:p>
          <a:endParaRPr lang="es-ES"/>
        </a:p>
      </dgm:t>
    </dgm:pt>
    <dgm:pt modelId="{1D603A06-88BE-4377-90F2-40BD6657F334}" type="pres">
      <dgm:prSet presAssocID="{58297147-3EC3-4FC8-9FD2-EC858CB84DB9}" presName="rootText" presStyleLbl="node2" presStyleIdx="0" presStyleCnt="5" custScaleX="142048" custLinFactNeighborX="-92974" custLinFactNeighborY="-13749">
        <dgm:presLayoutVars>
          <dgm:chPref val="3"/>
        </dgm:presLayoutVars>
      </dgm:prSet>
      <dgm:spPr/>
      <dgm:t>
        <a:bodyPr/>
        <a:lstStyle/>
        <a:p>
          <a:endParaRPr lang="es-ES"/>
        </a:p>
      </dgm:t>
    </dgm:pt>
    <dgm:pt modelId="{7AEC0537-0678-4D57-816A-3791C06B8DA1}" type="pres">
      <dgm:prSet presAssocID="{58297147-3EC3-4FC8-9FD2-EC858CB84DB9}" presName="rootConnector" presStyleLbl="node2" presStyleIdx="0" presStyleCnt="5"/>
      <dgm:spPr/>
      <dgm:t>
        <a:bodyPr/>
        <a:lstStyle/>
        <a:p>
          <a:endParaRPr lang="es-ES"/>
        </a:p>
      </dgm:t>
    </dgm:pt>
    <dgm:pt modelId="{BBBBB0C6-8698-4517-AD03-135E6D45863B}" type="pres">
      <dgm:prSet presAssocID="{58297147-3EC3-4FC8-9FD2-EC858CB84DB9}" presName="hierChild4" presStyleCnt="0"/>
      <dgm:spPr/>
      <dgm:t>
        <a:bodyPr/>
        <a:lstStyle/>
        <a:p>
          <a:endParaRPr lang="es-ES"/>
        </a:p>
      </dgm:t>
    </dgm:pt>
    <dgm:pt modelId="{63B215DF-C105-46E3-8C59-C42A74674086}" type="pres">
      <dgm:prSet presAssocID="{58297147-3EC3-4FC8-9FD2-EC858CB84DB9}" presName="hierChild5" presStyleCnt="0"/>
      <dgm:spPr/>
      <dgm:t>
        <a:bodyPr/>
        <a:lstStyle/>
        <a:p>
          <a:endParaRPr lang="es-ES"/>
        </a:p>
      </dgm:t>
    </dgm:pt>
    <dgm:pt modelId="{5671D05C-0705-4CBB-A18B-71F4E5093102}" type="pres">
      <dgm:prSet presAssocID="{9A2B7F8A-2E18-4B01-8E46-A24BBB0ABA16}" presName="Name37" presStyleLbl="parChTrans1D2" presStyleIdx="1" presStyleCnt="5"/>
      <dgm:spPr/>
      <dgm:t>
        <a:bodyPr/>
        <a:lstStyle/>
        <a:p>
          <a:endParaRPr lang="es-ES"/>
        </a:p>
      </dgm:t>
    </dgm:pt>
    <dgm:pt modelId="{C27784E6-FB1C-4A44-B18B-554387E1920B}" type="pres">
      <dgm:prSet presAssocID="{D2C298FC-0DD9-40C2-8E1D-217DACA41184}" presName="hierRoot2" presStyleCnt="0">
        <dgm:presLayoutVars>
          <dgm:hierBranch val="init"/>
        </dgm:presLayoutVars>
      </dgm:prSet>
      <dgm:spPr/>
      <dgm:t>
        <a:bodyPr/>
        <a:lstStyle/>
        <a:p>
          <a:endParaRPr lang="es-ES"/>
        </a:p>
      </dgm:t>
    </dgm:pt>
    <dgm:pt modelId="{75B6278E-842B-461B-BA79-4BFED6D76A17}" type="pres">
      <dgm:prSet presAssocID="{D2C298FC-0DD9-40C2-8E1D-217DACA41184}" presName="rootComposite" presStyleCnt="0"/>
      <dgm:spPr/>
      <dgm:t>
        <a:bodyPr/>
        <a:lstStyle/>
        <a:p>
          <a:endParaRPr lang="es-ES"/>
        </a:p>
      </dgm:t>
    </dgm:pt>
    <dgm:pt modelId="{C122CF19-E5A7-43A1-B769-142C9BB92A0A}" type="pres">
      <dgm:prSet presAssocID="{D2C298FC-0DD9-40C2-8E1D-217DACA41184}" presName="rootText" presStyleLbl="node2" presStyleIdx="1" presStyleCnt="5" custScaleX="138142" custLinFactNeighborX="-35170" custLinFactNeighborY="-7763">
        <dgm:presLayoutVars>
          <dgm:chPref val="3"/>
        </dgm:presLayoutVars>
      </dgm:prSet>
      <dgm:spPr/>
      <dgm:t>
        <a:bodyPr/>
        <a:lstStyle/>
        <a:p>
          <a:endParaRPr lang="es-ES"/>
        </a:p>
      </dgm:t>
    </dgm:pt>
    <dgm:pt modelId="{9E3E3C5D-96AC-4F6B-B016-C8ED93246155}" type="pres">
      <dgm:prSet presAssocID="{D2C298FC-0DD9-40C2-8E1D-217DACA41184}" presName="rootConnector" presStyleLbl="node2" presStyleIdx="1" presStyleCnt="5"/>
      <dgm:spPr/>
      <dgm:t>
        <a:bodyPr/>
        <a:lstStyle/>
        <a:p>
          <a:endParaRPr lang="es-ES"/>
        </a:p>
      </dgm:t>
    </dgm:pt>
    <dgm:pt modelId="{A2797DF8-4653-4239-822D-97D9297EDEF6}" type="pres">
      <dgm:prSet presAssocID="{D2C298FC-0DD9-40C2-8E1D-217DACA41184}" presName="hierChild4" presStyleCnt="0"/>
      <dgm:spPr/>
      <dgm:t>
        <a:bodyPr/>
        <a:lstStyle/>
        <a:p>
          <a:endParaRPr lang="es-ES"/>
        </a:p>
      </dgm:t>
    </dgm:pt>
    <dgm:pt modelId="{CE1AD384-9912-47E2-AB88-F4422A7BCCD9}" type="pres">
      <dgm:prSet presAssocID="{D2C298FC-0DD9-40C2-8E1D-217DACA41184}" presName="hierChild5" presStyleCnt="0"/>
      <dgm:spPr/>
      <dgm:t>
        <a:bodyPr/>
        <a:lstStyle/>
        <a:p>
          <a:endParaRPr lang="es-ES"/>
        </a:p>
      </dgm:t>
    </dgm:pt>
    <dgm:pt modelId="{C7DF660D-64AB-4637-9DA0-395C1F524380}" type="pres">
      <dgm:prSet presAssocID="{21BA317F-80C5-4098-A388-711FE07F9710}" presName="Name37" presStyleLbl="parChTrans1D2" presStyleIdx="2" presStyleCnt="5"/>
      <dgm:spPr/>
      <dgm:t>
        <a:bodyPr/>
        <a:lstStyle/>
        <a:p>
          <a:endParaRPr lang="es-ES"/>
        </a:p>
      </dgm:t>
    </dgm:pt>
    <dgm:pt modelId="{45F58B9E-B342-442E-B671-B3A75B17A457}" type="pres">
      <dgm:prSet presAssocID="{D91A4E7D-4387-4CC6-A2E6-2234BDE2B2B5}" presName="hierRoot2" presStyleCnt="0">
        <dgm:presLayoutVars>
          <dgm:hierBranch val="init"/>
        </dgm:presLayoutVars>
      </dgm:prSet>
      <dgm:spPr/>
      <dgm:t>
        <a:bodyPr/>
        <a:lstStyle/>
        <a:p>
          <a:endParaRPr lang="es-ES"/>
        </a:p>
      </dgm:t>
    </dgm:pt>
    <dgm:pt modelId="{DAE4D766-DDC4-4439-9625-D8A5736C22D8}" type="pres">
      <dgm:prSet presAssocID="{D91A4E7D-4387-4CC6-A2E6-2234BDE2B2B5}" presName="rootComposite" presStyleCnt="0"/>
      <dgm:spPr/>
      <dgm:t>
        <a:bodyPr/>
        <a:lstStyle/>
        <a:p>
          <a:endParaRPr lang="es-ES"/>
        </a:p>
      </dgm:t>
    </dgm:pt>
    <dgm:pt modelId="{C9AC34FA-2CBE-4597-9B25-365BCD011E1F}" type="pres">
      <dgm:prSet presAssocID="{D91A4E7D-4387-4CC6-A2E6-2234BDE2B2B5}" presName="rootText" presStyleLbl="node2" presStyleIdx="2" presStyleCnt="5" custScaleX="142037" custLinFactNeighborX="9965" custLinFactNeighborY="-7763">
        <dgm:presLayoutVars>
          <dgm:chPref val="3"/>
        </dgm:presLayoutVars>
      </dgm:prSet>
      <dgm:spPr/>
      <dgm:t>
        <a:bodyPr/>
        <a:lstStyle/>
        <a:p>
          <a:endParaRPr lang="es-ES"/>
        </a:p>
      </dgm:t>
    </dgm:pt>
    <dgm:pt modelId="{4DB4ACAA-8B9C-4248-8353-85A98CF25FBF}" type="pres">
      <dgm:prSet presAssocID="{D91A4E7D-4387-4CC6-A2E6-2234BDE2B2B5}" presName="rootConnector" presStyleLbl="node2" presStyleIdx="2" presStyleCnt="5"/>
      <dgm:spPr/>
      <dgm:t>
        <a:bodyPr/>
        <a:lstStyle/>
        <a:p>
          <a:endParaRPr lang="es-ES"/>
        </a:p>
      </dgm:t>
    </dgm:pt>
    <dgm:pt modelId="{AB1A8F99-B43A-4BF0-B20A-4C82A1950EB8}" type="pres">
      <dgm:prSet presAssocID="{D91A4E7D-4387-4CC6-A2E6-2234BDE2B2B5}" presName="hierChild4" presStyleCnt="0"/>
      <dgm:spPr/>
      <dgm:t>
        <a:bodyPr/>
        <a:lstStyle/>
        <a:p>
          <a:endParaRPr lang="es-ES"/>
        </a:p>
      </dgm:t>
    </dgm:pt>
    <dgm:pt modelId="{84B70409-DE33-4B97-962F-86A3FA3D9242}" type="pres">
      <dgm:prSet presAssocID="{D91A4E7D-4387-4CC6-A2E6-2234BDE2B2B5}" presName="hierChild5" presStyleCnt="0"/>
      <dgm:spPr/>
      <dgm:t>
        <a:bodyPr/>
        <a:lstStyle/>
        <a:p>
          <a:endParaRPr lang="es-ES"/>
        </a:p>
      </dgm:t>
    </dgm:pt>
    <dgm:pt modelId="{15508A02-7162-41BF-952C-54BD9DE6E01D}" type="pres">
      <dgm:prSet presAssocID="{DC9F3BAD-A1FC-45DB-8BB2-14672C7DBFBC}" presName="Name37" presStyleLbl="parChTrans1D2" presStyleIdx="3" presStyleCnt="5"/>
      <dgm:spPr/>
      <dgm:t>
        <a:bodyPr/>
        <a:lstStyle/>
        <a:p>
          <a:endParaRPr lang="es-ES"/>
        </a:p>
      </dgm:t>
    </dgm:pt>
    <dgm:pt modelId="{FA33C92A-1C2E-42AE-9128-1700C2B56EDD}" type="pres">
      <dgm:prSet presAssocID="{86CBA297-2F7E-4A6F-BFE9-2E71C67613D4}" presName="hierRoot2" presStyleCnt="0">
        <dgm:presLayoutVars>
          <dgm:hierBranch val="init"/>
        </dgm:presLayoutVars>
      </dgm:prSet>
      <dgm:spPr/>
      <dgm:t>
        <a:bodyPr/>
        <a:lstStyle/>
        <a:p>
          <a:endParaRPr lang="es-ES"/>
        </a:p>
      </dgm:t>
    </dgm:pt>
    <dgm:pt modelId="{EA0ED920-C49E-471B-8333-CCB9595EAE26}" type="pres">
      <dgm:prSet presAssocID="{86CBA297-2F7E-4A6F-BFE9-2E71C67613D4}" presName="rootComposite" presStyleCnt="0"/>
      <dgm:spPr/>
      <dgm:t>
        <a:bodyPr/>
        <a:lstStyle/>
        <a:p>
          <a:endParaRPr lang="es-ES"/>
        </a:p>
      </dgm:t>
    </dgm:pt>
    <dgm:pt modelId="{62085081-AD96-4BFA-8F39-260D56329EB4}" type="pres">
      <dgm:prSet presAssocID="{86CBA297-2F7E-4A6F-BFE9-2E71C67613D4}" presName="rootText" presStyleLbl="node2" presStyleIdx="3" presStyleCnt="5" custScaleX="129932" custLinFactNeighborX="35892" custLinFactNeighborY="-12391">
        <dgm:presLayoutVars>
          <dgm:chPref val="3"/>
        </dgm:presLayoutVars>
      </dgm:prSet>
      <dgm:spPr/>
      <dgm:t>
        <a:bodyPr/>
        <a:lstStyle/>
        <a:p>
          <a:endParaRPr lang="es-ES"/>
        </a:p>
      </dgm:t>
    </dgm:pt>
    <dgm:pt modelId="{6619BF8C-69D9-482B-9515-98DA61D646EE}" type="pres">
      <dgm:prSet presAssocID="{86CBA297-2F7E-4A6F-BFE9-2E71C67613D4}" presName="rootConnector" presStyleLbl="node2" presStyleIdx="3" presStyleCnt="5"/>
      <dgm:spPr/>
      <dgm:t>
        <a:bodyPr/>
        <a:lstStyle/>
        <a:p>
          <a:endParaRPr lang="es-ES"/>
        </a:p>
      </dgm:t>
    </dgm:pt>
    <dgm:pt modelId="{E8AD87F2-8B25-42D5-AE1F-3207A4B53C3F}" type="pres">
      <dgm:prSet presAssocID="{86CBA297-2F7E-4A6F-BFE9-2E71C67613D4}" presName="hierChild4" presStyleCnt="0"/>
      <dgm:spPr/>
      <dgm:t>
        <a:bodyPr/>
        <a:lstStyle/>
        <a:p>
          <a:endParaRPr lang="es-ES"/>
        </a:p>
      </dgm:t>
    </dgm:pt>
    <dgm:pt modelId="{E67D7F08-4F7D-4AB7-BB14-A82E1C00F11B}" type="pres">
      <dgm:prSet presAssocID="{86CBA297-2F7E-4A6F-BFE9-2E71C67613D4}" presName="hierChild5" presStyleCnt="0"/>
      <dgm:spPr/>
      <dgm:t>
        <a:bodyPr/>
        <a:lstStyle/>
        <a:p>
          <a:endParaRPr lang="es-ES"/>
        </a:p>
      </dgm:t>
    </dgm:pt>
    <dgm:pt modelId="{A158974F-FE36-42E3-988C-0528C47A52D7}" type="pres">
      <dgm:prSet presAssocID="{AAE71373-D90D-43B7-8720-8BDCFBADC8F7}" presName="Name37" presStyleLbl="parChTrans1D2" presStyleIdx="4" presStyleCnt="5"/>
      <dgm:spPr/>
      <dgm:t>
        <a:bodyPr/>
        <a:lstStyle/>
        <a:p>
          <a:endParaRPr lang="es-ES"/>
        </a:p>
      </dgm:t>
    </dgm:pt>
    <dgm:pt modelId="{404C8239-F24E-4408-BCFD-8B647C1CA01C}" type="pres">
      <dgm:prSet presAssocID="{6CF1981D-4565-493F-BE5C-892F620BC8C0}" presName="hierRoot2" presStyleCnt="0">
        <dgm:presLayoutVars>
          <dgm:hierBranch val="init"/>
        </dgm:presLayoutVars>
      </dgm:prSet>
      <dgm:spPr/>
      <dgm:t>
        <a:bodyPr/>
        <a:lstStyle/>
        <a:p>
          <a:endParaRPr lang="es-ES"/>
        </a:p>
      </dgm:t>
    </dgm:pt>
    <dgm:pt modelId="{E367F383-A5B1-40A3-9EA0-AB38BD08695A}" type="pres">
      <dgm:prSet presAssocID="{6CF1981D-4565-493F-BE5C-892F620BC8C0}" presName="rootComposite" presStyleCnt="0"/>
      <dgm:spPr/>
      <dgm:t>
        <a:bodyPr/>
        <a:lstStyle/>
        <a:p>
          <a:endParaRPr lang="es-ES"/>
        </a:p>
      </dgm:t>
    </dgm:pt>
    <dgm:pt modelId="{7D919936-53AD-4A0F-8B62-EEBA20493F4A}" type="pres">
      <dgm:prSet presAssocID="{6CF1981D-4565-493F-BE5C-892F620BC8C0}" presName="rootText" presStyleLbl="node2" presStyleIdx="4" presStyleCnt="5" custScaleX="145074" custLinFactNeighborX="40455" custLinFactNeighborY="-13751">
        <dgm:presLayoutVars>
          <dgm:chPref val="3"/>
        </dgm:presLayoutVars>
      </dgm:prSet>
      <dgm:spPr/>
      <dgm:t>
        <a:bodyPr/>
        <a:lstStyle/>
        <a:p>
          <a:endParaRPr lang="es-ES"/>
        </a:p>
      </dgm:t>
    </dgm:pt>
    <dgm:pt modelId="{8D433EC3-8312-457F-B02A-A40A20201F99}" type="pres">
      <dgm:prSet presAssocID="{6CF1981D-4565-493F-BE5C-892F620BC8C0}" presName="rootConnector" presStyleLbl="node2" presStyleIdx="4" presStyleCnt="5"/>
      <dgm:spPr/>
      <dgm:t>
        <a:bodyPr/>
        <a:lstStyle/>
        <a:p>
          <a:endParaRPr lang="es-ES"/>
        </a:p>
      </dgm:t>
    </dgm:pt>
    <dgm:pt modelId="{071618A6-7829-4C82-B729-CEAF783432BB}" type="pres">
      <dgm:prSet presAssocID="{6CF1981D-4565-493F-BE5C-892F620BC8C0}" presName="hierChild4" presStyleCnt="0"/>
      <dgm:spPr/>
      <dgm:t>
        <a:bodyPr/>
        <a:lstStyle/>
        <a:p>
          <a:endParaRPr lang="es-ES"/>
        </a:p>
      </dgm:t>
    </dgm:pt>
    <dgm:pt modelId="{B224E5C9-7F3B-4653-B860-0E2F24F1ABC6}" type="pres">
      <dgm:prSet presAssocID="{6CF1981D-4565-493F-BE5C-892F620BC8C0}" presName="hierChild5" presStyleCnt="0"/>
      <dgm:spPr/>
      <dgm:t>
        <a:bodyPr/>
        <a:lstStyle/>
        <a:p>
          <a:endParaRPr lang="es-ES"/>
        </a:p>
      </dgm:t>
    </dgm:pt>
    <dgm:pt modelId="{4AEA243B-359E-4143-9856-0B7FA3FF9728}" type="pres">
      <dgm:prSet presAssocID="{1F58F325-B650-4A06-8ABE-9D53FE1E0302}" presName="hierChild3" presStyleCnt="0"/>
      <dgm:spPr/>
      <dgm:t>
        <a:bodyPr/>
        <a:lstStyle/>
        <a:p>
          <a:endParaRPr lang="es-ES"/>
        </a:p>
      </dgm:t>
    </dgm:pt>
  </dgm:ptLst>
  <dgm:cxnLst>
    <dgm:cxn modelId="{C9D9DAC0-B4D8-44DC-BA81-69EC646731F2}" srcId="{02EE5D6E-A18F-4D2E-B6C5-DF4168DB2CFB}" destId="{1F58F325-B650-4A06-8ABE-9D53FE1E0302}" srcOrd="0" destOrd="0" parTransId="{323AEEF9-DE4B-4F51-A9C4-1CFC73F15F7B}" sibTransId="{57A7E2B6-E7B9-4A09-B6AE-0057DBEF2E02}"/>
    <dgm:cxn modelId="{0CCA2A63-3EB9-4A06-A162-C7E692D8E8E9}" type="presOf" srcId="{02EE5D6E-A18F-4D2E-B6C5-DF4168DB2CFB}" destId="{048046F4-E200-435B-A089-F3BD2790C0B2}" srcOrd="0" destOrd="0" presId="urn:microsoft.com/office/officeart/2005/8/layout/orgChart1"/>
    <dgm:cxn modelId="{F5A7B636-F8C2-4847-8FFF-205A059A2D82}" type="presOf" srcId="{D2C298FC-0DD9-40C2-8E1D-217DACA41184}" destId="{9E3E3C5D-96AC-4F6B-B016-C8ED93246155}" srcOrd="1" destOrd="0" presId="urn:microsoft.com/office/officeart/2005/8/layout/orgChart1"/>
    <dgm:cxn modelId="{BE98D02F-81ED-48D3-AB14-75127D695CB2}" type="presOf" srcId="{D2C298FC-0DD9-40C2-8E1D-217DACA41184}" destId="{C122CF19-E5A7-43A1-B769-142C9BB92A0A}" srcOrd="0" destOrd="0" presId="urn:microsoft.com/office/officeart/2005/8/layout/orgChart1"/>
    <dgm:cxn modelId="{6961B4F0-EBD8-4C45-BC1F-8F6818EB4ADF}" type="presOf" srcId="{DC9F3BAD-A1FC-45DB-8BB2-14672C7DBFBC}" destId="{15508A02-7162-41BF-952C-54BD9DE6E01D}" srcOrd="0" destOrd="0" presId="urn:microsoft.com/office/officeart/2005/8/layout/orgChart1"/>
    <dgm:cxn modelId="{A3A660D3-1EAE-440A-BEF4-EFE765A7B468}" type="presOf" srcId="{21BA317F-80C5-4098-A388-711FE07F9710}" destId="{C7DF660D-64AB-4637-9DA0-395C1F524380}" srcOrd="0" destOrd="0" presId="urn:microsoft.com/office/officeart/2005/8/layout/orgChart1"/>
    <dgm:cxn modelId="{393B503E-9A3B-4D9A-A89C-3D4B1AB2AE51}" type="presOf" srcId="{6CF1981D-4565-493F-BE5C-892F620BC8C0}" destId="{7D919936-53AD-4A0F-8B62-EEBA20493F4A}" srcOrd="0" destOrd="0" presId="urn:microsoft.com/office/officeart/2005/8/layout/orgChart1"/>
    <dgm:cxn modelId="{62047A13-16F6-4A8E-9AA6-F559934E2C7E}" type="presOf" srcId="{6CF1981D-4565-493F-BE5C-892F620BC8C0}" destId="{8D433EC3-8312-457F-B02A-A40A20201F99}" srcOrd="1" destOrd="0" presId="urn:microsoft.com/office/officeart/2005/8/layout/orgChart1"/>
    <dgm:cxn modelId="{D8AE3E94-532C-48B5-85AD-5790A7900116}" type="presOf" srcId="{58297147-3EC3-4FC8-9FD2-EC858CB84DB9}" destId="{7AEC0537-0678-4D57-816A-3791C06B8DA1}" srcOrd="1" destOrd="0" presId="urn:microsoft.com/office/officeart/2005/8/layout/orgChart1"/>
    <dgm:cxn modelId="{90D32714-628D-4755-B396-C4E2CFC2267A}" type="presOf" srcId="{1F58F325-B650-4A06-8ABE-9D53FE1E0302}" destId="{4BE4D690-8C54-4159-9F6F-744DFA7F87A7}" srcOrd="1" destOrd="0" presId="urn:microsoft.com/office/officeart/2005/8/layout/orgChart1"/>
    <dgm:cxn modelId="{F3A9AB11-8BDE-4BC3-B806-B965A13F4676}" type="presOf" srcId="{32565B10-71F4-482F-B80C-456B64216FB8}" destId="{047FF235-EB2A-4E28-9671-9371C9C57BCE}" srcOrd="0" destOrd="0" presId="urn:microsoft.com/office/officeart/2005/8/layout/orgChart1"/>
    <dgm:cxn modelId="{12C54D80-522B-4C31-ABFA-E81A62C0DE35}" srcId="{1F58F325-B650-4A06-8ABE-9D53FE1E0302}" destId="{6CF1981D-4565-493F-BE5C-892F620BC8C0}" srcOrd="4" destOrd="0" parTransId="{AAE71373-D90D-43B7-8720-8BDCFBADC8F7}" sibTransId="{D5B9A4CA-30EE-4A64-BDB7-65CC7BDCE8D9}"/>
    <dgm:cxn modelId="{BB19E002-DEF6-472F-A298-1D27F0D47A2C}" srcId="{1F58F325-B650-4A06-8ABE-9D53FE1E0302}" destId="{58297147-3EC3-4FC8-9FD2-EC858CB84DB9}" srcOrd="0" destOrd="0" parTransId="{32565B10-71F4-482F-B80C-456B64216FB8}" sibTransId="{4E7A96D2-EA9B-41D6-8669-9AB0AB368B40}"/>
    <dgm:cxn modelId="{22E8FA29-C070-4D1B-ACEA-D711DC37B7CD}" type="presOf" srcId="{AAE71373-D90D-43B7-8720-8BDCFBADC8F7}" destId="{A158974F-FE36-42E3-988C-0528C47A52D7}" srcOrd="0" destOrd="0" presId="urn:microsoft.com/office/officeart/2005/8/layout/orgChart1"/>
    <dgm:cxn modelId="{03E38001-BDDA-4AF2-8F33-13DC0AC0FF1B}" type="presOf" srcId="{D91A4E7D-4387-4CC6-A2E6-2234BDE2B2B5}" destId="{4DB4ACAA-8B9C-4248-8353-85A98CF25FBF}" srcOrd="1" destOrd="0" presId="urn:microsoft.com/office/officeart/2005/8/layout/orgChart1"/>
    <dgm:cxn modelId="{D4FB4E71-55EC-4B47-94D9-B540655F5E37}" type="presOf" srcId="{86CBA297-2F7E-4A6F-BFE9-2E71C67613D4}" destId="{6619BF8C-69D9-482B-9515-98DA61D646EE}" srcOrd="1" destOrd="0" presId="urn:microsoft.com/office/officeart/2005/8/layout/orgChart1"/>
    <dgm:cxn modelId="{408A344A-8001-475B-8BF2-12D94A38AD1C}" type="presOf" srcId="{86CBA297-2F7E-4A6F-BFE9-2E71C67613D4}" destId="{62085081-AD96-4BFA-8F39-260D56329EB4}" srcOrd="0" destOrd="0" presId="urn:microsoft.com/office/officeart/2005/8/layout/orgChart1"/>
    <dgm:cxn modelId="{452371AA-841D-456C-BBF6-C07B47E32D51}" type="presOf" srcId="{58297147-3EC3-4FC8-9FD2-EC858CB84DB9}" destId="{1D603A06-88BE-4377-90F2-40BD6657F334}" srcOrd="0" destOrd="0" presId="urn:microsoft.com/office/officeart/2005/8/layout/orgChart1"/>
    <dgm:cxn modelId="{A1068828-092F-47FA-9B83-313A514206EE}" srcId="{1F58F325-B650-4A06-8ABE-9D53FE1E0302}" destId="{86CBA297-2F7E-4A6F-BFE9-2E71C67613D4}" srcOrd="3" destOrd="0" parTransId="{DC9F3BAD-A1FC-45DB-8BB2-14672C7DBFBC}" sibTransId="{F5F7016F-5F37-48A7-A0B2-21EFF81A8B79}"/>
    <dgm:cxn modelId="{10B46393-D4EE-41DE-93F1-AC26972B1AD3}" srcId="{1F58F325-B650-4A06-8ABE-9D53FE1E0302}" destId="{D2C298FC-0DD9-40C2-8E1D-217DACA41184}" srcOrd="1" destOrd="0" parTransId="{9A2B7F8A-2E18-4B01-8E46-A24BBB0ABA16}" sibTransId="{F0749135-2AFD-48E1-A0A0-184C4851EBE8}"/>
    <dgm:cxn modelId="{E8C28723-8058-4A31-AF27-FA4B8F75300D}" srcId="{1F58F325-B650-4A06-8ABE-9D53FE1E0302}" destId="{D91A4E7D-4387-4CC6-A2E6-2234BDE2B2B5}" srcOrd="2" destOrd="0" parTransId="{21BA317F-80C5-4098-A388-711FE07F9710}" sibTransId="{69AE143D-256F-4F15-9177-AF5F61AC672B}"/>
    <dgm:cxn modelId="{F5001BF7-FEEE-47A2-9B7B-D73BBE4A35EF}" type="presOf" srcId="{D91A4E7D-4387-4CC6-A2E6-2234BDE2B2B5}" destId="{C9AC34FA-2CBE-4597-9B25-365BCD011E1F}" srcOrd="0" destOrd="0" presId="urn:microsoft.com/office/officeart/2005/8/layout/orgChart1"/>
    <dgm:cxn modelId="{F0678F8C-0FBD-4223-B908-F94BC7824DBB}" type="presOf" srcId="{1F58F325-B650-4A06-8ABE-9D53FE1E0302}" destId="{5B2F361F-B631-4D7D-BE2D-981E0FA6976D}" srcOrd="0" destOrd="0" presId="urn:microsoft.com/office/officeart/2005/8/layout/orgChart1"/>
    <dgm:cxn modelId="{914D1F24-48A1-4173-B090-197B839CAC11}" type="presOf" srcId="{9A2B7F8A-2E18-4B01-8E46-A24BBB0ABA16}" destId="{5671D05C-0705-4CBB-A18B-71F4E5093102}" srcOrd="0" destOrd="0" presId="urn:microsoft.com/office/officeart/2005/8/layout/orgChart1"/>
    <dgm:cxn modelId="{1C8E749F-FD03-4E5A-9026-A91345ED4F5D}" type="presParOf" srcId="{048046F4-E200-435B-A089-F3BD2790C0B2}" destId="{F645C6FE-22F4-40B7-84DD-934588D16FA7}" srcOrd="0" destOrd="0" presId="urn:microsoft.com/office/officeart/2005/8/layout/orgChart1"/>
    <dgm:cxn modelId="{08F04B64-C248-4CA0-B08D-9BCEDAB1C90C}" type="presParOf" srcId="{F645C6FE-22F4-40B7-84DD-934588D16FA7}" destId="{AAF23D53-620F-4648-9E2C-125A1F935710}" srcOrd="0" destOrd="0" presId="urn:microsoft.com/office/officeart/2005/8/layout/orgChart1"/>
    <dgm:cxn modelId="{D2F7E338-CA1A-4F5D-B76D-4D771E8E8742}" type="presParOf" srcId="{AAF23D53-620F-4648-9E2C-125A1F935710}" destId="{5B2F361F-B631-4D7D-BE2D-981E0FA6976D}" srcOrd="0" destOrd="0" presId="urn:microsoft.com/office/officeart/2005/8/layout/orgChart1"/>
    <dgm:cxn modelId="{6CBA6E09-A933-4CCA-9935-4EAD85E05266}" type="presParOf" srcId="{AAF23D53-620F-4648-9E2C-125A1F935710}" destId="{4BE4D690-8C54-4159-9F6F-744DFA7F87A7}" srcOrd="1" destOrd="0" presId="urn:microsoft.com/office/officeart/2005/8/layout/orgChart1"/>
    <dgm:cxn modelId="{CA7F39A6-D863-44E4-BDF4-F8401D2C72F9}" type="presParOf" srcId="{F645C6FE-22F4-40B7-84DD-934588D16FA7}" destId="{4015BA67-3EB2-4A01-B49A-F756FA3B8C7D}" srcOrd="1" destOrd="0" presId="urn:microsoft.com/office/officeart/2005/8/layout/orgChart1"/>
    <dgm:cxn modelId="{E772D79C-E80F-4591-82FE-009BE5454C81}" type="presParOf" srcId="{4015BA67-3EB2-4A01-B49A-F756FA3B8C7D}" destId="{047FF235-EB2A-4E28-9671-9371C9C57BCE}" srcOrd="0" destOrd="0" presId="urn:microsoft.com/office/officeart/2005/8/layout/orgChart1"/>
    <dgm:cxn modelId="{5DEC023B-0C07-41B0-874A-5ED6329DC45A}" type="presParOf" srcId="{4015BA67-3EB2-4A01-B49A-F756FA3B8C7D}" destId="{84538EAA-22CC-4136-B470-B3FC1980B4E5}" srcOrd="1" destOrd="0" presId="urn:microsoft.com/office/officeart/2005/8/layout/orgChart1"/>
    <dgm:cxn modelId="{9EB29108-4DB9-4979-9E62-8FDAE4B3DBF2}" type="presParOf" srcId="{84538EAA-22CC-4136-B470-B3FC1980B4E5}" destId="{81A08C89-D758-4CE3-8BE9-C7B89E2B06D4}" srcOrd="0" destOrd="0" presId="urn:microsoft.com/office/officeart/2005/8/layout/orgChart1"/>
    <dgm:cxn modelId="{69C06E2B-969C-48C2-A446-7F56FB79D78D}" type="presParOf" srcId="{81A08C89-D758-4CE3-8BE9-C7B89E2B06D4}" destId="{1D603A06-88BE-4377-90F2-40BD6657F334}" srcOrd="0" destOrd="0" presId="urn:microsoft.com/office/officeart/2005/8/layout/orgChart1"/>
    <dgm:cxn modelId="{44F4048F-21A2-4697-83C4-1A0EB8667C85}" type="presParOf" srcId="{81A08C89-D758-4CE3-8BE9-C7B89E2B06D4}" destId="{7AEC0537-0678-4D57-816A-3791C06B8DA1}" srcOrd="1" destOrd="0" presId="urn:microsoft.com/office/officeart/2005/8/layout/orgChart1"/>
    <dgm:cxn modelId="{433FF715-1184-4CCF-B165-7D4F4AD621A3}" type="presParOf" srcId="{84538EAA-22CC-4136-B470-B3FC1980B4E5}" destId="{BBBBB0C6-8698-4517-AD03-135E6D45863B}" srcOrd="1" destOrd="0" presId="urn:microsoft.com/office/officeart/2005/8/layout/orgChart1"/>
    <dgm:cxn modelId="{E242265A-3C56-4989-8972-FFCDF2B71A76}" type="presParOf" srcId="{84538EAA-22CC-4136-B470-B3FC1980B4E5}" destId="{63B215DF-C105-46E3-8C59-C42A74674086}" srcOrd="2" destOrd="0" presId="urn:microsoft.com/office/officeart/2005/8/layout/orgChart1"/>
    <dgm:cxn modelId="{FBE83992-868B-4BD0-B5B9-B0D728E3F82D}" type="presParOf" srcId="{4015BA67-3EB2-4A01-B49A-F756FA3B8C7D}" destId="{5671D05C-0705-4CBB-A18B-71F4E5093102}" srcOrd="2" destOrd="0" presId="urn:microsoft.com/office/officeart/2005/8/layout/orgChart1"/>
    <dgm:cxn modelId="{4C0B97E8-6A30-4815-A2FC-F2898115C199}" type="presParOf" srcId="{4015BA67-3EB2-4A01-B49A-F756FA3B8C7D}" destId="{C27784E6-FB1C-4A44-B18B-554387E1920B}" srcOrd="3" destOrd="0" presId="urn:microsoft.com/office/officeart/2005/8/layout/orgChart1"/>
    <dgm:cxn modelId="{72926266-BACC-4FFE-9AE4-564AD27F162E}" type="presParOf" srcId="{C27784E6-FB1C-4A44-B18B-554387E1920B}" destId="{75B6278E-842B-461B-BA79-4BFED6D76A17}" srcOrd="0" destOrd="0" presId="urn:microsoft.com/office/officeart/2005/8/layout/orgChart1"/>
    <dgm:cxn modelId="{5FB69DE9-F92F-42DA-96BA-D5FC08C6047F}" type="presParOf" srcId="{75B6278E-842B-461B-BA79-4BFED6D76A17}" destId="{C122CF19-E5A7-43A1-B769-142C9BB92A0A}" srcOrd="0" destOrd="0" presId="urn:microsoft.com/office/officeart/2005/8/layout/orgChart1"/>
    <dgm:cxn modelId="{9CE588FC-BC95-4A47-825A-D1770FDA4226}" type="presParOf" srcId="{75B6278E-842B-461B-BA79-4BFED6D76A17}" destId="{9E3E3C5D-96AC-4F6B-B016-C8ED93246155}" srcOrd="1" destOrd="0" presId="urn:microsoft.com/office/officeart/2005/8/layout/orgChart1"/>
    <dgm:cxn modelId="{C52243D6-A011-4869-86A6-4A534DD987AA}" type="presParOf" srcId="{C27784E6-FB1C-4A44-B18B-554387E1920B}" destId="{A2797DF8-4653-4239-822D-97D9297EDEF6}" srcOrd="1" destOrd="0" presId="urn:microsoft.com/office/officeart/2005/8/layout/orgChart1"/>
    <dgm:cxn modelId="{B8611C75-320C-44CE-92DF-A6429BF1DD59}" type="presParOf" srcId="{C27784E6-FB1C-4A44-B18B-554387E1920B}" destId="{CE1AD384-9912-47E2-AB88-F4422A7BCCD9}" srcOrd="2" destOrd="0" presId="urn:microsoft.com/office/officeart/2005/8/layout/orgChart1"/>
    <dgm:cxn modelId="{D067621F-8C00-46AE-96DF-922AFE4EB05D}" type="presParOf" srcId="{4015BA67-3EB2-4A01-B49A-F756FA3B8C7D}" destId="{C7DF660D-64AB-4637-9DA0-395C1F524380}" srcOrd="4" destOrd="0" presId="urn:microsoft.com/office/officeart/2005/8/layout/orgChart1"/>
    <dgm:cxn modelId="{B2ED9B9E-9EFC-470E-8C33-2CFB79B65A14}" type="presParOf" srcId="{4015BA67-3EB2-4A01-B49A-F756FA3B8C7D}" destId="{45F58B9E-B342-442E-B671-B3A75B17A457}" srcOrd="5" destOrd="0" presId="urn:microsoft.com/office/officeart/2005/8/layout/orgChart1"/>
    <dgm:cxn modelId="{8B1C0A0F-4EC8-4306-9EAC-BD9B91D28BAE}" type="presParOf" srcId="{45F58B9E-B342-442E-B671-B3A75B17A457}" destId="{DAE4D766-DDC4-4439-9625-D8A5736C22D8}" srcOrd="0" destOrd="0" presId="urn:microsoft.com/office/officeart/2005/8/layout/orgChart1"/>
    <dgm:cxn modelId="{84914F17-024B-4F51-A2C8-4C42D290247D}" type="presParOf" srcId="{DAE4D766-DDC4-4439-9625-D8A5736C22D8}" destId="{C9AC34FA-2CBE-4597-9B25-365BCD011E1F}" srcOrd="0" destOrd="0" presId="urn:microsoft.com/office/officeart/2005/8/layout/orgChart1"/>
    <dgm:cxn modelId="{DB8928D5-DCEA-4EAE-875B-79B72E935F56}" type="presParOf" srcId="{DAE4D766-DDC4-4439-9625-D8A5736C22D8}" destId="{4DB4ACAA-8B9C-4248-8353-85A98CF25FBF}" srcOrd="1" destOrd="0" presId="urn:microsoft.com/office/officeart/2005/8/layout/orgChart1"/>
    <dgm:cxn modelId="{EF9BFD78-02FE-453F-807E-A341AD4E6506}" type="presParOf" srcId="{45F58B9E-B342-442E-B671-B3A75B17A457}" destId="{AB1A8F99-B43A-4BF0-B20A-4C82A1950EB8}" srcOrd="1" destOrd="0" presId="urn:microsoft.com/office/officeart/2005/8/layout/orgChart1"/>
    <dgm:cxn modelId="{616E828A-FF4E-463D-ACDD-34BE65266809}" type="presParOf" srcId="{45F58B9E-B342-442E-B671-B3A75B17A457}" destId="{84B70409-DE33-4B97-962F-86A3FA3D9242}" srcOrd="2" destOrd="0" presId="urn:microsoft.com/office/officeart/2005/8/layout/orgChart1"/>
    <dgm:cxn modelId="{7E15F698-FD38-4CFF-8673-BC62A1304B3C}" type="presParOf" srcId="{4015BA67-3EB2-4A01-B49A-F756FA3B8C7D}" destId="{15508A02-7162-41BF-952C-54BD9DE6E01D}" srcOrd="6" destOrd="0" presId="urn:microsoft.com/office/officeart/2005/8/layout/orgChart1"/>
    <dgm:cxn modelId="{CDD9088B-6DB5-40DE-85E9-38B91EDD76D3}" type="presParOf" srcId="{4015BA67-3EB2-4A01-B49A-F756FA3B8C7D}" destId="{FA33C92A-1C2E-42AE-9128-1700C2B56EDD}" srcOrd="7" destOrd="0" presId="urn:microsoft.com/office/officeart/2005/8/layout/orgChart1"/>
    <dgm:cxn modelId="{40851ED6-8791-4D87-AB26-67002248B245}" type="presParOf" srcId="{FA33C92A-1C2E-42AE-9128-1700C2B56EDD}" destId="{EA0ED920-C49E-471B-8333-CCB9595EAE26}" srcOrd="0" destOrd="0" presId="urn:microsoft.com/office/officeart/2005/8/layout/orgChart1"/>
    <dgm:cxn modelId="{5DA39845-FED6-494E-B8D2-60B7A4E37661}" type="presParOf" srcId="{EA0ED920-C49E-471B-8333-CCB9595EAE26}" destId="{62085081-AD96-4BFA-8F39-260D56329EB4}" srcOrd="0" destOrd="0" presId="urn:microsoft.com/office/officeart/2005/8/layout/orgChart1"/>
    <dgm:cxn modelId="{C6626C9E-1609-4493-8FD5-EABF46ACE978}" type="presParOf" srcId="{EA0ED920-C49E-471B-8333-CCB9595EAE26}" destId="{6619BF8C-69D9-482B-9515-98DA61D646EE}" srcOrd="1" destOrd="0" presId="urn:microsoft.com/office/officeart/2005/8/layout/orgChart1"/>
    <dgm:cxn modelId="{7416B509-9F23-4EB4-9943-FBA74E7C9782}" type="presParOf" srcId="{FA33C92A-1C2E-42AE-9128-1700C2B56EDD}" destId="{E8AD87F2-8B25-42D5-AE1F-3207A4B53C3F}" srcOrd="1" destOrd="0" presId="urn:microsoft.com/office/officeart/2005/8/layout/orgChart1"/>
    <dgm:cxn modelId="{28A62331-8C17-4620-AE26-6A2EF8ED52BE}" type="presParOf" srcId="{FA33C92A-1C2E-42AE-9128-1700C2B56EDD}" destId="{E67D7F08-4F7D-4AB7-BB14-A82E1C00F11B}" srcOrd="2" destOrd="0" presId="urn:microsoft.com/office/officeart/2005/8/layout/orgChart1"/>
    <dgm:cxn modelId="{D21B857D-9EE4-4DD5-AD9C-288B392405C3}" type="presParOf" srcId="{4015BA67-3EB2-4A01-B49A-F756FA3B8C7D}" destId="{A158974F-FE36-42E3-988C-0528C47A52D7}" srcOrd="8" destOrd="0" presId="urn:microsoft.com/office/officeart/2005/8/layout/orgChart1"/>
    <dgm:cxn modelId="{CB4DF3D1-615B-41FD-A886-525804263E3F}" type="presParOf" srcId="{4015BA67-3EB2-4A01-B49A-F756FA3B8C7D}" destId="{404C8239-F24E-4408-BCFD-8B647C1CA01C}" srcOrd="9" destOrd="0" presId="urn:microsoft.com/office/officeart/2005/8/layout/orgChart1"/>
    <dgm:cxn modelId="{047AE50D-6C01-4EF7-9959-ED70BA4B690F}" type="presParOf" srcId="{404C8239-F24E-4408-BCFD-8B647C1CA01C}" destId="{E367F383-A5B1-40A3-9EA0-AB38BD08695A}" srcOrd="0" destOrd="0" presId="urn:microsoft.com/office/officeart/2005/8/layout/orgChart1"/>
    <dgm:cxn modelId="{0253B166-FDA5-4FA3-84F6-4CFB90AE9C17}" type="presParOf" srcId="{E367F383-A5B1-40A3-9EA0-AB38BD08695A}" destId="{7D919936-53AD-4A0F-8B62-EEBA20493F4A}" srcOrd="0" destOrd="0" presId="urn:microsoft.com/office/officeart/2005/8/layout/orgChart1"/>
    <dgm:cxn modelId="{677D499F-F3C4-4849-A272-7BEAD0274C6B}" type="presParOf" srcId="{E367F383-A5B1-40A3-9EA0-AB38BD08695A}" destId="{8D433EC3-8312-457F-B02A-A40A20201F99}" srcOrd="1" destOrd="0" presId="urn:microsoft.com/office/officeart/2005/8/layout/orgChart1"/>
    <dgm:cxn modelId="{E09AFBDE-3D1F-403A-8FB6-D9CF9CBF84EB}" type="presParOf" srcId="{404C8239-F24E-4408-BCFD-8B647C1CA01C}" destId="{071618A6-7829-4C82-B729-CEAF783432BB}" srcOrd="1" destOrd="0" presId="urn:microsoft.com/office/officeart/2005/8/layout/orgChart1"/>
    <dgm:cxn modelId="{11B8DBD0-D0B0-41AF-BF19-2FE9674E5399}" type="presParOf" srcId="{404C8239-F24E-4408-BCFD-8B647C1CA01C}" destId="{B224E5C9-7F3B-4653-B860-0E2F24F1ABC6}" srcOrd="2" destOrd="0" presId="urn:microsoft.com/office/officeart/2005/8/layout/orgChart1"/>
    <dgm:cxn modelId="{4BC226E6-0682-4E3E-85D4-04FE86BD9BCF}" type="presParOf" srcId="{F645C6FE-22F4-40B7-84DD-934588D16FA7}" destId="{4AEA243B-359E-4143-9856-0B7FA3FF972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DCB10-B352-4D9D-A1DD-84F288C56214}">
      <dsp:nvSpPr>
        <dsp:cNvPr id="0" name=""/>
        <dsp:cNvSpPr/>
      </dsp:nvSpPr>
      <dsp:spPr>
        <a:xfrm>
          <a:off x="4304822" y="1411088"/>
          <a:ext cx="281583" cy="1233604"/>
        </a:xfrm>
        <a:custGeom>
          <a:avLst/>
          <a:gdLst/>
          <a:ahLst/>
          <a:cxnLst/>
          <a:rect l="0" t="0" r="0" b="0"/>
          <a:pathLst>
            <a:path>
              <a:moveTo>
                <a:pt x="281583" y="0"/>
              </a:moveTo>
              <a:lnTo>
                <a:pt x="281583" y="1233604"/>
              </a:lnTo>
              <a:lnTo>
                <a:pt x="0" y="12336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D842D9-54A4-46EB-908C-170F69551CCD}">
      <dsp:nvSpPr>
        <dsp:cNvPr id="0" name=""/>
        <dsp:cNvSpPr/>
      </dsp:nvSpPr>
      <dsp:spPr>
        <a:xfrm>
          <a:off x="4586406" y="1411088"/>
          <a:ext cx="3244916" cy="2467209"/>
        </a:xfrm>
        <a:custGeom>
          <a:avLst/>
          <a:gdLst/>
          <a:ahLst/>
          <a:cxnLst/>
          <a:rect l="0" t="0" r="0" b="0"/>
          <a:pathLst>
            <a:path>
              <a:moveTo>
                <a:pt x="0" y="0"/>
              </a:moveTo>
              <a:lnTo>
                <a:pt x="0" y="2185625"/>
              </a:lnTo>
              <a:lnTo>
                <a:pt x="3244916" y="2185625"/>
              </a:lnTo>
              <a:lnTo>
                <a:pt x="3244916" y="24672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E9A1BC-99D8-4F5A-99EF-DB64492B780A}">
      <dsp:nvSpPr>
        <dsp:cNvPr id="0" name=""/>
        <dsp:cNvSpPr/>
      </dsp:nvSpPr>
      <dsp:spPr>
        <a:xfrm>
          <a:off x="4540686" y="1411088"/>
          <a:ext cx="91440" cy="2467209"/>
        </a:xfrm>
        <a:custGeom>
          <a:avLst/>
          <a:gdLst/>
          <a:ahLst/>
          <a:cxnLst/>
          <a:rect l="0" t="0" r="0" b="0"/>
          <a:pathLst>
            <a:path>
              <a:moveTo>
                <a:pt x="45720" y="0"/>
              </a:moveTo>
              <a:lnTo>
                <a:pt x="45720" y="24672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F068FE-F8D3-4371-8685-FDB7CB3093AD}">
      <dsp:nvSpPr>
        <dsp:cNvPr id="0" name=""/>
        <dsp:cNvSpPr/>
      </dsp:nvSpPr>
      <dsp:spPr>
        <a:xfrm>
          <a:off x="1341490" y="1411088"/>
          <a:ext cx="3244916" cy="2467209"/>
        </a:xfrm>
        <a:custGeom>
          <a:avLst/>
          <a:gdLst/>
          <a:ahLst/>
          <a:cxnLst/>
          <a:rect l="0" t="0" r="0" b="0"/>
          <a:pathLst>
            <a:path>
              <a:moveTo>
                <a:pt x="3244916" y="0"/>
              </a:moveTo>
              <a:lnTo>
                <a:pt x="3244916" y="2185625"/>
              </a:lnTo>
              <a:lnTo>
                <a:pt x="0" y="2185625"/>
              </a:lnTo>
              <a:lnTo>
                <a:pt x="0" y="24672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07543D-A481-424E-B7B9-40D25607487D}">
      <dsp:nvSpPr>
        <dsp:cNvPr id="0" name=""/>
        <dsp:cNvSpPr/>
      </dsp:nvSpPr>
      <dsp:spPr>
        <a:xfrm>
          <a:off x="3245532" y="70214"/>
          <a:ext cx="2681748" cy="13408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t>Proyecto corredor de bajas emisiones vehículos eléctricos.</a:t>
          </a:r>
          <a:endParaRPr lang="es-ES" sz="1500" kern="1200" dirty="0"/>
        </a:p>
      </dsp:txBody>
      <dsp:txXfrm>
        <a:off x="3245532" y="70214"/>
        <a:ext cx="2681748" cy="1340874"/>
      </dsp:txXfrm>
    </dsp:sp>
    <dsp:sp modelId="{BA662CE3-B496-4D62-B087-BAC099CF41F9}">
      <dsp:nvSpPr>
        <dsp:cNvPr id="0" name=""/>
        <dsp:cNvSpPr/>
      </dsp:nvSpPr>
      <dsp:spPr>
        <a:xfrm>
          <a:off x="615" y="3878298"/>
          <a:ext cx="2681748" cy="13408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t>Determinación del ciclo típico de conducción para las rutas 100 y 27 de un bus eléctrico en la ciudad de Cuenca. </a:t>
          </a:r>
        </a:p>
        <a:p>
          <a:pPr lvl="0" algn="ctr" defTabSz="666750">
            <a:lnSpc>
              <a:spcPct val="90000"/>
            </a:lnSpc>
            <a:spcBef>
              <a:spcPct val="0"/>
            </a:spcBef>
            <a:spcAft>
              <a:spcPct val="35000"/>
            </a:spcAft>
          </a:pPr>
          <a:r>
            <a:rPr lang="es-ES" sz="1500" kern="1200" dirty="0" smtClean="0"/>
            <a:t>B. García. </a:t>
          </a:r>
          <a:endParaRPr lang="es-ES" sz="1500" kern="1200" dirty="0"/>
        </a:p>
      </dsp:txBody>
      <dsp:txXfrm>
        <a:off x="615" y="3878298"/>
        <a:ext cx="2681748" cy="1340874"/>
      </dsp:txXfrm>
    </dsp:sp>
    <dsp:sp modelId="{4D3AC91D-C4CA-4608-A744-57D1F8A5B885}">
      <dsp:nvSpPr>
        <dsp:cNvPr id="0" name=""/>
        <dsp:cNvSpPr/>
      </dsp:nvSpPr>
      <dsp:spPr>
        <a:xfrm>
          <a:off x="3245532" y="3878298"/>
          <a:ext cx="2681748" cy="13408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t>Metodología para la configuración energética de un bus eléctrico. </a:t>
          </a:r>
        </a:p>
        <a:p>
          <a:pPr lvl="0" algn="ctr" defTabSz="666750">
            <a:lnSpc>
              <a:spcPct val="90000"/>
            </a:lnSpc>
            <a:spcBef>
              <a:spcPct val="0"/>
            </a:spcBef>
            <a:spcAft>
              <a:spcPct val="35000"/>
            </a:spcAft>
          </a:pPr>
          <a:r>
            <a:rPr lang="es-ES" sz="1500" kern="1200" dirty="0" smtClean="0"/>
            <a:t>W. Guiñansaca.</a:t>
          </a:r>
          <a:endParaRPr lang="es-ES" sz="1500" kern="1200" dirty="0"/>
        </a:p>
      </dsp:txBody>
      <dsp:txXfrm>
        <a:off x="3245532" y="3878298"/>
        <a:ext cx="2681748" cy="1340874"/>
      </dsp:txXfrm>
    </dsp:sp>
    <dsp:sp modelId="{EC765149-D12F-4E1C-BAF3-816937836C94}">
      <dsp:nvSpPr>
        <dsp:cNvPr id="0" name=""/>
        <dsp:cNvSpPr/>
      </dsp:nvSpPr>
      <dsp:spPr>
        <a:xfrm>
          <a:off x="6490448" y="3878298"/>
          <a:ext cx="2681748" cy="13408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t>Obtención de ciclos de conducción de rutas que conecten las principales sedes universitarias de la Ciudad de Cuenca. </a:t>
          </a:r>
        </a:p>
        <a:p>
          <a:pPr lvl="0" algn="ctr" defTabSz="666750">
            <a:lnSpc>
              <a:spcPct val="90000"/>
            </a:lnSpc>
            <a:spcBef>
              <a:spcPct val="0"/>
            </a:spcBef>
            <a:spcAft>
              <a:spcPct val="35000"/>
            </a:spcAft>
          </a:pPr>
          <a:r>
            <a:rPr lang="es-ES" sz="1500" kern="1200" dirty="0" smtClean="0"/>
            <a:t>L. Ortega.  E. Idrovo.</a:t>
          </a:r>
          <a:endParaRPr lang="es-ES" sz="1500" kern="1200" dirty="0"/>
        </a:p>
      </dsp:txBody>
      <dsp:txXfrm>
        <a:off x="6490448" y="3878298"/>
        <a:ext cx="2681748" cy="1340874"/>
      </dsp:txXfrm>
    </dsp:sp>
    <dsp:sp modelId="{96B4AF9D-C53F-48A5-A347-1B4CF707AA68}">
      <dsp:nvSpPr>
        <dsp:cNvPr id="0" name=""/>
        <dsp:cNvSpPr/>
      </dsp:nvSpPr>
      <dsp:spPr>
        <a:xfrm>
          <a:off x="1623073" y="1974256"/>
          <a:ext cx="2681748" cy="13408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t>Desarrollo de una metodología para seleccionar un bus eléctrico.</a:t>
          </a:r>
          <a:endParaRPr lang="es-ES" sz="1500" kern="1200" dirty="0"/>
        </a:p>
      </dsp:txBody>
      <dsp:txXfrm>
        <a:off x="1623073" y="1974256"/>
        <a:ext cx="2681748" cy="13408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6166E-A703-48FC-9D59-CD33AEE3AB69}">
      <dsp:nvSpPr>
        <dsp:cNvPr id="0" name=""/>
        <dsp:cNvSpPr/>
      </dsp:nvSpPr>
      <dsp:spPr>
        <a:xfrm>
          <a:off x="148567" y="607165"/>
          <a:ext cx="2428737" cy="182434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0" r="-2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3BF362-9D28-4578-AD44-658099CE39D2}">
      <dsp:nvSpPr>
        <dsp:cNvPr id="0" name=""/>
        <dsp:cNvSpPr/>
      </dsp:nvSpPr>
      <dsp:spPr>
        <a:xfrm>
          <a:off x="1944295" y="1057746"/>
          <a:ext cx="1696102" cy="16173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s-ES" sz="1200" kern="1200" dirty="0" smtClean="0"/>
            <a:t>Fuente.</a:t>
          </a:r>
          <a:endParaRPr lang="es-ES" sz="1200" kern="1200" dirty="0"/>
        </a:p>
        <a:p>
          <a:pPr marL="114300" lvl="1" indent="-114300" algn="l" defTabSz="533400">
            <a:lnSpc>
              <a:spcPct val="90000"/>
            </a:lnSpc>
            <a:spcBef>
              <a:spcPct val="0"/>
            </a:spcBef>
            <a:spcAft>
              <a:spcPct val="15000"/>
            </a:spcAft>
            <a:buChar char="••"/>
          </a:pPr>
          <a:r>
            <a:rPr lang="es-ES" sz="1200" kern="1200" dirty="0" smtClean="0"/>
            <a:t>Dimensiones.</a:t>
          </a:r>
          <a:endParaRPr lang="es-ES" sz="1200" kern="1200" dirty="0"/>
        </a:p>
        <a:p>
          <a:pPr marL="114300" lvl="1" indent="-114300" algn="l" defTabSz="533400">
            <a:lnSpc>
              <a:spcPct val="90000"/>
            </a:lnSpc>
            <a:spcBef>
              <a:spcPct val="0"/>
            </a:spcBef>
            <a:spcAft>
              <a:spcPct val="15000"/>
            </a:spcAft>
            <a:buChar char="••"/>
          </a:pPr>
          <a:r>
            <a:rPr lang="es-ES" sz="1200" kern="1200" dirty="0" smtClean="0"/>
            <a:t>Eficiencia.</a:t>
          </a:r>
          <a:endParaRPr lang="es-ES" sz="1200" kern="1200" dirty="0"/>
        </a:p>
        <a:p>
          <a:pPr marL="114300" lvl="1" indent="-114300" algn="l" defTabSz="533400">
            <a:lnSpc>
              <a:spcPct val="90000"/>
            </a:lnSpc>
            <a:spcBef>
              <a:spcPct val="0"/>
            </a:spcBef>
            <a:spcAft>
              <a:spcPct val="15000"/>
            </a:spcAft>
            <a:buChar char="••"/>
          </a:pPr>
          <a:r>
            <a:rPr lang="es-ES" sz="1200" kern="1200" dirty="0" smtClean="0"/>
            <a:t>Masa/peso.</a:t>
          </a:r>
          <a:endParaRPr lang="es-ES" sz="1200" kern="1200" dirty="0"/>
        </a:p>
        <a:p>
          <a:pPr marL="114300" lvl="1" indent="-114300" algn="l" defTabSz="533400">
            <a:lnSpc>
              <a:spcPct val="90000"/>
            </a:lnSpc>
            <a:spcBef>
              <a:spcPct val="0"/>
            </a:spcBef>
            <a:spcAft>
              <a:spcPct val="15000"/>
            </a:spcAft>
            <a:buChar char="••"/>
          </a:pPr>
          <a:r>
            <a:rPr lang="es-ES" sz="1200" kern="1200" dirty="0" smtClean="0"/>
            <a:t>Capacidad.</a:t>
          </a:r>
          <a:endParaRPr lang="es-ES" sz="1200" kern="1200" dirty="0"/>
        </a:p>
        <a:p>
          <a:pPr marL="114300" lvl="1" indent="-114300" algn="l" defTabSz="533400">
            <a:lnSpc>
              <a:spcPct val="90000"/>
            </a:lnSpc>
            <a:spcBef>
              <a:spcPct val="0"/>
            </a:spcBef>
            <a:spcAft>
              <a:spcPct val="15000"/>
            </a:spcAft>
            <a:buChar char="••"/>
          </a:pPr>
          <a:r>
            <a:rPr lang="es-ES" sz="1200" kern="1200" dirty="0" smtClean="0"/>
            <a:t>Torque.</a:t>
          </a:r>
          <a:endParaRPr lang="es-ES" sz="1200" kern="1200" dirty="0"/>
        </a:p>
        <a:p>
          <a:pPr marL="114300" lvl="1" indent="-114300" algn="l" defTabSz="533400">
            <a:lnSpc>
              <a:spcPct val="90000"/>
            </a:lnSpc>
            <a:spcBef>
              <a:spcPct val="0"/>
            </a:spcBef>
            <a:spcAft>
              <a:spcPct val="15000"/>
            </a:spcAft>
            <a:buChar char="••"/>
          </a:pPr>
          <a:r>
            <a:rPr lang="es-ES" sz="1200" kern="1200" dirty="0" smtClean="0"/>
            <a:t>Potencia</a:t>
          </a:r>
          <a:endParaRPr lang="es-ES" sz="1200" kern="1200" dirty="0"/>
        </a:p>
      </dsp:txBody>
      <dsp:txXfrm>
        <a:off x="1991664" y="1105115"/>
        <a:ext cx="1601364" cy="1522562"/>
      </dsp:txXfrm>
    </dsp:sp>
    <dsp:sp modelId="{AEA4B143-51C6-4E68-A3B8-6E7BD75C6A8B}">
      <dsp:nvSpPr>
        <dsp:cNvPr id="0" name=""/>
        <dsp:cNvSpPr/>
      </dsp:nvSpPr>
      <dsp:spPr>
        <a:xfrm>
          <a:off x="112870" y="194591"/>
          <a:ext cx="2426406" cy="9748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Cap II. Características técnicas de los buses eléctricos.</a:t>
          </a:r>
        </a:p>
        <a:p>
          <a:pPr lvl="0" algn="ctr" defTabSz="622300">
            <a:lnSpc>
              <a:spcPct val="90000"/>
            </a:lnSpc>
            <a:spcBef>
              <a:spcPct val="0"/>
            </a:spcBef>
            <a:spcAft>
              <a:spcPct val="35000"/>
            </a:spcAft>
          </a:pPr>
          <a:endParaRPr lang="es-ES" sz="1400" kern="1200" dirty="0"/>
        </a:p>
      </dsp:txBody>
      <dsp:txXfrm>
        <a:off x="112870" y="194591"/>
        <a:ext cx="2426406" cy="974828"/>
      </dsp:txXfrm>
    </dsp:sp>
    <dsp:sp modelId="{56D01ADF-1CBC-4859-AAD1-ECD5EE55811F}">
      <dsp:nvSpPr>
        <dsp:cNvPr id="0" name=""/>
        <dsp:cNvSpPr/>
      </dsp:nvSpPr>
      <dsp:spPr>
        <a:xfrm>
          <a:off x="3791972" y="848499"/>
          <a:ext cx="1903136" cy="1726427"/>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F0CA95-ED37-41FE-9BB4-65107F9C8BE2}">
      <dsp:nvSpPr>
        <dsp:cNvPr id="0" name=""/>
        <dsp:cNvSpPr/>
      </dsp:nvSpPr>
      <dsp:spPr>
        <a:xfrm>
          <a:off x="5279858" y="957297"/>
          <a:ext cx="1779402" cy="16050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endParaRPr lang="es-ES" sz="1400" kern="1200" dirty="0"/>
        </a:p>
        <a:p>
          <a:pPr marL="114300" lvl="1" indent="-114300" algn="l" defTabSz="622300">
            <a:lnSpc>
              <a:spcPct val="90000"/>
            </a:lnSpc>
            <a:spcBef>
              <a:spcPct val="0"/>
            </a:spcBef>
            <a:spcAft>
              <a:spcPct val="15000"/>
            </a:spcAft>
            <a:buChar char="••"/>
          </a:pPr>
          <a:r>
            <a:rPr lang="es-ES" sz="1400" kern="1200" dirty="0" smtClean="0"/>
            <a:t>Red de rutas.</a:t>
          </a:r>
          <a:endParaRPr lang="es-ES" sz="1400" kern="1200" dirty="0"/>
        </a:p>
        <a:p>
          <a:pPr marL="114300" lvl="1" indent="-114300" algn="l" defTabSz="622300">
            <a:lnSpc>
              <a:spcPct val="90000"/>
            </a:lnSpc>
            <a:spcBef>
              <a:spcPct val="0"/>
            </a:spcBef>
            <a:spcAft>
              <a:spcPct val="15000"/>
            </a:spcAft>
            <a:buChar char="••"/>
          </a:pPr>
          <a:r>
            <a:rPr lang="es-ES" sz="1400" kern="1200" dirty="0" smtClean="0"/>
            <a:t>Densidad de pasajeros.</a:t>
          </a:r>
          <a:endParaRPr lang="es-ES" sz="1400" kern="1200" dirty="0"/>
        </a:p>
        <a:p>
          <a:pPr marL="114300" lvl="1" indent="-114300" algn="l" defTabSz="622300">
            <a:lnSpc>
              <a:spcPct val="90000"/>
            </a:lnSpc>
            <a:spcBef>
              <a:spcPct val="0"/>
            </a:spcBef>
            <a:spcAft>
              <a:spcPct val="15000"/>
            </a:spcAft>
            <a:buChar char="••"/>
          </a:pPr>
          <a:r>
            <a:rPr lang="es-ES" sz="1400" kern="1200" dirty="0" smtClean="0"/>
            <a:t>Cantidad de paradas.</a:t>
          </a:r>
          <a:endParaRPr lang="es-ES" sz="1400" kern="1200" dirty="0"/>
        </a:p>
        <a:p>
          <a:pPr marL="114300" lvl="1" indent="-114300" algn="l" defTabSz="622300">
            <a:lnSpc>
              <a:spcPct val="90000"/>
            </a:lnSpc>
            <a:spcBef>
              <a:spcPct val="0"/>
            </a:spcBef>
            <a:spcAft>
              <a:spcPct val="15000"/>
            </a:spcAft>
            <a:buChar char="••"/>
          </a:pPr>
          <a:r>
            <a:rPr lang="es-ES" sz="1400" kern="1200" dirty="0" smtClean="0"/>
            <a:t>Longitud de rutas.</a:t>
          </a:r>
          <a:endParaRPr lang="es-ES" sz="1400" kern="1200" dirty="0"/>
        </a:p>
        <a:p>
          <a:pPr marL="57150" lvl="1" indent="-57150" algn="l" defTabSz="311150">
            <a:lnSpc>
              <a:spcPct val="90000"/>
            </a:lnSpc>
            <a:spcBef>
              <a:spcPct val="0"/>
            </a:spcBef>
            <a:spcAft>
              <a:spcPct val="15000"/>
            </a:spcAft>
            <a:buChar char="••"/>
          </a:pPr>
          <a:endParaRPr lang="es-ES" sz="700" kern="1200" dirty="0"/>
        </a:p>
      </dsp:txBody>
      <dsp:txXfrm>
        <a:off x="5326868" y="1004307"/>
        <a:ext cx="1685382" cy="1511028"/>
      </dsp:txXfrm>
    </dsp:sp>
    <dsp:sp modelId="{A99B443B-FADC-4869-981D-533FC8BBC40E}">
      <dsp:nvSpPr>
        <dsp:cNvPr id="0" name=""/>
        <dsp:cNvSpPr/>
      </dsp:nvSpPr>
      <dsp:spPr>
        <a:xfrm>
          <a:off x="3784881" y="148175"/>
          <a:ext cx="1917319" cy="9726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s-ES" sz="1400" kern="1200" dirty="0" smtClean="0"/>
        </a:p>
        <a:p>
          <a:pPr lvl="0" algn="ctr" defTabSz="622300">
            <a:lnSpc>
              <a:spcPct val="90000"/>
            </a:lnSpc>
            <a:spcBef>
              <a:spcPct val="0"/>
            </a:spcBef>
            <a:spcAft>
              <a:spcPct val="35000"/>
            </a:spcAft>
          </a:pPr>
          <a:r>
            <a:rPr lang="es-ES" sz="1400" kern="1200" dirty="0" smtClean="0"/>
            <a:t>Cap III. Factores que intervienen en una ruta urbana del bus eléctrico.</a:t>
          </a:r>
        </a:p>
        <a:p>
          <a:pPr lvl="0" algn="ctr" defTabSz="622300">
            <a:lnSpc>
              <a:spcPct val="90000"/>
            </a:lnSpc>
            <a:spcBef>
              <a:spcPct val="0"/>
            </a:spcBef>
            <a:spcAft>
              <a:spcPct val="35000"/>
            </a:spcAft>
          </a:pPr>
          <a:endParaRPr lang="es-ES" sz="1400" kern="1200" dirty="0"/>
        </a:p>
      </dsp:txBody>
      <dsp:txXfrm>
        <a:off x="3784881" y="148175"/>
        <a:ext cx="1917319" cy="972622"/>
      </dsp:txXfrm>
    </dsp:sp>
    <dsp:sp modelId="{DEE56E02-8984-4629-A9FC-539CAA4E3CA5}">
      <dsp:nvSpPr>
        <dsp:cNvPr id="0" name=""/>
        <dsp:cNvSpPr/>
      </dsp:nvSpPr>
      <dsp:spPr>
        <a:xfrm>
          <a:off x="7583524" y="717083"/>
          <a:ext cx="2089046" cy="1737185"/>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92265A-9B17-4A7B-B852-64109D165FAF}">
      <dsp:nvSpPr>
        <dsp:cNvPr id="0" name=""/>
        <dsp:cNvSpPr/>
      </dsp:nvSpPr>
      <dsp:spPr>
        <a:xfrm>
          <a:off x="8983789" y="848737"/>
          <a:ext cx="1419853" cy="16055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smtClean="0"/>
            <a:t>Demanda de energía.</a:t>
          </a:r>
          <a:endParaRPr lang="es-ES" sz="1400" kern="1200" dirty="0"/>
        </a:p>
        <a:p>
          <a:pPr marL="114300" lvl="1" indent="-114300" algn="l" defTabSz="622300">
            <a:lnSpc>
              <a:spcPct val="90000"/>
            </a:lnSpc>
            <a:spcBef>
              <a:spcPct val="0"/>
            </a:spcBef>
            <a:spcAft>
              <a:spcPct val="15000"/>
            </a:spcAft>
            <a:buChar char="••"/>
          </a:pPr>
          <a:r>
            <a:rPr lang="es-ES" sz="1400" kern="1200" dirty="0" smtClean="0"/>
            <a:t>Emisiones CO</a:t>
          </a:r>
          <a:r>
            <a:rPr lang="es-ES" sz="1100" kern="1200" dirty="0" smtClean="0"/>
            <a:t>2</a:t>
          </a:r>
          <a:r>
            <a:rPr lang="es-ES" sz="1400" kern="1200" dirty="0" smtClean="0"/>
            <a:t>.</a:t>
          </a:r>
          <a:endParaRPr lang="es-ES" sz="1400" kern="1200" dirty="0"/>
        </a:p>
        <a:p>
          <a:pPr marL="114300" lvl="1" indent="-114300" algn="l" defTabSz="622300">
            <a:lnSpc>
              <a:spcPct val="90000"/>
            </a:lnSpc>
            <a:spcBef>
              <a:spcPct val="0"/>
            </a:spcBef>
            <a:spcAft>
              <a:spcPct val="15000"/>
            </a:spcAft>
            <a:buChar char="••"/>
          </a:pPr>
          <a:r>
            <a:rPr lang="es-ES" sz="1400" kern="1200" dirty="0" smtClean="0"/>
            <a:t>Emisión de ruido.</a:t>
          </a:r>
          <a:endParaRPr lang="es-ES" sz="1400" kern="1200" dirty="0"/>
        </a:p>
      </dsp:txBody>
      <dsp:txXfrm>
        <a:off x="9025375" y="890323"/>
        <a:ext cx="1336681" cy="1522356"/>
      </dsp:txXfrm>
    </dsp:sp>
    <dsp:sp modelId="{27F61172-3478-43EA-8D76-F4FF592A95CB}">
      <dsp:nvSpPr>
        <dsp:cNvPr id="0" name=""/>
        <dsp:cNvSpPr/>
      </dsp:nvSpPr>
      <dsp:spPr>
        <a:xfrm>
          <a:off x="7546845" y="233734"/>
          <a:ext cx="1945154" cy="8295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s-ES" sz="1400" kern="1200" dirty="0" smtClean="0"/>
        </a:p>
        <a:p>
          <a:pPr lvl="0" algn="ctr" defTabSz="622300">
            <a:lnSpc>
              <a:spcPct val="90000"/>
            </a:lnSpc>
            <a:spcBef>
              <a:spcPct val="0"/>
            </a:spcBef>
            <a:spcAft>
              <a:spcPct val="35000"/>
            </a:spcAft>
          </a:pPr>
          <a:r>
            <a:rPr lang="es-ES" sz="1400" kern="1200" dirty="0" smtClean="0"/>
            <a:t>Cap IV. Consumo de energía y factor de emisiones de CO</a:t>
          </a:r>
          <a:r>
            <a:rPr lang="es-ES" sz="1100" kern="1200" dirty="0" smtClean="0"/>
            <a:t>2</a:t>
          </a:r>
          <a:r>
            <a:rPr lang="es-ES" sz="1400" kern="1200" dirty="0" smtClean="0"/>
            <a:t>.</a:t>
          </a:r>
        </a:p>
        <a:p>
          <a:pPr lvl="0" algn="ctr" defTabSz="622300">
            <a:lnSpc>
              <a:spcPct val="90000"/>
            </a:lnSpc>
            <a:spcBef>
              <a:spcPct val="0"/>
            </a:spcBef>
            <a:spcAft>
              <a:spcPct val="35000"/>
            </a:spcAft>
          </a:pPr>
          <a:endParaRPr lang="es-ES" sz="1400" kern="1200" dirty="0"/>
        </a:p>
      </dsp:txBody>
      <dsp:txXfrm>
        <a:off x="7546845" y="233734"/>
        <a:ext cx="1945154" cy="8295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B69A0-0C31-4F9B-88E3-32711EE5E31A}">
      <dsp:nvSpPr>
        <dsp:cNvPr id="0" name=""/>
        <dsp:cNvSpPr/>
      </dsp:nvSpPr>
      <dsp:spPr>
        <a:xfrm>
          <a:off x="1533337" y="767273"/>
          <a:ext cx="1909570" cy="161796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 r="-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3C6A83-DF83-49EE-BC99-931C0D07F22A}">
      <dsp:nvSpPr>
        <dsp:cNvPr id="0" name=""/>
        <dsp:cNvSpPr/>
      </dsp:nvSpPr>
      <dsp:spPr>
        <a:xfrm>
          <a:off x="3590022" y="403362"/>
          <a:ext cx="1713513" cy="19818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smtClean="0"/>
            <a:t>Costo del bus.</a:t>
          </a:r>
          <a:endParaRPr lang="es-ES" sz="1400" kern="1200" dirty="0"/>
        </a:p>
        <a:p>
          <a:pPr marL="114300" lvl="1" indent="-114300" algn="l" defTabSz="622300">
            <a:lnSpc>
              <a:spcPct val="90000"/>
            </a:lnSpc>
            <a:spcBef>
              <a:spcPct val="0"/>
            </a:spcBef>
            <a:spcAft>
              <a:spcPct val="15000"/>
            </a:spcAft>
            <a:buChar char="••"/>
          </a:pPr>
          <a:r>
            <a:rPr lang="es-ES" sz="1400" kern="1200" dirty="0" smtClean="0"/>
            <a:t>Impuestos.</a:t>
          </a:r>
          <a:endParaRPr lang="es-ES" sz="1400" kern="1200" dirty="0"/>
        </a:p>
        <a:p>
          <a:pPr marL="114300" lvl="1" indent="-114300" algn="l" defTabSz="622300">
            <a:lnSpc>
              <a:spcPct val="90000"/>
            </a:lnSpc>
            <a:spcBef>
              <a:spcPct val="0"/>
            </a:spcBef>
            <a:spcAft>
              <a:spcPct val="15000"/>
            </a:spcAft>
            <a:buChar char="••"/>
          </a:pPr>
          <a:r>
            <a:rPr lang="es-ES" sz="1400" kern="1200" dirty="0" smtClean="0"/>
            <a:t>Mantenimiento.</a:t>
          </a:r>
          <a:endParaRPr lang="es-ES" sz="1400" kern="1200" dirty="0"/>
        </a:p>
        <a:p>
          <a:pPr marL="114300" lvl="1" indent="-114300" algn="l" defTabSz="622300">
            <a:lnSpc>
              <a:spcPct val="90000"/>
            </a:lnSpc>
            <a:spcBef>
              <a:spcPct val="0"/>
            </a:spcBef>
            <a:spcAft>
              <a:spcPct val="15000"/>
            </a:spcAft>
            <a:buChar char="••"/>
          </a:pPr>
          <a:r>
            <a:rPr lang="es-ES" sz="1400" kern="1200" dirty="0" smtClean="0"/>
            <a:t>Energía.</a:t>
          </a:r>
          <a:endParaRPr lang="es-ES" sz="1400" kern="1200" dirty="0"/>
        </a:p>
        <a:p>
          <a:pPr marL="114300" lvl="1" indent="-114300" algn="l" defTabSz="622300">
            <a:lnSpc>
              <a:spcPct val="90000"/>
            </a:lnSpc>
            <a:spcBef>
              <a:spcPct val="0"/>
            </a:spcBef>
            <a:spcAft>
              <a:spcPct val="15000"/>
            </a:spcAft>
            <a:buChar char="••"/>
          </a:pPr>
          <a:r>
            <a:rPr lang="es-ES" sz="1400" kern="1200" dirty="0" smtClean="0"/>
            <a:t>Empleados.</a:t>
          </a:r>
          <a:endParaRPr lang="es-ES" sz="1400" kern="1200" dirty="0"/>
        </a:p>
        <a:p>
          <a:pPr marL="114300" lvl="1" indent="-114300" algn="l" defTabSz="622300">
            <a:lnSpc>
              <a:spcPct val="90000"/>
            </a:lnSpc>
            <a:spcBef>
              <a:spcPct val="0"/>
            </a:spcBef>
            <a:spcAft>
              <a:spcPct val="15000"/>
            </a:spcAft>
            <a:buChar char="••"/>
          </a:pPr>
          <a:r>
            <a:rPr lang="es-ES" sz="1400" kern="1200" dirty="0" smtClean="0"/>
            <a:t>Beneficios.</a:t>
          </a:r>
          <a:endParaRPr lang="es-ES" sz="1400" kern="1200" dirty="0"/>
        </a:p>
        <a:p>
          <a:pPr marL="114300" lvl="1" indent="-114300" algn="l" defTabSz="622300">
            <a:lnSpc>
              <a:spcPct val="90000"/>
            </a:lnSpc>
            <a:spcBef>
              <a:spcPct val="0"/>
            </a:spcBef>
            <a:spcAft>
              <a:spcPct val="15000"/>
            </a:spcAft>
            <a:buChar char="••"/>
          </a:pPr>
          <a:r>
            <a:rPr lang="es-ES" sz="1400" kern="1200" dirty="0" smtClean="0"/>
            <a:t>Intereses</a:t>
          </a:r>
          <a:endParaRPr lang="es-ES" sz="1400" kern="1200" dirty="0"/>
        </a:p>
      </dsp:txBody>
      <dsp:txXfrm>
        <a:off x="3640209" y="453549"/>
        <a:ext cx="1613139" cy="1881504"/>
      </dsp:txXfrm>
    </dsp:sp>
    <dsp:sp modelId="{4488E950-4884-4B89-967B-CEE3045FEB2A}">
      <dsp:nvSpPr>
        <dsp:cNvPr id="0" name=""/>
        <dsp:cNvSpPr/>
      </dsp:nvSpPr>
      <dsp:spPr>
        <a:xfrm>
          <a:off x="1551239" y="756"/>
          <a:ext cx="2116013" cy="10518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s-ES" sz="1400" kern="1200" dirty="0" smtClean="0"/>
        </a:p>
        <a:p>
          <a:pPr lvl="0" algn="ctr" defTabSz="622300">
            <a:lnSpc>
              <a:spcPct val="90000"/>
            </a:lnSpc>
            <a:spcBef>
              <a:spcPct val="0"/>
            </a:spcBef>
            <a:spcAft>
              <a:spcPct val="35000"/>
            </a:spcAft>
          </a:pPr>
          <a:r>
            <a:rPr lang="es-ES" sz="1400" kern="1200" dirty="0" smtClean="0"/>
            <a:t>Cap V. Estimación financiera para la aplicabilidad de buses urbanos eléctricos en el cantón Cuenca.</a:t>
          </a:r>
        </a:p>
        <a:p>
          <a:pPr lvl="0" algn="ctr" defTabSz="622300">
            <a:lnSpc>
              <a:spcPct val="90000"/>
            </a:lnSpc>
            <a:spcBef>
              <a:spcPct val="0"/>
            </a:spcBef>
            <a:spcAft>
              <a:spcPct val="35000"/>
            </a:spcAft>
          </a:pPr>
          <a:endParaRPr lang="es-ES" sz="1400" kern="1200" dirty="0"/>
        </a:p>
      </dsp:txBody>
      <dsp:txXfrm>
        <a:off x="1551239" y="756"/>
        <a:ext cx="2116013" cy="1051896"/>
      </dsp:txXfrm>
    </dsp:sp>
    <dsp:sp modelId="{7828AA1B-7BFF-42C3-B875-3BD5F5B3E03B}">
      <dsp:nvSpPr>
        <dsp:cNvPr id="0" name=""/>
        <dsp:cNvSpPr/>
      </dsp:nvSpPr>
      <dsp:spPr>
        <a:xfrm>
          <a:off x="6038687" y="707457"/>
          <a:ext cx="1909570" cy="1617967"/>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44FCD6-C722-4DA9-B68A-76FE928D45A2}">
      <dsp:nvSpPr>
        <dsp:cNvPr id="0" name=""/>
        <dsp:cNvSpPr/>
      </dsp:nvSpPr>
      <dsp:spPr>
        <a:xfrm>
          <a:off x="7455894" y="660152"/>
          <a:ext cx="2261081" cy="16347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S" sz="1400" kern="1200" dirty="0" smtClean="0"/>
            <a:t>Utilizando los datos de los objetivos específicos se realiza la metodología.</a:t>
          </a:r>
          <a:endParaRPr lang="es-ES" sz="1400" kern="1200" dirty="0"/>
        </a:p>
      </dsp:txBody>
      <dsp:txXfrm>
        <a:off x="7503775" y="708033"/>
        <a:ext cx="2165319" cy="1539007"/>
      </dsp:txXfrm>
    </dsp:sp>
    <dsp:sp modelId="{6DF6B2E3-C195-4ED4-9317-9892BC8F0877}">
      <dsp:nvSpPr>
        <dsp:cNvPr id="0" name=""/>
        <dsp:cNvSpPr/>
      </dsp:nvSpPr>
      <dsp:spPr>
        <a:xfrm>
          <a:off x="6038687" y="71013"/>
          <a:ext cx="1909570" cy="9067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Metodología para seleccionar un bus eléctrico.</a:t>
          </a:r>
          <a:endParaRPr lang="es-ES" sz="1400" kern="1200" dirty="0"/>
        </a:p>
      </dsp:txBody>
      <dsp:txXfrm>
        <a:off x="6038687" y="71013"/>
        <a:ext cx="1909570" cy="9067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8974F-FE36-42E3-988C-0528C47A52D7}">
      <dsp:nvSpPr>
        <dsp:cNvPr id="0" name=""/>
        <dsp:cNvSpPr/>
      </dsp:nvSpPr>
      <dsp:spPr>
        <a:xfrm>
          <a:off x="5370561" y="905956"/>
          <a:ext cx="4642558" cy="176473"/>
        </a:xfrm>
        <a:custGeom>
          <a:avLst/>
          <a:gdLst/>
          <a:ahLst/>
          <a:cxnLst/>
          <a:rect l="0" t="0" r="0" b="0"/>
          <a:pathLst>
            <a:path>
              <a:moveTo>
                <a:pt x="0" y="0"/>
              </a:moveTo>
              <a:lnTo>
                <a:pt x="0" y="91010"/>
              </a:lnTo>
              <a:lnTo>
                <a:pt x="2322576" y="91010"/>
              </a:lnTo>
              <a:lnTo>
                <a:pt x="2322576" y="182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508A02-7162-41BF-952C-54BD9DE6E01D}">
      <dsp:nvSpPr>
        <dsp:cNvPr id="0" name=""/>
        <dsp:cNvSpPr/>
      </dsp:nvSpPr>
      <dsp:spPr>
        <a:xfrm>
          <a:off x="5370561" y="905956"/>
          <a:ext cx="2618754" cy="184913"/>
        </a:xfrm>
        <a:custGeom>
          <a:avLst/>
          <a:gdLst/>
          <a:ahLst/>
          <a:cxnLst/>
          <a:rect l="0" t="0" r="0" b="0"/>
          <a:pathLst>
            <a:path>
              <a:moveTo>
                <a:pt x="0" y="0"/>
              </a:moveTo>
              <a:lnTo>
                <a:pt x="0" y="91010"/>
              </a:lnTo>
              <a:lnTo>
                <a:pt x="1174313" y="91010"/>
              </a:lnTo>
              <a:lnTo>
                <a:pt x="1174313" y="182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DF660D-64AB-4637-9DA0-395C1F524380}">
      <dsp:nvSpPr>
        <dsp:cNvPr id="0" name=""/>
        <dsp:cNvSpPr/>
      </dsp:nvSpPr>
      <dsp:spPr>
        <a:xfrm>
          <a:off x="5370561" y="905956"/>
          <a:ext cx="348648" cy="213632"/>
        </a:xfrm>
        <a:custGeom>
          <a:avLst/>
          <a:gdLst/>
          <a:ahLst/>
          <a:cxnLst/>
          <a:rect l="0" t="0" r="0" b="0"/>
          <a:pathLst>
            <a:path>
              <a:moveTo>
                <a:pt x="99478" y="0"/>
              </a:moveTo>
              <a:lnTo>
                <a:pt x="99478" y="91010"/>
              </a:lnTo>
              <a:lnTo>
                <a:pt x="0" y="91010"/>
              </a:lnTo>
              <a:lnTo>
                <a:pt x="0" y="182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71D05C-0705-4CBB-A18B-71F4E5093102}">
      <dsp:nvSpPr>
        <dsp:cNvPr id="0" name=""/>
        <dsp:cNvSpPr/>
      </dsp:nvSpPr>
      <dsp:spPr>
        <a:xfrm>
          <a:off x="3159768" y="905956"/>
          <a:ext cx="2210793" cy="213632"/>
        </a:xfrm>
        <a:custGeom>
          <a:avLst/>
          <a:gdLst/>
          <a:ahLst/>
          <a:cxnLst/>
          <a:rect l="0" t="0" r="0" b="0"/>
          <a:pathLst>
            <a:path>
              <a:moveTo>
                <a:pt x="1273791" y="0"/>
              </a:moveTo>
              <a:lnTo>
                <a:pt x="1273791" y="91010"/>
              </a:lnTo>
              <a:lnTo>
                <a:pt x="0" y="91010"/>
              </a:lnTo>
              <a:lnTo>
                <a:pt x="0" y="182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7FF235-EB2A-4E28-9671-9371C9C57BCE}">
      <dsp:nvSpPr>
        <dsp:cNvPr id="0" name=""/>
        <dsp:cNvSpPr/>
      </dsp:nvSpPr>
      <dsp:spPr>
        <a:xfrm>
          <a:off x="881475" y="905956"/>
          <a:ext cx="4489086" cy="176486"/>
        </a:xfrm>
        <a:custGeom>
          <a:avLst/>
          <a:gdLst/>
          <a:ahLst/>
          <a:cxnLst/>
          <a:rect l="0" t="0" r="0" b="0"/>
          <a:pathLst>
            <a:path>
              <a:moveTo>
                <a:pt x="2322576" y="0"/>
              </a:moveTo>
              <a:lnTo>
                <a:pt x="2322576" y="91010"/>
              </a:lnTo>
              <a:lnTo>
                <a:pt x="0" y="91010"/>
              </a:lnTo>
              <a:lnTo>
                <a:pt x="0" y="182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2F361F-B631-4D7D-BE2D-981E0FA6976D}">
      <dsp:nvSpPr>
        <dsp:cNvPr id="0" name=""/>
        <dsp:cNvSpPr/>
      </dsp:nvSpPr>
      <dsp:spPr>
        <a:xfrm>
          <a:off x="3784789" y="0"/>
          <a:ext cx="3171544" cy="9059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latin typeface="+mj-lt"/>
              <a:ea typeface="+mn-ea"/>
              <a:cs typeface="Times New Roman" panose="02020603050405020304" pitchFamily="18" charset="0"/>
            </a:rPr>
            <a:t>Determinación de un ciclo de conducción.</a:t>
          </a:r>
          <a:endParaRPr lang="es-ES" sz="1600" kern="1200" dirty="0">
            <a:latin typeface="+mj-lt"/>
            <a:ea typeface="+mn-ea"/>
            <a:cs typeface="Times New Roman" panose="02020603050405020304" pitchFamily="18" charset="0"/>
          </a:endParaRPr>
        </a:p>
      </dsp:txBody>
      <dsp:txXfrm>
        <a:off x="3784789" y="0"/>
        <a:ext cx="3171544" cy="905956"/>
      </dsp:txXfrm>
    </dsp:sp>
    <dsp:sp modelId="{1D603A06-88BE-4377-90F2-40BD6657F334}">
      <dsp:nvSpPr>
        <dsp:cNvPr id="0" name=""/>
        <dsp:cNvSpPr/>
      </dsp:nvSpPr>
      <dsp:spPr>
        <a:xfrm>
          <a:off x="0" y="1082442"/>
          <a:ext cx="1762950" cy="6205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latin typeface="+mj-lt"/>
              <a:ea typeface="+mn-ea"/>
              <a:cs typeface="Times New Roman" panose="02020603050405020304" pitchFamily="18" charset="0"/>
            </a:rPr>
            <a:t>1) Método de obtención del ciclo.</a:t>
          </a:r>
          <a:endParaRPr lang="es-ES" sz="1600" kern="1200" dirty="0">
            <a:latin typeface="+mj-lt"/>
            <a:ea typeface="+mn-ea"/>
            <a:cs typeface="Times New Roman" panose="02020603050405020304" pitchFamily="18" charset="0"/>
          </a:endParaRPr>
        </a:p>
      </dsp:txBody>
      <dsp:txXfrm>
        <a:off x="0" y="1082442"/>
        <a:ext cx="1762950" cy="620547"/>
      </dsp:txXfrm>
    </dsp:sp>
    <dsp:sp modelId="{C122CF19-E5A7-43A1-B769-142C9BB92A0A}">
      <dsp:nvSpPr>
        <dsp:cNvPr id="0" name=""/>
        <dsp:cNvSpPr/>
      </dsp:nvSpPr>
      <dsp:spPr>
        <a:xfrm>
          <a:off x="2302531" y="1119588"/>
          <a:ext cx="1714473" cy="6205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latin typeface="+mj-lt"/>
              <a:ea typeface="+mn-ea"/>
              <a:cs typeface="Times New Roman" panose="02020603050405020304" pitchFamily="18" charset="0"/>
            </a:rPr>
            <a:t>2) Establecer la ruta y el vehículo.</a:t>
          </a:r>
          <a:endParaRPr lang="es-ES" sz="1600" kern="1200" dirty="0">
            <a:latin typeface="+mj-lt"/>
            <a:ea typeface="+mn-ea"/>
            <a:cs typeface="Times New Roman" panose="02020603050405020304" pitchFamily="18" charset="0"/>
          </a:endParaRPr>
        </a:p>
      </dsp:txBody>
      <dsp:txXfrm>
        <a:off x="2302531" y="1119588"/>
        <a:ext cx="1714473" cy="620547"/>
      </dsp:txXfrm>
    </dsp:sp>
    <dsp:sp modelId="{C9AC34FA-2CBE-4597-9B25-365BCD011E1F}">
      <dsp:nvSpPr>
        <dsp:cNvPr id="0" name=""/>
        <dsp:cNvSpPr/>
      </dsp:nvSpPr>
      <dsp:spPr>
        <a:xfrm>
          <a:off x="4837803" y="1119588"/>
          <a:ext cx="1762814" cy="6205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latin typeface="+mj-lt"/>
              <a:ea typeface="+mn-ea"/>
              <a:cs typeface="Times New Roman" panose="02020603050405020304" pitchFamily="18" charset="0"/>
            </a:rPr>
            <a:t>3) Instrumentación.</a:t>
          </a:r>
          <a:endParaRPr lang="es-ES" sz="1600" kern="1200" dirty="0">
            <a:latin typeface="+mj-lt"/>
            <a:ea typeface="+mn-ea"/>
            <a:cs typeface="Times New Roman" panose="02020603050405020304" pitchFamily="18" charset="0"/>
          </a:endParaRPr>
        </a:p>
      </dsp:txBody>
      <dsp:txXfrm>
        <a:off x="4837803" y="1119588"/>
        <a:ext cx="1762814" cy="620547"/>
      </dsp:txXfrm>
    </dsp:sp>
    <dsp:sp modelId="{62085081-AD96-4BFA-8F39-260D56329EB4}">
      <dsp:nvSpPr>
        <dsp:cNvPr id="0" name=""/>
        <dsp:cNvSpPr/>
      </dsp:nvSpPr>
      <dsp:spPr>
        <a:xfrm>
          <a:off x="7183026" y="1090869"/>
          <a:ext cx="1612579" cy="6205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latin typeface="+mj-lt"/>
              <a:ea typeface="+mn-ea"/>
              <a:cs typeface="Times New Roman" panose="02020603050405020304" pitchFamily="18" charset="0"/>
            </a:rPr>
            <a:t>4) Recolección de datos.</a:t>
          </a:r>
          <a:endParaRPr lang="es-ES" sz="1600" kern="1200" dirty="0">
            <a:latin typeface="+mj-lt"/>
            <a:ea typeface="+mn-ea"/>
            <a:cs typeface="Times New Roman" panose="02020603050405020304" pitchFamily="18" charset="0"/>
          </a:endParaRPr>
        </a:p>
      </dsp:txBody>
      <dsp:txXfrm>
        <a:off x="7183026" y="1090869"/>
        <a:ext cx="1612579" cy="620547"/>
      </dsp:txXfrm>
    </dsp:sp>
    <dsp:sp modelId="{7D919936-53AD-4A0F-8B62-EEBA20493F4A}">
      <dsp:nvSpPr>
        <dsp:cNvPr id="0" name=""/>
        <dsp:cNvSpPr/>
      </dsp:nvSpPr>
      <dsp:spPr>
        <a:xfrm>
          <a:off x="9112867" y="1082429"/>
          <a:ext cx="1800506" cy="6205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latin typeface="+mj-lt"/>
              <a:ea typeface="+mn-ea"/>
              <a:cs typeface="Times New Roman" panose="02020603050405020304" pitchFamily="18" charset="0"/>
            </a:rPr>
            <a:t>5) Análisis físico estadístico.</a:t>
          </a:r>
          <a:endParaRPr lang="es-ES" sz="1600" kern="1200" dirty="0">
            <a:latin typeface="+mj-lt"/>
            <a:ea typeface="+mn-ea"/>
            <a:cs typeface="Times New Roman" panose="02020603050405020304" pitchFamily="18" charset="0"/>
          </a:endParaRPr>
        </a:p>
      </dsp:txBody>
      <dsp:txXfrm>
        <a:off x="9112867" y="1082429"/>
        <a:ext cx="1800506" cy="62054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s-EC" smtClean="0"/>
              <a:t>Análisis Energético de un Sistema de Propulsión Eléctrico Alternativo para Movilidad en el Cantón Cuenca</a:t>
            </a:r>
            <a:endParaRPr lang="es-EC"/>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6756DA-7300-446A-8177-DD96BE5799FB}" type="datetimeFigureOut">
              <a:rPr lang="es-EC" smtClean="0"/>
              <a:t>25/8/2021</a:t>
            </a:fld>
            <a:endParaRPr lang="es-EC"/>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s-EC" smtClean="0"/>
              <a:t>Ing. Francisco Torres Moscoso</a:t>
            </a:r>
            <a:endParaRPr lang="es-EC"/>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4F1519-A147-443C-9452-7D43E14323C9}" type="slidenum">
              <a:rPr lang="es-EC" smtClean="0"/>
              <a:t>‹Nº›</a:t>
            </a:fld>
            <a:endParaRPr lang="es-EC"/>
          </a:p>
        </p:txBody>
      </p:sp>
    </p:spTree>
    <p:extLst>
      <p:ext uri="{BB962C8B-B14F-4D97-AF65-F5344CB8AC3E}">
        <p14:creationId xmlns:p14="http://schemas.microsoft.com/office/powerpoint/2010/main" val="3145323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s-EC" smtClean="0"/>
              <a:t>Análisis Energético de un Sistema de Propulsión Eléctrico Alternativo para Movilidad en el Cantón Cuenca</a:t>
            </a:r>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8F7832-1B52-442D-AF49-A9AECA21EAC7}" type="datetimeFigureOut">
              <a:rPr lang="es-EC" smtClean="0"/>
              <a:t>25/8/2021</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s-EC" smtClean="0"/>
              <a:t>Ing. Francisco Torres Moscoso</a:t>
            </a:r>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9E0285-DB48-44E0-8444-DF9A610C741D}" type="slidenum">
              <a:rPr lang="es-EC" smtClean="0"/>
              <a:t>‹Nº›</a:t>
            </a:fld>
            <a:endParaRPr lang="es-EC"/>
          </a:p>
        </p:txBody>
      </p:sp>
    </p:spTree>
    <p:extLst>
      <p:ext uri="{BB962C8B-B14F-4D97-AF65-F5344CB8AC3E}">
        <p14:creationId xmlns:p14="http://schemas.microsoft.com/office/powerpoint/2010/main" val="27929127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9E0285-DB48-44E0-8444-DF9A610C741D}" type="slidenum">
              <a:rPr kumimoji="0" lang="es-EC"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s-EC"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0538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9E0285-DB48-44E0-8444-DF9A610C741D}" type="slidenum">
              <a:rPr kumimoji="0" lang="es-EC"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C"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739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88AFC466-A1CA-45F4-8BF6-164B55825C7F}" type="datetime1">
              <a:rPr lang="es-EC" smtClean="0"/>
              <a:t>25/8/2021</a:t>
            </a:fld>
            <a:endParaRPr lang="es-EC"/>
          </a:p>
        </p:txBody>
      </p:sp>
      <p:sp>
        <p:nvSpPr>
          <p:cNvPr id="5" name="Marcador de pie de página 4"/>
          <p:cNvSpPr>
            <a:spLocks noGrp="1"/>
          </p:cNvSpPr>
          <p:nvPr>
            <p:ph type="ftr" sz="quarter" idx="11"/>
          </p:nvPr>
        </p:nvSpPr>
        <p:spPr/>
        <p:txBody>
          <a:bodyPr/>
          <a:lstStyle/>
          <a:p>
            <a:r>
              <a:rPr lang="es-EC" smtClean="0"/>
              <a:t>Ing. Francisco Torres Moscoso.</a:t>
            </a:r>
            <a:endParaRPr lang="es-EC"/>
          </a:p>
        </p:txBody>
      </p:sp>
      <p:sp>
        <p:nvSpPr>
          <p:cNvPr id="6" name="Marcador de número de diapositiva 5"/>
          <p:cNvSpPr>
            <a:spLocks noGrp="1"/>
          </p:cNvSpPr>
          <p:nvPr>
            <p:ph type="sldNum" sz="quarter" idx="12"/>
          </p:nvPr>
        </p:nvSpPr>
        <p:spPr/>
        <p:txBody>
          <a:bodyPr/>
          <a:lstStyle/>
          <a:p>
            <a:fld id="{BED16CBA-ED36-4397-9CF3-7E51CC0B5D51}" type="slidenum">
              <a:rPr lang="es-EC" smtClean="0"/>
              <a:t>‹Nº›</a:t>
            </a:fld>
            <a:endParaRPr lang="es-EC"/>
          </a:p>
        </p:txBody>
      </p:sp>
    </p:spTree>
    <p:extLst>
      <p:ext uri="{BB962C8B-B14F-4D97-AF65-F5344CB8AC3E}">
        <p14:creationId xmlns:p14="http://schemas.microsoft.com/office/powerpoint/2010/main" val="221136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37303FE4-4557-439A-A9D2-8B4DB9778A66}" type="datetime1">
              <a:rPr lang="es-EC" smtClean="0"/>
              <a:t>25/8/2021</a:t>
            </a:fld>
            <a:endParaRPr lang="es-EC"/>
          </a:p>
        </p:txBody>
      </p:sp>
      <p:sp>
        <p:nvSpPr>
          <p:cNvPr id="5" name="Marcador de pie de página 4"/>
          <p:cNvSpPr>
            <a:spLocks noGrp="1"/>
          </p:cNvSpPr>
          <p:nvPr>
            <p:ph type="ftr" sz="quarter" idx="11"/>
          </p:nvPr>
        </p:nvSpPr>
        <p:spPr/>
        <p:txBody>
          <a:bodyPr/>
          <a:lstStyle/>
          <a:p>
            <a:r>
              <a:rPr lang="es-EC" smtClean="0"/>
              <a:t>Ing. Francisco Torres Moscoso.</a:t>
            </a:r>
            <a:endParaRPr lang="es-EC"/>
          </a:p>
        </p:txBody>
      </p:sp>
      <p:sp>
        <p:nvSpPr>
          <p:cNvPr id="6" name="Marcador de número de diapositiva 5"/>
          <p:cNvSpPr>
            <a:spLocks noGrp="1"/>
          </p:cNvSpPr>
          <p:nvPr>
            <p:ph type="sldNum" sz="quarter" idx="12"/>
          </p:nvPr>
        </p:nvSpPr>
        <p:spPr/>
        <p:txBody>
          <a:bodyPr/>
          <a:lstStyle/>
          <a:p>
            <a:fld id="{BED16CBA-ED36-4397-9CF3-7E51CC0B5D51}" type="slidenum">
              <a:rPr lang="es-EC" smtClean="0"/>
              <a:t>‹Nº›</a:t>
            </a:fld>
            <a:endParaRPr lang="es-EC"/>
          </a:p>
        </p:txBody>
      </p:sp>
    </p:spTree>
    <p:extLst>
      <p:ext uri="{BB962C8B-B14F-4D97-AF65-F5344CB8AC3E}">
        <p14:creationId xmlns:p14="http://schemas.microsoft.com/office/powerpoint/2010/main" val="52618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027C78E3-92F4-42BA-9543-66529D34FE97}" type="datetime1">
              <a:rPr lang="es-EC" smtClean="0"/>
              <a:t>25/8/2021</a:t>
            </a:fld>
            <a:endParaRPr lang="es-EC"/>
          </a:p>
        </p:txBody>
      </p:sp>
      <p:sp>
        <p:nvSpPr>
          <p:cNvPr id="5" name="Marcador de pie de página 4"/>
          <p:cNvSpPr>
            <a:spLocks noGrp="1"/>
          </p:cNvSpPr>
          <p:nvPr>
            <p:ph type="ftr" sz="quarter" idx="11"/>
          </p:nvPr>
        </p:nvSpPr>
        <p:spPr/>
        <p:txBody>
          <a:bodyPr/>
          <a:lstStyle/>
          <a:p>
            <a:r>
              <a:rPr lang="es-EC" smtClean="0"/>
              <a:t>Ing. Francisco Torres Moscoso.</a:t>
            </a:r>
            <a:endParaRPr lang="es-EC"/>
          </a:p>
        </p:txBody>
      </p:sp>
      <p:sp>
        <p:nvSpPr>
          <p:cNvPr id="6" name="Marcador de número de diapositiva 5"/>
          <p:cNvSpPr>
            <a:spLocks noGrp="1"/>
          </p:cNvSpPr>
          <p:nvPr>
            <p:ph type="sldNum" sz="quarter" idx="12"/>
          </p:nvPr>
        </p:nvSpPr>
        <p:spPr/>
        <p:txBody>
          <a:bodyPr/>
          <a:lstStyle/>
          <a:p>
            <a:fld id="{BED16CBA-ED36-4397-9CF3-7E51CC0B5D51}" type="slidenum">
              <a:rPr lang="es-EC" smtClean="0"/>
              <a:t>‹Nº›</a:t>
            </a:fld>
            <a:endParaRPr lang="es-EC"/>
          </a:p>
        </p:txBody>
      </p:sp>
    </p:spTree>
    <p:extLst>
      <p:ext uri="{BB962C8B-B14F-4D97-AF65-F5344CB8AC3E}">
        <p14:creationId xmlns:p14="http://schemas.microsoft.com/office/powerpoint/2010/main" val="980388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A261A1D2-64DE-43B4-B526-58E9D63B9188}" type="datetime1">
              <a:rPr lang="es-EC" smtClean="0"/>
              <a:t>25/8/2021</a:t>
            </a:fld>
            <a:endParaRPr lang="es-EC"/>
          </a:p>
        </p:txBody>
      </p:sp>
      <p:sp>
        <p:nvSpPr>
          <p:cNvPr id="5" name="Marcador de pie de página 4"/>
          <p:cNvSpPr>
            <a:spLocks noGrp="1"/>
          </p:cNvSpPr>
          <p:nvPr>
            <p:ph type="ftr" sz="quarter" idx="11"/>
          </p:nvPr>
        </p:nvSpPr>
        <p:spPr/>
        <p:txBody>
          <a:bodyPr/>
          <a:lstStyle/>
          <a:p>
            <a:r>
              <a:rPr lang="es-EC" smtClean="0"/>
              <a:t>Ing. Francisco Torres Moscoso.</a:t>
            </a:r>
            <a:endParaRPr lang="es-EC"/>
          </a:p>
        </p:txBody>
      </p:sp>
      <p:sp>
        <p:nvSpPr>
          <p:cNvPr id="6" name="Marcador de número de diapositiva 5"/>
          <p:cNvSpPr>
            <a:spLocks noGrp="1"/>
          </p:cNvSpPr>
          <p:nvPr>
            <p:ph type="sldNum" sz="quarter" idx="12"/>
          </p:nvPr>
        </p:nvSpPr>
        <p:spPr/>
        <p:txBody>
          <a:bodyPr/>
          <a:lstStyle/>
          <a:p>
            <a:fld id="{BED16CBA-ED36-4397-9CF3-7E51CC0B5D51}" type="slidenum">
              <a:rPr lang="es-EC" smtClean="0"/>
              <a:t>‹Nº›</a:t>
            </a:fld>
            <a:endParaRPr lang="es-EC"/>
          </a:p>
        </p:txBody>
      </p:sp>
    </p:spTree>
    <p:extLst>
      <p:ext uri="{BB962C8B-B14F-4D97-AF65-F5344CB8AC3E}">
        <p14:creationId xmlns:p14="http://schemas.microsoft.com/office/powerpoint/2010/main" val="687121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13101C30-852E-4E94-ACC7-EC98C72C9288}" type="datetime1">
              <a:rPr lang="es-EC" smtClean="0"/>
              <a:t>25/8/2021</a:t>
            </a:fld>
            <a:endParaRPr lang="es-EC"/>
          </a:p>
        </p:txBody>
      </p:sp>
      <p:sp>
        <p:nvSpPr>
          <p:cNvPr id="5" name="Marcador de pie de página 4"/>
          <p:cNvSpPr>
            <a:spLocks noGrp="1"/>
          </p:cNvSpPr>
          <p:nvPr>
            <p:ph type="ftr" sz="quarter" idx="11"/>
          </p:nvPr>
        </p:nvSpPr>
        <p:spPr/>
        <p:txBody>
          <a:bodyPr/>
          <a:lstStyle/>
          <a:p>
            <a:r>
              <a:rPr lang="es-EC" smtClean="0"/>
              <a:t>Ing. Francisco Torres Moscoso.</a:t>
            </a:r>
            <a:endParaRPr lang="es-EC"/>
          </a:p>
        </p:txBody>
      </p:sp>
      <p:sp>
        <p:nvSpPr>
          <p:cNvPr id="6" name="Marcador de número de diapositiva 5"/>
          <p:cNvSpPr>
            <a:spLocks noGrp="1"/>
          </p:cNvSpPr>
          <p:nvPr>
            <p:ph type="sldNum" sz="quarter" idx="12"/>
          </p:nvPr>
        </p:nvSpPr>
        <p:spPr/>
        <p:txBody>
          <a:bodyPr/>
          <a:lstStyle/>
          <a:p>
            <a:fld id="{BED16CBA-ED36-4397-9CF3-7E51CC0B5D51}" type="slidenum">
              <a:rPr lang="es-EC" smtClean="0"/>
              <a:t>‹Nº›</a:t>
            </a:fld>
            <a:endParaRPr lang="es-EC"/>
          </a:p>
        </p:txBody>
      </p:sp>
    </p:spTree>
    <p:extLst>
      <p:ext uri="{BB962C8B-B14F-4D97-AF65-F5344CB8AC3E}">
        <p14:creationId xmlns:p14="http://schemas.microsoft.com/office/powerpoint/2010/main" val="3044633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C0C6775E-4B66-4E8B-9A83-66F8FF69177C}" type="datetime1">
              <a:rPr lang="es-EC" smtClean="0"/>
              <a:t>25/8/2021</a:t>
            </a:fld>
            <a:endParaRPr lang="es-EC"/>
          </a:p>
        </p:txBody>
      </p:sp>
      <p:sp>
        <p:nvSpPr>
          <p:cNvPr id="6" name="Marcador de pie de página 5"/>
          <p:cNvSpPr>
            <a:spLocks noGrp="1"/>
          </p:cNvSpPr>
          <p:nvPr>
            <p:ph type="ftr" sz="quarter" idx="11"/>
          </p:nvPr>
        </p:nvSpPr>
        <p:spPr/>
        <p:txBody>
          <a:bodyPr/>
          <a:lstStyle/>
          <a:p>
            <a:r>
              <a:rPr lang="es-EC" smtClean="0"/>
              <a:t>Ing. Francisco Torres Moscoso.</a:t>
            </a:r>
            <a:endParaRPr lang="es-EC"/>
          </a:p>
        </p:txBody>
      </p:sp>
      <p:sp>
        <p:nvSpPr>
          <p:cNvPr id="7" name="Marcador de número de diapositiva 6"/>
          <p:cNvSpPr>
            <a:spLocks noGrp="1"/>
          </p:cNvSpPr>
          <p:nvPr>
            <p:ph type="sldNum" sz="quarter" idx="12"/>
          </p:nvPr>
        </p:nvSpPr>
        <p:spPr/>
        <p:txBody>
          <a:bodyPr/>
          <a:lstStyle/>
          <a:p>
            <a:fld id="{BED16CBA-ED36-4397-9CF3-7E51CC0B5D51}" type="slidenum">
              <a:rPr lang="es-EC" smtClean="0"/>
              <a:t>‹Nº›</a:t>
            </a:fld>
            <a:endParaRPr lang="es-EC"/>
          </a:p>
        </p:txBody>
      </p:sp>
    </p:spTree>
    <p:extLst>
      <p:ext uri="{BB962C8B-B14F-4D97-AF65-F5344CB8AC3E}">
        <p14:creationId xmlns:p14="http://schemas.microsoft.com/office/powerpoint/2010/main" val="2526026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AB883E26-3422-4DEC-84EE-A349AEFA9BC7}" type="datetime1">
              <a:rPr lang="es-EC" smtClean="0"/>
              <a:t>25/8/2021</a:t>
            </a:fld>
            <a:endParaRPr lang="es-EC"/>
          </a:p>
        </p:txBody>
      </p:sp>
      <p:sp>
        <p:nvSpPr>
          <p:cNvPr id="8" name="Marcador de pie de página 7"/>
          <p:cNvSpPr>
            <a:spLocks noGrp="1"/>
          </p:cNvSpPr>
          <p:nvPr>
            <p:ph type="ftr" sz="quarter" idx="11"/>
          </p:nvPr>
        </p:nvSpPr>
        <p:spPr/>
        <p:txBody>
          <a:bodyPr/>
          <a:lstStyle/>
          <a:p>
            <a:r>
              <a:rPr lang="es-EC" smtClean="0"/>
              <a:t>Ing. Francisco Torres Moscoso.</a:t>
            </a:r>
            <a:endParaRPr lang="es-EC"/>
          </a:p>
        </p:txBody>
      </p:sp>
      <p:sp>
        <p:nvSpPr>
          <p:cNvPr id="9" name="Marcador de número de diapositiva 8"/>
          <p:cNvSpPr>
            <a:spLocks noGrp="1"/>
          </p:cNvSpPr>
          <p:nvPr>
            <p:ph type="sldNum" sz="quarter" idx="12"/>
          </p:nvPr>
        </p:nvSpPr>
        <p:spPr/>
        <p:txBody>
          <a:bodyPr/>
          <a:lstStyle/>
          <a:p>
            <a:fld id="{BED16CBA-ED36-4397-9CF3-7E51CC0B5D51}" type="slidenum">
              <a:rPr lang="es-EC" smtClean="0"/>
              <a:t>‹Nº›</a:t>
            </a:fld>
            <a:endParaRPr lang="es-EC"/>
          </a:p>
        </p:txBody>
      </p:sp>
    </p:spTree>
    <p:extLst>
      <p:ext uri="{BB962C8B-B14F-4D97-AF65-F5344CB8AC3E}">
        <p14:creationId xmlns:p14="http://schemas.microsoft.com/office/powerpoint/2010/main" val="295390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884D4785-B023-4126-92BD-C95AE829A7A0}" type="datetime1">
              <a:rPr lang="es-EC" smtClean="0"/>
              <a:t>25/8/2021</a:t>
            </a:fld>
            <a:endParaRPr lang="es-EC"/>
          </a:p>
        </p:txBody>
      </p:sp>
      <p:sp>
        <p:nvSpPr>
          <p:cNvPr id="4" name="Marcador de pie de página 3"/>
          <p:cNvSpPr>
            <a:spLocks noGrp="1"/>
          </p:cNvSpPr>
          <p:nvPr>
            <p:ph type="ftr" sz="quarter" idx="11"/>
          </p:nvPr>
        </p:nvSpPr>
        <p:spPr/>
        <p:txBody>
          <a:bodyPr/>
          <a:lstStyle/>
          <a:p>
            <a:r>
              <a:rPr lang="es-EC" smtClean="0"/>
              <a:t>Ing. Francisco Torres Moscoso.</a:t>
            </a:r>
            <a:endParaRPr lang="es-EC"/>
          </a:p>
        </p:txBody>
      </p:sp>
      <p:sp>
        <p:nvSpPr>
          <p:cNvPr id="5" name="Marcador de número de diapositiva 4"/>
          <p:cNvSpPr>
            <a:spLocks noGrp="1"/>
          </p:cNvSpPr>
          <p:nvPr>
            <p:ph type="sldNum" sz="quarter" idx="12"/>
          </p:nvPr>
        </p:nvSpPr>
        <p:spPr/>
        <p:txBody>
          <a:bodyPr/>
          <a:lstStyle/>
          <a:p>
            <a:fld id="{BED16CBA-ED36-4397-9CF3-7E51CC0B5D51}" type="slidenum">
              <a:rPr lang="es-EC" smtClean="0"/>
              <a:t>‹Nº›</a:t>
            </a:fld>
            <a:endParaRPr lang="es-EC"/>
          </a:p>
        </p:txBody>
      </p:sp>
    </p:spTree>
    <p:extLst>
      <p:ext uri="{BB962C8B-B14F-4D97-AF65-F5344CB8AC3E}">
        <p14:creationId xmlns:p14="http://schemas.microsoft.com/office/powerpoint/2010/main" val="908623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1586901-6C17-47E4-AF49-AD8FADBE6F6D}" type="datetime1">
              <a:rPr lang="es-EC" smtClean="0"/>
              <a:t>25/8/2021</a:t>
            </a:fld>
            <a:endParaRPr lang="es-EC"/>
          </a:p>
        </p:txBody>
      </p:sp>
      <p:sp>
        <p:nvSpPr>
          <p:cNvPr id="3" name="Marcador de pie de página 2"/>
          <p:cNvSpPr>
            <a:spLocks noGrp="1"/>
          </p:cNvSpPr>
          <p:nvPr>
            <p:ph type="ftr" sz="quarter" idx="11"/>
          </p:nvPr>
        </p:nvSpPr>
        <p:spPr/>
        <p:txBody>
          <a:bodyPr/>
          <a:lstStyle/>
          <a:p>
            <a:r>
              <a:rPr lang="es-EC" smtClean="0"/>
              <a:t>Ing. Francisco Torres Moscoso.</a:t>
            </a:r>
            <a:endParaRPr lang="es-EC"/>
          </a:p>
        </p:txBody>
      </p:sp>
      <p:sp>
        <p:nvSpPr>
          <p:cNvPr id="4" name="Marcador de número de diapositiva 3"/>
          <p:cNvSpPr>
            <a:spLocks noGrp="1"/>
          </p:cNvSpPr>
          <p:nvPr>
            <p:ph type="sldNum" sz="quarter" idx="12"/>
          </p:nvPr>
        </p:nvSpPr>
        <p:spPr/>
        <p:txBody>
          <a:bodyPr/>
          <a:lstStyle/>
          <a:p>
            <a:fld id="{BED16CBA-ED36-4397-9CF3-7E51CC0B5D51}" type="slidenum">
              <a:rPr lang="es-EC" smtClean="0"/>
              <a:t>‹Nº›</a:t>
            </a:fld>
            <a:endParaRPr lang="es-EC"/>
          </a:p>
        </p:txBody>
      </p:sp>
    </p:spTree>
    <p:extLst>
      <p:ext uri="{BB962C8B-B14F-4D97-AF65-F5344CB8AC3E}">
        <p14:creationId xmlns:p14="http://schemas.microsoft.com/office/powerpoint/2010/main" val="3635504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48B267C6-D7DD-4680-AB7C-D43DDB6D97D5}" type="datetime1">
              <a:rPr lang="es-EC" smtClean="0"/>
              <a:t>25/8/2021</a:t>
            </a:fld>
            <a:endParaRPr lang="es-EC"/>
          </a:p>
        </p:txBody>
      </p:sp>
      <p:sp>
        <p:nvSpPr>
          <p:cNvPr id="6" name="Marcador de pie de página 5"/>
          <p:cNvSpPr>
            <a:spLocks noGrp="1"/>
          </p:cNvSpPr>
          <p:nvPr>
            <p:ph type="ftr" sz="quarter" idx="11"/>
          </p:nvPr>
        </p:nvSpPr>
        <p:spPr/>
        <p:txBody>
          <a:bodyPr/>
          <a:lstStyle/>
          <a:p>
            <a:r>
              <a:rPr lang="es-EC" smtClean="0"/>
              <a:t>Ing. Francisco Torres Moscoso.</a:t>
            </a:r>
            <a:endParaRPr lang="es-EC"/>
          </a:p>
        </p:txBody>
      </p:sp>
      <p:sp>
        <p:nvSpPr>
          <p:cNvPr id="7" name="Marcador de número de diapositiva 6"/>
          <p:cNvSpPr>
            <a:spLocks noGrp="1"/>
          </p:cNvSpPr>
          <p:nvPr>
            <p:ph type="sldNum" sz="quarter" idx="12"/>
          </p:nvPr>
        </p:nvSpPr>
        <p:spPr/>
        <p:txBody>
          <a:bodyPr/>
          <a:lstStyle/>
          <a:p>
            <a:fld id="{BED16CBA-ED36-4397-9CF3-7E51CC0B5D51}" type="slidenum">
              <a:rPr lang="es-EC" smtClean="0"/>
              <a:t>‹Nº›</a:t>
            </a:fld>
            <a:endParaRPr lang="es-EC"/>
          </a:p>
        </p:txBody>
      </p:sp>
    </p:spTree>
    <p:extLst>
      <p:ext uri="{BB962C8B-B14F-4D97-AF65-F5344CB8AC3E}">
        <p14:creationId xmlns:p14="http://schemas.microsoft.com/office/powerpoint/2010/main" val="3428545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07C70045-8256-4800-9858-A900ED2FEBF6}" type="datetime1">
              <a:rPr lang="es-EC" smtClean="0"/>
              <a:t>25/8/2021</a:t>
            </a:fld>
            <a:endParaRPr lang="es-EC"/>
          </a:p>
        </p:txBody>
      </p:sp>
      <p:sp>
        <p:nvSpPr>
          <p:cNvPr id="6" name="Marcador de pie de página 5"/>
          <p:cNvSpPr>
            <a:spLocks noGrp="1"/>
          </p:cNvSpPr>
          <p:nvPr>
            <p:ph type="ftr" sz="quarter" idx="11"/>
          </p:nvPr>
        </p:nvSpPr>
        <p:spPr/>
        <p:txBody>
          <a:bodyPr/>
          <a:lstStyle/>
          <a:p>
            <a:r>
              <a:rPr lang="es-EC" smtClean="0"/>
              <a:t>Ing. Francisco Torres Moscoso.</a:t>
            </a:r>
            <a:endParaRPr lang="es-EC"/>
          </a:p>
        </p:txBody>
      </p:sp>
      <p:sp>
        <p:nvSpPr>
          <p:cNvPr id="7" name="Marcador de número de diapositiva 6"/>
          <p:cNvSpPr>
            <a:spLocks noGrp="1"/>
          </p:cNvSpPr>
          <p:nvPr>
            <p:ph type="sldNum" sz="quarter" idx="12"/>
          </p:nvPr>
        </p:nvSpPr>
        <p:spPr/>
        <p:txBody>
          <a:bodyPr/>
          <a:lstStyle/>
          <a:p>
            <a:fld id="{BED16CBA-ED36-4397-9CF3-7E51CC0B5D51}" type="slidenum">
              <a:rPr lang="es-EC" smtClean="0"/>
              <a:t>‹Nº›</a:t>
            </a:fld>
            <a:endParaRPr lang="es-EC"/>
          </a:p>
        </p:txBody>
      </p:sp>
    </p:spTree>
    <p:extLst>
      <p:ext uri="{BB962C8B-B14F-4D97-AF65-F5344CB8AC3E}">
        <p14:creationId xmlns:p14="http://schemas.microsoft.com/office/powerpoint/2010/main" val="3612996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5EFBFE-5A44-4A6F-B0A9-EBCFA47F8DDA}" type="datetime1">
              <a:rPr lang="es-EC" smtClean="0"/>
              <a:t>25/8/2021</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C" smtClean="0"/>
              <a:t>Ing. Francisco Torres Moscoso.</a:t>
            </a:r>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D16CBA-ED36-4397-9CF3-7E51CC0B5D51}" type="slidenum">
              <a:rPr lang="es-EC" smtClean="0"/>
              <a:t>‹Nº›</a:t>
            </a:fld>
            <a:endParaRPr lang="es-EC"/>
          </a:p>
        </p:txBody>
      </p:sp>
    </p:spTree>
    <p:extLst>
      <p:ext uri="{BB962C8B-B14F-4D97-AF65-F5344CB8AC3E}">
        <p14:creationId xmlns:p14="http://schemas.microsoft.com/office/powerpoint/2010/main" val="1218307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image" Target="../media/image2.jpg"/><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17.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jp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25.PNG"/><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jp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jpg"/><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1.png"/><Relationship Id="rId4" Type="http://schemas.openxmlformats.org/officeDocument/2006/relationships/image" Target="../media/image31.png"/><Relationship Id="rId9" Type="http://schemas.openxmlformats.org/officeDocument/2006/relationships/image" Target="../media/image2.jpg"/></Relationships>
</file>

<file path=ppt/slides/_rels/slide17.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37.png"/><Relationship Id="rId7" Type="http://schemas.openxmlformats.org/officeDocument/2006/relationships/image" Target="../media/image41.jpe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 Id="rId9" Type="http://schemas.openxmlformats.org/officeDocument/2006/relationships/image" Target="../media/image1.png"/></Relationships>
</file>

<file path=ppt/slides/_rels/slide18.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2.png"/><Relationship Id="rId2" Type="http://schemas.openxmlformats.org/officeDocument/2006/relationships/image" Target="../media/image42.png"/><Relationship Id="rId16"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43.png"/><Relationship Id="rId5" Type="http://schemas.openxmlformats.org/officeDocument/2006/relationships/image" Target="../media/image46.png"/><Relationship Id="rId15" Type="http://schemas.openxmlformats.org/officeDocument/2006/relationships/image" Target="../media/image2.jp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3.png"/></Relationships>
</file>

<file path=ppt/slides/_rels/slide19.xml.rels><?xml version="1.0" encoding="UTF-8" standalone="yes"?>
<Relationships xmlns="http://schemas.openxmlformats.org/package/2006/relationships"><Relationship Id="rId8" Type="http://schemas.openxmlformats.org/officeDocument/2006/relationships/image" Target="../media/image55.JPG"/><Relationship Id="rId13" Type="http://schemas.openxmlformats.org/officeDocument/2006/relationships/image" Target="../media/image2.jp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59.jpeg"/><Relationship Id="rId2" Type="http://schemas.openxmlformats.org/officeDocument/2006/relationships/image" Target="../media/image54.JPG"/><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image" Target="../media/image58.png"/><Relationship Id="rId5" Type="http://schemas.openxmlformats.org/officeDocument/2006/relationships/diagramQuickStyle" Target="../diagrams/quickStyle4.xml"/><Relationship Id="rId10" Type="http://schemas.openxmlformats.org/officeDocument/2006/relationships/image" Target="../media/image57.png"/><Relationship Id="rId4" Type="http://schemas.openxmlformats.org/officeDocument/2006/relationships/diagramLayout" Target="../diagrams/layout4.xml"/><Relationship Id="rId9" Type="http://schemas.openxmlformats.org/officeDocument/2006/relationships/image" Target="../media/image56.png"/><Relationship Id="rId1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jpg"/><Relationship Id="rId4" Type="http://schemas.openxmlformats.org/officeDocument/2006/relationships/image" Target="../media/image64.pn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2.JP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5.pn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1.png"/><Relationship Id="rId2" Type="http://schemas.openxmlformats.org/officeDocument/2006/relationships/image" Target="../media/image66.jp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71.png"/><Relationship Id="rId4" Type="http://schemas.openxmlformats.org/officeDocument/2006/relationships/image" Target="../media/image70.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8.png"/><Relationship Id="rId7" Type="http://schemas.openxmlformats.org/officeDocument/2006/relationships/image" Target="../media/image2.jp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74.jpg"/><Relationship Id="rId5" Type="http://schemas.openxmlformats.org/officeDocument/2006/relationships/image" Target="../media/image73.png"/><Relationship Id="rId10" Type="http://schemas.openxmlformats.org/officeDocument/2006/relationships/image" Target="../media/image76.png"/><Relationship Id="rId4" Type="http://schemas.openxmlformats.org/officeDocument/2006/relationships/image" Target="../media/image72.png"/><Relationship Id="rId9" Type="http://schemas.openxmlformats.org/officeDocument/2006/relationships/image" Target="../media/image75.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chart" Target="../charts/chart6.xml"/><Relationship Id="rId5" Type="http://schemas.openxmlformats.org/officeDocument/2006/relationships/image" Target="../media/image80.png"/><Relationship Id="rId4" Type="http://schemas.openxmlformats.org/officeDocument/2006/relationships/image" Target="../media/image77.png"/></Relationships>
</file>

<file path=ppt/slides/_rels/slide2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9.png"/><Relationship Id="rId7" Type="http://schemas.openxmlformats.org/officeDocument/2006/relationships/image" Target="../media/image2.jpg"/><Relationship Id="rId2" Type="http://schemas.openxmlformats.org/officeDocument/2006/relationships/image" Target="../media/image78.png"/><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 Id="rId9" Type="http://schemas.openxmlformats.org/officeDocument/2006/relationships/chart" Target="../charts/chart7.xml"/></Relationships>
</file>

<file path=ppt/slides/_rels/slide28.xml.rels><?xml version="1.0" encoding="UTF-8" standalone="yes"?>
<Relationships xmlns="http://schemas.openxmlformats.org/package/2006/relationships"><Relationship Id="rId8" Type="http://schemas.openxmlformats.org/officeDocument/2006/relationships/image" Target="../media/image84.jpg"/><Relationship Id="rId3" Type="http://schemas.openxmlformats.org/officeDocument/2006/relationships/image" Target="../media/image85.png"/><Relationship Id="rId7" Type="http://schemas.openxmlformats.org/officeDocument/2006/relationships/image" Target="../media/image2.jpg"/><Relationship Id="rId2" Type="http://schemas.openxmlformats.org/officeDocument/2006/relationships/image" Target="../media/image84.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87.png"/><Relationship Id="rId4" Type="http://schemas.openxmlformats.org/officeDocument/2006/relationships/image" Target="../media/image86.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84.jp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85.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85.jpeg"/></Relationships>
</file>

<file path=ppt/slides/_rels/slide32.xml.rels><?xml version="1.0" encoding="UTF-8" standalone="yes"?>
<Relationships xmlns="http://schemas.openxmlformats.org/package/2006/relationships"><Relationship Id="rId8" Type="http://schemas.openxmlformats.org/officeDocument/2006/relationships/image" Target="../media/image91.jpeg"/><Relationship Id="rId3" Type="http://schemas.openxmlformats.org/officeDocument/2006/relationships/image" Target="../media/image1.png"/><Relationship Id="rId7" Type="http://schemas.openxmlformats.org/officeDocument/2006/relationships/image" Target="../media/image90.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4.jpg"/><Relationship Id="rId9" Type="http://schemas.openxmlformats.org/officeDocument/2006/relationships/image" Target="../media/image92.jpeg"/></Relationships>
</file>

<file path=ppt/slides/_rels/slide33.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1.png"/><Relationship Id="rId7" Type="http://schemas.openxmlformats.org/officeDocument/2006/relationships/image" Target="../media/image94.png"/><Relationship Id="rId12" Type="http://schemas.openxmlformats.org/officeDocument/2006/relationships/image" Target="../media/image98.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2.JPG"/><Relationship Id="rId11" Type="http://schemas.openxmlformats.org/officeDocument/2006/relationships/image" Target="../media/image99.png"/><Relationship Id="rId5" Type="http://schemas.openxmlformats.org/officeDocument/2006/relationships/image" Target="../media/image93.png"/><Relationship Id="rId10" Type="http://schemas.openxmlformats.org/officeDocument/2006/relationships/image" Target="../media/image96.png"/><Relationship Id="rId4" Type="http://schemas.openxmlformats.org/officeDocument/2006/relationships/image" Target="../media/image42.png"/><Relationship Id="rId9" Type="http://schemas.openxmlformats.org/officeDocument/2006/relationships/image" Target="../media/image97.png"/></Relationships>
</file>

<file path=ppt/slides/_rels/slide34.xml.rels><?xml version="1.0" encoding="UTF-8" standalone="yes"?>
<Relationships xmlns="http://schemas.openxmlformats.org/package/2006/relationships"><Relationship Id="rId8" Type="http://schemas.openxmlformats.org/officeDocument/2006/relationships/image" Target="../media/image104.jpeg"/><Relationship Id="rId3" Type="http://schemas.openxmlformats.org/officeDocument/2006/relationships/image" Target="../media/image2.jpg"/><Relationship Id="rId7" Type="http://schemas.openxmlformats.org/officeDocument/2006/relationships/image" Target="../media/image103.png"/><Relationship Id="rId2" Type="http://schemas.openxmlformats.org/officeDocument/2006/relationships/image" Target="../media/image100.png"/><Relationship Id="rId1" Type="http://schemas.openxmlformats.org/officeDocument/2006/relationships/slideLayout" Target="../slideLayouts/slideLayout7.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png"/><Relationship Id="rId9" Type="http://schemas.openxmlformats.org/officeDocument/2006/relationships/image" Target="../media/image84.jpg"/></Relationships>
</file>

<file path=ppt/slides/_rels/slide35.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png"/><Relationship Id="rId7" Type="http://schemas.openxmlformats.org/officeDocument/2006/relationships/image" Target="../media/image106.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05.png"/><Relationship Id="rId5" Type="http://schemas.openxmlformats.org/officeDocument/2006/relationships/image" Target="../media/image103.png"/><Relationship Id="rId4" Type="http://schemas.openxmlformats.org/officeDocument/2006/relationships/image" Target="../media/image102.png"/><Relationship Id="rId9" Type="http://schemas.openxmlformats.org/officeDocument/2006/relationships/image" Target="../media/image108.pn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9.png"/><Relationship Id="rId1" Type="http://schemas.openxmlformats.org/officeDocument/2006/relationships/slideLayout" Target="../slideLayouts/slideLayout7.xml"/><Relationship Id="rId5" Type="http://schemas.openxmlformats.org/officeDocument/2006/relationships/hyperlink" Target="mailto:ftorres@uazuay.edu.ec" TargetMode="Externa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chart" Target="../charts/chart4.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5.jpg"/><Relationship Id="rId7" Type="http://schemas.openxmlformats.org/officeDocument/2006/relationships/chart" Target="../charts/chart5.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jp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03246" y="342699"/>
            <a:ext cx="10579463" cy="1537065"/>
          </a:xfrm>
        </p:spPr>
        <p:txBody>
          <a:bodyPr>
            <a:noAutofit/>
          </a:bodyPr>
          <a:lstStyle/>
          <a:p>
            <a:r>
              <a:rPr lang="es-ES" sz="2000" b="1" dirty="0" smtClean="0">
                <a:solidFill>
                  <a:prstClr val="black"/>
                </a:solidFill>
              </a:rPr>
              <a:t/>
            </a:r>
            <a:br>
              <a:rPr lang="es-ES" sz="2000" b="1" dirty="0" smtClean="0">
                <a:solidFill>
                  <a:prstClr val="black"/>
                </a:solidFill>
              </a:rPr>
            </a:br>
            <a:r>
              <a:rPr lang="es-ES" sz="2000" b="1" dirty="0" smtClean="0">
                <a:solidFill>
                  <a:prstClr val="black"/>
                </a:solidFill>
              </a:rPr>
              <a:t/>
            </a:r>
            <a:br>
              <a:rPr lang="es-ES" sz="2000" b="1" dirty="0" smtClean="0">
                <a:solidFill>
                  <a:prstClr val="black"/>
                </a:solidFill>
              </a:rPr>
            </a:br>
            <a:r>
              <a:rPr lang="es-ES" sz="2000" b="1" dirty="0">
                <a:solidFill>
                  <a:prstClr val="black"/>
                </a:solidFill>
              </a:rPr>
              <a:t/>
            </a:r>
            <a:br>
              <a:rPr lang="es-ES" sz="2000" b="1" dirty="0">
                <a:solidFill>
                  <a:prstClr val="black"/>
                </a:solidFill>
              </a:rPr>
            </a:br>
            <a:r>
              <a:rPr lang="es-ES" sz="2000" b="1" dirty="0" smtClean="0">
                <a:solidFill>
                  <a:prstClr val="black"/>
                </a:solidFill>
              </a:rPr>
              <a:t/>
            </a:r>
            <a:br>
              <a:rPr lang="es-ES" sz="2000" b="1" dirty="0" smtClean="0">
                <a:solidFill>
                  <a:prstClr val="black"/>
                </a:solidFill>
              </a:rPr>
            </a:br>
            <a:r>
              <a:rPr lang="es-ES" sz="3200" b="1" dirty="0" smtClean="0"/>
              <a:t>Desarrollo de una metodología para seleccionar un bus eléctrico.</a:t>
            </a:r>
            <a:endParaRPr lang="es-EC" sz="3200" b="1" dirty="0"/>
          </a:p>
        </p:txBody>
      </p:sp>
      <p:sp>
        <p:nvSpPr>
          <p:cNvPr id="3" name="Subtítulo 2"/>
          <p:cNvSpPr>
            <a:spLocks noGrp="1"/>
          </p:cNvSpPr>
          <p:nvPr>
            <p:ph type="subTitle" idx="1"/>
          </p:nvPr>
        </p:nvSpPr>
        <p:spPr>
          <a:xfrm>
            <a:off x="1416475" y="2328851"/>
            <a:ext cx="9144000" cy="3300277"/>
          </a:xfrm>
        </p:spPr>
        <p:txBody>
          <a:bodyPr>
            <a:normAutofit fontScale="25000" lnSpcReduction="20000"/>
          </a:bodyPr>
          <a:lstStyle/>
          <a:p>
            <a:pPr algn="ctr"/>
            <a:endParaRPr lang="es-EC" sz="3200" dirty="0" smtClean="0"/>
          </a:p>
          <a:p>
            <a:pPr marL="0" indent="0" algn="ctr">
              <a:buNone/>
            </a:pPr>
            <a:r>
              <a:rPr lang="es-EC" sz="9600" b="1" dirty="0" smtClean="0"/>
              <a:t>Autor</a:t>
            </a:r>
          </a:p>
          <a:p>
            <a:pPr marL="0" indent="0" algn="ctr">
              <a:buNone/>
            </a:pPr>
            <a:r>
              <a:rPr lang="es-EC" sz="9600" dirty="0" smtClean="0"/>
              <a:t>Ing. Diego Francisco Torres Moscoso.</a:t>
            </a:r>
          </a:p>
          <a:p>
            <a:pPr marL="0" indent="0" algn="ctr">
              <a:buNone/>
            </a:pPr>
            <a:endParaRPr lang="es-EC" sz="9600" b="1" dirty="0" smtClean="0"/>
          </a:p>
          <a:p>
            <a:pPr marL="0" indent="0" algn="ctr">
              <a:buNone/>
            </a:pPr>
            <a:r>
              <a:rPr lang="es-EC" sz="9600" b="1" dirty="0" smtClean="0"/>
              <a:t>Director</a:t>
            </a:r>
          </a:p>
          <a:p>
            <a:pPr marL="0" indent="0" algn="ctr">
              <a:buNone/>
            </a:pPr>
            <a:r>
              <a:rPr lang="es-EC" sz="9600" dirty="0" smtClean="0"/>
              <a:t>Ing. Daniel Cordero Moreno. PhD.</a:t>
            </a:r>
          </a:p>
          <a:p>
            <a:pPr marL="0" indent="0" algn="ctr">
              <a:buNone/>
            </a:pPr>
            <a:endParaRPr lang="es-EC" sz="9600" dirty="0" smtClean="0"/>
          </a:p>
          <a:p>
            <a:pPr marL="0" indent="0" algn="ctr">
              <a:buNone/>
            </a:pPr>
            <a:r>
              <a:rPr lang="es-EC" sz="9600" b="1" dirty="0" smtClean="0"/>
              <a:t>Fecha</a:t>
            </a:r>
          </a:p>
          <a:p>
            <a:pPr marL="0" indent="0" algn="ctr">
              <a:buNone/>
            </a:pPr>
            <a:r>
              <a:rPr lang="es-EC" sz="9600" dirty="0" smtClean="0"/>
              <a:t>2021/08</a:t>
            </a:r>
          </a:p>
          <a:p>
            <a:pPr marL="0" indent="0" algn="ctr">
              <a:buNone/>
            </a:pPr>
            <a:r>
              <a:rPr lang="es-EC" sz="9600" dirty="0" smtClean="0"/>
              <a:t>Cuenca, Ecuador.</a:t>
            </a:r>
          </a:p>
          <a:p>
            <a:pPr algn="ctr"/>
            <a:endParaRPr lang="es-EC" dirty="0"/>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9914" y="5917474"/>
            <a:ext cx="1322796" cy="741839"/>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930" y="5629128"/>
            <a:ext cx="1346382" cy="1030186"/>
          </a:xfrm>
          <a:prstGeom prst="rect">
            <a:avLst/>
          </a:prstGeom>
        </p:spPr>
      </p:pic>
    </p:spTree>
    <p:extLst>
      <p:ext uri="{BB962C8B-B14F-4D97-AF65-F5344CB8AC3E}">
        <p14:creationId xmlns:p14="http://schemas.microsoft.com/office/powerpoint/2010/main" val="3251409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243834" y="0"/>
            <a:ext cx="3470281"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400" dirty="0" smtClean="0">
                <a:solidFill>
                  <a:srgbClr val="0000CC"/>
                </a:solidFill>
                <a:latin typeface="Arial" panose="020B0604020202020204"/>
              </a:rPr>
              <a:t>Metodología</a:t>
            </a:r>
            <a:endParaRPr kumimoji="0" lang="es-ES" sz="2400" b="0" i="0" u="none" strike="noStrike" kern="1200" cap="none" spc="0" normalizeH="0" baseline="0" noProof="0" dirty="0">
              <a:ln>
                <a:noFill/>
              </a:ln>
              <a:solidFill>
                <a:srgbClr val="0000CC"/>
              </a:solidFill>
              <a:effectLst/>
              <a:uLnTx/>
              <a:uFillTx/>
              <a:latin typeface="Arial" panose="020B060402020202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D16CBA-ED36-4397-9CF3-7E51CC0B5D51}" type="slidenum">
              <a:rPr kumimoji="0" lang="es-EC"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C"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graphicFrame>
        <p:nvGraphicFramePr>
          <p:cNvPr id="20" name="Diagrama 19"/>
          <p:cNvGraphicFramePr/>
          <p:nvPr>
            <p:extLst>
              <p:ext uri="{D42A27DB-BD31-4B8C-83A1-F6EECF244321}">
                <p14:modId xmlns:p14="http://schemas.microsoft.com/office/powerpoint/2010/main" val="96673818"/>
              </p:ext>
            </p:extLst>
          </p:nvPr>
        </p:nvGraphicFramePr>
        <p:xfrm>
          <a:off x="1093056" y="860670"/>
          <a:ext cx="10451247" cy="26852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2" name="Diagrama 21"/>
          <p:cNvGraphicFramePr/>
          <p:nvPr>
            <p:extLst>
              <p:ext uri="{D42A27DB-BD31-4B8C-83A1-F6EECF244321}">
                <p14:modId xmlns:p14="http://schemas.microsoft.com/office/powerpoint/2010/main" val="1811538934"/>
              </p:ext>
            </p:extLst>
          </p:nvPr>
        </p:nvGraphicFramePr>
        <p:xfrm>
          <a:off x="965690" y="3598347"/>
          <a:ext cx="10242241" cy="23852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3" name="Flecha derecha 22"/>
          <p:cNvSpPr/>
          <p:nvPr/>
        </p:nvSpPr>
        <p:spPr>
          <a:xfrm>
            <a:off x="3695194" y="1196373"/>
            <a:ext cx="966651" cy="4963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24" name="Imagen 23"/>
          <p:cNvPicPr>
            <a:picLocks noChangeAspect="1"/>
          </p:cNvPicPr>
          <p:nvPr/>
        </p:nvPicPr>
        <p:blipFill>
          <a:blip r:embed="rId12"/>
          <a:stretch>
            <a:fillRect/>
          </a:stretch>
        </p:blipFill>
        <p:spPr>
          <a:xfrm>
            <a:off x="7230487" y="1085206"/>
            <a:ext cx="1192681" cy="640514"/>
          </a:xfrm>
          <a:prstGeom prst="rect">
            <a:avLst/>
          </a:prstGeom>
        </p:spPr>
      </p:pic>
      <p:pic>
        <p:nvPicPr>
          <p:cNvPr id="25" name="Imagen 24"/>
          <p:cNvPicPr>
            <a:picLocks noChangeAspect="1"/>
          </p:cNvPicPr>
          <p:nvPr/>
        </p:nvPicPr>
        <p:blipFill>
          <a:blip r:embed="rId12"/>
          <a:stretch>
            <a:fillRect/>
          </a:stretch>
        </p:blipFill>
        <p:spPr>
          <a:xfrm>
            <a:off x="1292219" y="3693855"/>
            <a:ext cx="987638" cy="530398"/>
          </a:xfrm>
          <a:prstGeom prst="rect">
            <a:avLst/>
          </a:prstGeom>
        </p:spPr>
      </p:pic>
      <p:pic>
        <p:nvPicPr>
          <p:cNvPr id="27" name="Imagen 26"/>
          <p:cNvPicPr>
            <a:picLocks noChangeAspect="1"/>
          </p:cNvPicPr>
          <p:nvPr/>
        </p:nvPicPr>
        <p:blipFill>
          <a:blip r:embed="rId12"/>
          <a:stretch>
            <a:fillRect/>
          </a:stretch>
        </p:blipFill>
        <p:spPr>
          <a:xfrm>
            <a:off x="6174867" y="3743700"/>
            <a:ext cx="790499" cy="562845"/>
          </a:xfrm>
          <a:prstGeom prst="rect">
            <a:avLst/>
          </a:prstGeom>
        </p:spPr>
      </p:pic>
      <p:sp>
        <p:nvSpPr>
          <p:cNvPr id="3" name="Rectángulo 2"/>
          <p:cNvSpPr/>
          <p:nvPr/>
        </p:nvSpPr>
        <p:spPr>
          <a:xfrm>
            <a:off x="1693948" y="466130"/>
            <a:ext cx="9588138"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Arial" panose="020B0604020202020204"/>
                <a:ea typeface="+mn-ea"/>
                <a:cs typeface="+mn-cs"/>
              </a:rPr>
              <a:t>Desarrollar la metodología para la selección de un bus eléctrico para un circuito urbano, </a:t>
            </a:r>
            <a:r>
              <a:rPr kumimoji="0" lang="es-ES" sz="1400" b="0" i="0" u="none" strike="noStrike" kern="1200" cap="none" spc="0" normalizeH="0" baseline="0" noProof="0" dirty="0" smtClean="0">
                <a:ln>
                  <a:noFill/>
                </a:ln>
                <a:solidFill>
                  <a:prstClr val="black"/>
                </a:solidFill>
                <a:effectLst/>
                <a:uLnTx/>
                <a:uFillTx/>
                <a:latin typeface="Arial" panose="020B0604020202020204"/>
                <a:ea typeface="+mn-ea"/>
                <a:cs typeface="+mn-cs"/>
              </a:rPr>
              <a:t>sin considerar </a:t>
            </a:r>
            <a:r>
              <a:rPr kumimoji="0" lang="es-ES" sz="1400" b="0" i="0" u="none" strike="noStrike" kern="1200" cap="none" spc="0" normalizeH="0" baseline="0" noProof="0" dirty="0">
                <a:ln>
                  <a:noFill/>
                </a:ln>
                <a:solidFill>
                  <a:prstClr val="black"/>
                </a:solidFill>
                <a:effectLst/>
                <a:uLnTx/>
                <a:uFillTx/>
                <a:latin typeface="Arial" panose="020B0604020202020204"/>
                <a:ea typeface="+mn-ea"/>
                <a:cs typeface="+mn-cs"/>
              </a:rPr>
              <a:t>el comportamiento eléctrico ni las necesidades de la red de energía eléctrica de la ciudad.</a:t>
            </a:r>
          </a:p>
        </p:txBody>
      </p:sp>
      <p:pic>
        <p:nvPicPr>
          <p:cNvPr id="19" name="Imagen 1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0930" y="5629128"/>
            <a:ext cx="1346382" cy="1030186"/>
          </a:xfrm>
          <a:prstGeom prst="rect">
            <a:avLst/>
          </a:prstGeom>
        </p:spPr>
      </p:pic>
      <p:pic>
        <p:nvPicPr>
          <p:cNvPr id="26" name="Imagen 2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659034" y="5955620"/>
            <a:ext cx="1322796" cy="741839"/>
          </a:xfrm>
          <a:prstGeom prst="rect">
            <a:avLst/>
          </a:prstGeom>
        </p:spPr>
      </p:pic>
      <p:sp>
        <p:nvSpPr>
          <p:cNvPr id="28" name="Marcador de contenido 2"/>
          <p:cNvSpPr txBox="1">
            <a:spLocks/>
          </p:cNvSpPr>
          <p:nvPr/>
        </p:nvSpPr>
        <p:spPr>
          <a:xfrm>
            <a:off x="0" y="419122"/>
            <a:ext cx="1961881" cy="5676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EC" sz="1200" dirty="0" smtClean="0"/>
              <a:t>Índice.</a:t>
            </a:r>
          </a:p>
          <a:p>
            <a:pPr marL="0" indent="0">
              <a:lnSpc>
                <a:spcPct val="100000"/>
              </a:lnSpc>
              <a:spcBef>
                <a:spcPts val="0"/>
              </a:spcBef>
              <a:buNone/>
            </a:pPr>
            <a:r>
              <a:rPr lang="es-EC" sz="1200" dirty="0" smtClean="0"/>
              <a:t>Cap I. </a:t>
            </a:r>
            <a:endParaRPr lang="es-EC" b="1" dirty="0" smtClean="0">
              <a:solidFill>
                <a:prstClr val="black"/>
              </a:solidFill>
            </a:endParaRPr>
          </a:p>
        </p:txBody>
      </p:sp>
      <p:sp>
        <p:nvSpPr>
          <p:cNvPr id="29" name="Marcador de pie de página 4"/>
          <p:cNvSpPr>
            <a:spLocks noGrp="1"/>
          </p:cNvSpPr>
          <p:nvPr>
            <p:ph type="ftr" sz="quarter" idx="11"/>
          </p:nvPr>
        </p:nvSpPr>
        <p:spPr>
          <a:xfrm>
            <a:off x="1961881" y="6276174"/>
            <a:ext cx="8958668" cy="498488"/>
          </a:xfrm>
        </p:spPr>
        <p:txBody>
          <a:bodyPr/>
          <a:lstStyle/>
          <a:p>
            <a:pPr lvl="0">
              <a:defRPr/>
            </a:pPr>
            <a:r>
              <a:rPr lang="es-ES" dirty="0">
                <a:solidFill>
                  <a:prstClr val="black">
                    <a:tint val="75000"/>
                  </a:prstClr>
                </a:solidFill>
              </a:rPr>
              <a:t>Desarrollo de una metodología para seleccionar un bus eléctrico.</a:t>
            </a:r>
          </a:p>
          <a:p>
            <a:pPr lvl="0">
              <a:defRPr/>
            </a:pPr>
            <a:r>
              <a:rPr lang="es-ES" dirty="0">
                <a:solidFill>
                  <a:prstClr val="black">
                    <a:tint val="75000"/>
                  </a:prstClr>
                </a:solidFill>
              </a:rPr>
              <a:t>Ing. Francisco Torres </a:t>
            </a:r>
            <a:r>
              <a:rPr lang="es-ES" dirty="0" smtClean="0">
                <a:solidFill>
                  <a:prstClr val="black">
                    <a:tint val="75000"/>
                  </a:prstClr>
                </a:solidFill>
              </a:rPr>
              <a:t>Moscoso</a:t>
            </a:r>
            <a:r>
              <a:rPr lang="es-ES" dirty="0">
                <a:solidFill>
                  <a:prstClr val="black">
                    <a:tint val="75000"/>
                  </a:prstClr>
                </a:solidFill>
              </a:rPr>
              <a:t>.</a:t>
            </a:r>
          </a:p>
        </p:txBody>
      </p:sp>
    </p:spTree>
    <p:extLst>
      <p:ext uri="{BB962C8B-B14F-4D97-AF65-F5344CB8AC3E}">
        <p14:creationId xmlns:p14="http://schemas.microsoft.com/office/powerpoint/2010/main" val="22799871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D16CBA-ED36-4397-9CF3-7E51CC0B5D51}" type="slidenum">
              <a:rPr kumimoji="0" lang="es-EC"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EC"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16" name="Título 1"/>
          <p:cNvSpPr txBox="1">
            <a:spLocks/>
          </p:cNvSpPr>
          <p:nvPr/>
        </p:nvSpPr>
        <p:spPr>
          <a:xfrm>
            <a:off x="1639560" y="252676"/>
            <a:ext cx="8196771" cy="525643"/>
          </a:xfrm>
          <a:prstGeom prst="rect">
            <a:avLst/>
          </a:prstGeom>
        </p:spPr>
        <p:txBody>
          <a:bodyP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2800" dirty="0" smtClean="0">
                <a:solidFill>
                  <a:schemeClr val="accent1">
                    <a:lumMod val="75000"/>
                  </a:schemeClr>
                </a:solidFill>
              </a:rPr>
              <a:t>II. CARACTERÍSTICAS </a:t>
            </a:r>
            <a:r>
              <a:rPr lang="es-EC" sz="2800" dirty="0">
                <a:solidFill>
                  <a:schemeClr val="accent1">
                    <a:lumMod val="75000"/>
                  </a:schemeClr>
                </a:solidFill>
              </a:rPr>
              <a:t>TÉCNICAS DE LOS BUSES ELÉCTRICOS.</a:t>
            </a: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373" y="621493"/>
            <a:ext cx="1333500" cy="1333500"/>
          </a:xfrm>
          <a:prstGeom prst="rect">
            <a:avLst/>
          </a:prstGeom>
        </p:spPr>
      </p:pic>
      <p:sp>
        <p:nvSpPr>
          <p:cNvPr id="9" name="CuadroTexto 8"/>
          <p:cNvSpPr txBox="1"/>
          <p:nvPr/>
        </p:nvSpPr>
        <p:spPr>
          <a:xfrm>
            <a:off x="2981873" y="1023711"/>
            <a:ext cx="6540950" cy="923330"/>
          </a:xfrm>
          <a:prstGeom prst="rect">
            <a:avLst/>
          </a:prstGeom>
          <a:noFill/>
        </p:spPr>
        <p:txBody>
          <a:bodyPr wrap="square" rtlCol="0">
            <a:spAutoFit/>
          </a:bodyPr>
          <a:lstStyle/>
          <a:p>
            <a:r>
              <a:rPr lang="es-EC" dirty="0" smtClean="0"/>
              <a:t>Reglamento</a:t>
            </a:r>
          </a:p>
          <a:p>
            <a:pPr marL="342900" indent="-342900">
              <a:buAutoNum type="arabicPlain" startAt="100"/>
            </a:pPr>
            <a:r>
              <a:rPr lang="es-EC" dirty="0" smtClean="0"/>
              <a:t>  Europa, Corea del Sur, Japón, Rusia.        </a:t>
            </a:r>
          </a:p>
          <a:p>
            <a:r>
              <a:rPr lang="es-EC" dirty="0" smtClean="0"/>
              <a:t>Homologación de Vehículos</a:t>
            </a:r>
            <a:endParaRPr lang="en-US" dirty="0"/>
          </a:p>
        </p:txBody>
      </p:sp>
      <p:sp>
        <p:nvSpPr>
          <p:cNvPr id="18" name="CuadroTexto 17"/>
          <p:cNvSpPr txBox="1"/>
          <p:nvPr/>
        </p:nvSpPr>
        <p:spPr>
          <a:xfrm>
            <a:off x="3283921" y="3954414"/>
            <a:ext cx="7237943" cy="1754326"/>
          </a:xfrm>
          <a:prstGeom prst="rect">
            <a:avLst/>
          </a:prstGeom>
          <a:noFill/>
        </p:spPr>
        <p:txBody>
          <a:bodyPr wrap="none" rtlCol="0">
            <a:spAutoFit/>
          </a:bodyPr>
          <a:lstStyle/>
          <a:p>
            <a:r>
              <a:rPr lang="es-EC" dirty="0" smtClean="0"/>
              <a:t>RTE 034          </a:t>
            </a:r>
            <a:r>
              <a:rPr lang="es-EC" dirty="0"/>
              <a:t>Ecuador        </a:t>
            </a:r>
            <a:endParaRPr lang="es-EC" dirty="0" smtClean="0"/>
          </a:p>
          <a:p>
            <a:r>
              <a:rPr lang="es-EC" dirty="0" smtClean="0"/>
              <a:t>Elementos </a:t>
            </a:r>
            <a:r>
              <a:rPr lang="es-EC" dirty="0"/>
              <a:t>mínimos de seguridad en vehículos </a:t>
            </a:r>
            <a:r>
              <a:rPr lang="es-EC" dirty="0" smtClean="0"/>
              <a:t>automotores.</a:t>
            </a:r>
          </a:p>
          <a:p>
            <a:r>
              <a:rPr lang="es-EC" dirty="0" smtClean="0"/>
              <a:t>NTE 2656 </a:t>
            </a:r>
            <a:r>
              <a:rPr lang="es-ES" dirty="0"/>
              <a:t>Clasificación de los vehículos automotores</a:t>
            </a:r>
            <a:r>
              <a:rPr lang="es-ES" dirty="0" smtClean="0"/>
              <a:t>.</a:t>
            </a:r>
          </a:p>
          <a:p>
            <a:r>
              <a:rPr lang="es-EC" dirty="0"/>
              <a:t>NTE </a:t>
            </a:r>
            <a:r>
              <a:rPr lang="es-EC" dirty="0" smtClean="0"/>
              <a:t>2205 </a:t>
            </a:r>
            <a:r>
              <a:rPr lang="pt-BR" dirty="0"/>
              <a:t>Vehículos automotores. Bus urbano. Requisitos</a:t>
            </a:r>
            <a:r>
              <a:rPr lang="pt-BR" dirty="0" smtClean="0"/>
              <a:t>.</a:t>
            </a:r>
          </a:p>
          <a:p>
            <a:r>
              <a:rPr lang="es-EC" dirty="0"/>
              <a:t>NTE 1323 Vehículos automotores. Carrocerías de buses. Requisitos.</a:t>
            </a:r>
          </a:p>
          <a:p>
            <a:r>
              <a:rPr lang="en-US" dirty="0"/>
              <a:t>NTE </a:t>
            </a:r>
            <a:r>
              <a:rPr lang="en-US" dirty="0" smtClean="0"/>
              <a:t>3833 </a:t>
            </a:r>
            <a:r>
              <a:rPr lang="es-ES" dirty="0"/>
              <a:t>Vehículos automotores. Tipos. Términos y Definiciones.</a:t>
            </a:r>
            <a:endParaRPr lang="en-US" dirty="0"/>
          </a:p>
        </p:txBody>
      </p:sp>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0965" y="2333134"/>
            <a:ext cx="1340908" cy="1144797"/>
          </a:xfrm>
          <a:prstGeom prst="rect">
            <a:avLst/>
          </a:prstGeom>
        </p:spPr>
      </p:pic>
      <p:sp>
        <p:nvSpPr>
          <p:cNvPr id="15" name="Rectángulo 14"/>
          <p:cNvSpPr/>
          <p:nvPr/>
        </p:nvSpPr>
        <p:spPr>
          <a:xfrm>
            <a:off x="3142857" y="2060801"/>
            <a:ext cx="6596678" cy="1754326"/>
          </a:xfrm>
          <a:prstGeom prst="rect">
            <a:avLst/>
          </a:prstGeom>
        </p:spPr>
        <p:txBody>
          <a:bodyPr wrap="none">
            <a:spAutoFit/>
          </a:bodyPr>
          <a:lstStyle/>
          <a:p>
            <a:r>
              <a:rPr lang="en-US" dirty="0" smtClean="0"/>
              <a:t>6469: 2019   Europa.</a:t>
            </a:r>
          </a:p>
          <a:p>
            <a:r>
              <a:rPr lang="es-ES" dirty="0" smtClean="0"/>
              <a:t>Vehículos </a:t>
            </a:r>
            <a:r>
              <a:rPr lang="es-ES" dirty="0"/>
              <a:t>de carretera de propulsión eléctrica</a:t>
            </a:r>
            <a:r>
              <a:rPr lang="es-ES" dirty="0" smtClean="0"/>
              <a:t>.</a:t>
            </a:r>
          </a:p>
          <a:p>
            <a:r>
              <a:rPr lang="es-ES" dirty="0" smtClean="0"/>
              <a:t> </a:t>
            </a:r>
            <a:r>
              <a:rPr lang="es-ES" dirty="0"/>
              <a:t>Especificaciones de seguridad. </a:t>
            </a:r>
            <a:endParaRPr lang="es-ES" dirty="0" smtClean="0"/>
          </a:p>
          <a:p>
            <a:r>
              <a:rPr lang="es-ES" dirty="0" smtClean="0"/>
              <a:t>1</a:t>
            </a:r>
            <a:r>
              <a:rPr lang="es-ES" dirty="0"/>
              <a:t>: Sistema de almacenamiento de energía recargable </a:t>
            </a:r>
            <a:r>
              <a:rPr lang="es-ES" dirty="0" smtClean="0"/>
              <a:t>(</a:t>
            </a:r>
            <a:r>
              <a:rPr lang="es-ES" dirty="0"/>
              <a:t>RESS</a:t>
            </a:r>
            <a:r>
              <a:rPr lang="es-ES" dirty="0" smtClean="0"/>
              <a:t>)</a:t>
            </a:r>
          </a:p>
          <a:p>
            <a:r>
              <a:rPr lang="en-US" dirty="0" smtClean="0"/>
              <a:t>2: Seguridad </a:t>
            </a:r>
            <a:r>
              <a:rPr lang="en-US" dirty="0"/>
              <a:t>operacional del vehículo</a:t>
            </a:r>
            <a:r>
              <a:rPr lang="en-US" dirty="0" smtClean="0"/>
              <a:t>.</a:t>
            </a:r>
          </a:p>
          <a:p>
            <a:r>
              <a:rPr lang="en-US" dirty="0" smtClean="0"/>
              <a:t>3: Seguridad </a:t>
            </a:r>
            <a:r>
              <a:rPr lang="en-US" dirty="0"/>
              <a:t>eléctrica.</a:t>
            </a:r>
          </a:p>
        </p:txBody>
      </p:sp>
      <p:pic>
        <p:nvPicPr>
          <p:cNvPr id="20" name="Imagen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932" y="3852746"/>
            <a:ext cx="1657581" cy="876422"/>
          </a:xfrm>
          <a:prstGeom prst="rect">
            <a:avLst/>
          </a:prstGeom>
        </p:spPr>
      </p:pic>
      <p:sp>
        <p:nvSpPr>
          <p:cNvPr id="19" name="Marcador de contenido 2"/>
          <p:cNvSpPr txBox="1">
            <a:spLocks/>
          </p:cNvSpPr>
          <p:nvPr/>
        </p:nvSpPr>
        <p:spPr>
          <a:xfrm>
            <a:off x="0" y="419122"/>
            <a:ext cx="1961881" cy="5676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EC" sz="1200" dirty="0" smtClean="0"/>
              <a:t>Índice.</a:t>
            </a:r>
          </a:p>
          <a:p>
            <a:pPr marL="0" indent="0">
              <a:lnSpc>
                <a:spcPct val="100000"/>
              </a:lnSpc>
              <a:spcBef>
                <a:spcPts val="0"/>
              </a:spcBef>
              <a:buNone/>
            </a:pPr>
            <a:r>
              <a:rPr lang="es-EC" sz="1200" dirty="0" smtClean="0"/>
              <a:t>Cap II.</a:t>
            </a:r>
            <a:endParaRPr lang="es-EC" b="1" dirty="0" smtClean="0">
              <a:solidFill>
                <a:prstClr val="black"/>
              </a:solidFill>
            </a:endParaRPr>
          </a:p>
        </p:txBody>
      </p:sp>
      <p:sp>
        <p:nvSpPr>
          <p:cNvPr id="23" name="Marcador de pie de página 4"/>
          <p:cNvSpPr>
            <a:spLocks noGrp="1"/>
          </p:cNvSpPr>
          <p:nvPr>
            <p:ph type="ftr" sz="quarter" idx="11"/>
          </p:nvPr>
        </p:nvSpPr>
        <p:spPr>
          <a:xfrm>
            <a:off x="1961881" y="6276174"/>
            <a:ext cx="8958668" cy="498488"/>
          </a:xfrm>
        </p:spPr>
        <p:txBody>
          <a:bodyPr/>
          <a:lstStyle/>
          <a:p>
            <a:pPr lvl="0">
              <a:defRPr/>
            </a:pPr>
            <a:r>
              <a:rPr lang="es-ES" dirty="0">
                <a:solidFill>
                  <a:prstClr val="black">
                    <a:tint val="75000"/>
                  </a:prstClr>
                </a:solidFill>
              </a:rPr>
              <a:t>Desarrollo de una metodología para seleccionar un bus eléctrico.</a:t>
            </a:r>
          </a:p>
          <a:p>
            <a:pPr lvl="0">
              <a:defRPr/>
            </a:pPr>
            <a:r>
              <a:rPr lang="es-ES" dirty="0">
                <a:solidFill>
                  <a:prstClr val="black">
                    <a:tint val="75000"/>
                  </a:prstClr>
                </a:solidFill>
              </a:rPr>
              <a:t>Ing. Francisco Torres </a:t>
            </a:r>
            <a:r>
              <a:rPr lang="es-ES" dirty="0" smtClean="0">
                <a:solidFill>
                  <a:prstClr val="black">
                    <a:tint val="75000"/>
                  </a:prstClr>
                </a:solidFill>
              </a:rPr>
              <a:t>Moscoso</a:t>
            </a:r>
            <a:r>
              <a:rPr lang="es-ES" dirty="0">
                <a:solidFill>
                  <a:prstClr val="black">
                    <a:tint val="75000"/>
                  </a:prstClr>
                </a:solidFill>
              </a:rPr>
              <a:t>.</a:t>
            </a:r>
          </a:p>
        </p:txBody>
      </p:sp>
      <p:pic>
        <p:nvPicPr>
          <p:cNvPr id="24" name="Imagen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930" y="5629128"/>
            <a:ext cx="1346382" cy="1030186"/>
          </a:xfrm>
          <a:prstGeom prst="rect">
            <a:avLst/>
          </a:prstGeom>
        </p:spPr>
      </p:pic>
      <p:pic>
        <p:nvPicPr>
          <p:cNvPr id="25" name="Imagen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59034" y="5955620"/>
            <a:ext cx="1322796" cy="741839"/>
          </a:xfrm>
          <a:prstGeom prst="rect">
            <a:avLst/>
          </a:prstGeom>
        </p:spPr>
      </p:pic>
    </p:spTree>
    <p:extLst>
      <p:ext uri="{BB962C8B-B14F-4D97-AF65-F5344CB8AC3E}">
        <p14:creationId xmlns:p14="http://schemas.microsoft.com/office/powerpoint/2010/main" val="14708020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D16CBA-ED36-4397-9CF3-7E51CC0B5D51}" type="slidenum">
              <a:rPr kumimoji="0" lang="es-EC"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EC"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9224" y="2583448"/>
            <a:ext cx="7671142" cy="2268349"/>
          </a:xfrm>
          <a:prstGeom prst="rect">
            <a:avLst/>
          </a:prstGeom>
        </p:spPr>
      </p:pic>
      <p:sp>
        <p:nvSpPr>
          <p:cNvPr id="3" name="Rectángulo 2"/>
          <p:cNvSpPr/>
          <p:nvPr/>
        </p:nvSpPr>
        <p:spPr>
          <a:xfrm>
            <a:off x="1808652" y="1348747"/>
            <a:ext cx="659155" cy="369332"/>
          </a:xfrm>
          <a:prstGeom prst="rect">
            <a:avLst/>
          </a:prstGeom>
        </p:spPr>
        <p:txBody>
          <a:bodyPr wrap="none">
            <a:spAutoFit/>
          </a:bodyPr>
          <a:lstStyle/>
          <a:p>
            <a:r>
              <a:rPr lang="en-US" dirty="0"/>
              <a:t>BYD</a:t>
            </a:r>
          </a:p>
        </p:txBody>
      </p:sp>
      <p:sp>
        <p:nvSpPr>
          <p:cNvPr id="4" name="Rectángulo 3"/>
          <p:cNvSpPr/>
          <p:nvPr/>
        </p:nvSpPr>
        <p:spPr>
          <a:xfrm>
            <a:off x="2517059" y="1340031"/>
            <a:ext cx="646331" cy="369332"/>
          </a:xfrm>
          <a:prstGeom prst="rect">
            <a:avLst/>
          </a:prstGeom>
        </p:spPr>
        <p:txBody>
          <a:bodyPr wrap="none">
            <a:spAutoFit/>
          </a:bodyPr>
          <a:lstStyle/>
          <a:p>
            <a:r>
              <a:rPr lang="en-US" dirty="0"/>
              <a:t>K9G</a:t>
            </a:r>
          </a:p>
        </p:txBody>
      </p:sp>
      <p:sp>
        <p:nvSpPr>
          <p:cNvPr id="8" name="Rectángulo 7"/>
          <p:cNvSpPr/>
          <p:nvPr/>
        </p:nvSpPr>
        <p:spPr>
          <a:xfrm>
            <a:off x="1769812" y="1114416"/>
            <a:ext cx="787395" cy="369332"/>
          </a:xfrm>
          <a:prstGeom prst="rect">
            <a:avLst/>
          </a:prstGeom>
        </p:spPr>
        <p:txBody>
          <a:bodyPr wrap="none">
            <a:spAutoFit/>
          </a:bodyPr>
          <a:lstStyle/>
          <a:p>
            <a:r>
              <a:rPr lang="en-US" dirty="0"/>
              <a:t>China</a:t>
            </a:r>
          </a:p>
        </p:txBody>
      </p:sp>
      <p:sp>
        <p:nvSpPr>
          <p:cNvPr id="10" name="Rectángulo 9"/>
          <p:cNvSpPr/>
          <p:nvPr/>
        </p:nvSpPr>
        <p:spPr>
          <a:xfrm>
            <a:off x="5144905" y="5487792"/>
            <a:ext cx="2476062" cy="369332"/>
          </a:xfrm>
          <a:prstGeom prst="rect">
            <a:avLst/>
          </a:prstGeom>
        </p:spPr>
        <p:txBody>
          <a:bodyPr wrap="none">
            <a:spAutoFit/>
          </a:bodyPr>
          <a:lstStyle/>
          <a:p>
            <a:r>
              <a:rPr lang="en-US" dirty="0"/>
              <a:t>Largo Total </a:t>
            </a:r>
            <a:r>
              <a:rPr lang="en-US" dirty="0" smtClean="0"/>
              <a:t>12000 mm</a:t>
            </a:r>
            <a:endParaRPr lang="en-US" dirty="0"/>
          </a:p>
        </p:txBody>
      </p:sp>
      <p:sp>
        <p:nvSpPr>
          <p:cNvPr id="11" name="Rectángulo 10"/>
          <p:cNvSpPr/>
          <p:nvPr/>
        </p:nvSpPr>
        <p:spPr>
          <a:xfrm>
            <a:off x="10287932" y="3408439"/>
            <a:ext cx="1864613" cy="369332"/>
          </a:xfrm>
          <a:prstGeom prst="rect">
            <a:avLst/>
          </a:prstGeom>
        </p:spPr>
        <p:txBody>
          <a:bodyPr wrap="none">
            <a:spAutoFit/>
          </a:bodyPr>
          <a:lstStyle/>
          <a:p>
            <a:r>
              <a:rPr lang="en-US" dirty="0"/>
              <a:t>Ancho </a:t>
            </a:r>
            <a:r>
              <a:rPr lang="en-US" dirty="0" smtClean="0"/>
              <a:t>2550 mm</a:t>
            </a:r>
            <a:endParaRPr lang="en-US" dirty="0"/>
          </a:p>
        </p:txBody>
      </p:sp>
      <p:sp>
        <p:nvSpPr>
          <p:cNvPr id="14" name="Rectángulo 13"/>
          <p:cNvSpPr/>
          <p:nvPr/>
        </p:nvSpPr>
        <p:spPr>
          <a:xfrm>
            <a:off x="1238636" y="3093042"/>
            <a:ext cx="1210588" cy="646331"/>
          </a:xfrm>
          <a:prstGeom prst="rect">
            <a:avLst/>
          </a:prstGeom>
        </p:spPr>
        <p:txBody>
          <a:bodyPr wrap="none">
            <a:spAutoFit/>
          </a:bodyPr>
          <a:lstStyle/>
          <a:p>
            <a:r>
              <a:rPr lang="en-US" dirty="0" smtClean="0"/>
              <a:t>     Altura</a:t>
            </a:r>
          </a:p>
          <a:p>
            <a:r>
              <a:rPr lang="en-US" dirty="0" smtClean="0"/>
              <a:t> 3260 mm</a:t>
            </a:r>
            <a:endParaRPr lang="en-US" dirty="0"/>
          </a:p>
        </p:txBody>
      </p:sp>
      <p:sp>
        <p:nvSpPr>
          <p:cNvPr id="22" name="Rectángulo 21"/>
          <p:cNvSpPr/>
          <p:nvPr/>
        </p:nvSpPr>
        <p:spPr>
          <a:xfrm>
            <a:off x="4939075" y="1025581"/>
            <a:ext cx="1518364" cy="646331"/>
          </a:xfrm>
          <a:prstGeom prst="rect">
            <a:avLst/>
          </a:prstGeom>
        </p:spPr>
        <p:txBody>
          <a:bodyPr wrap="none">
            <a:spAutoFit/>
          </a:bodyPr>
          <a:lstStyle/>
          <a:p>
            <a:r>
              <a:rPr lang="en-US" dirty="0"/>
              <a:t>Masa (GVW</a:t>
            </a:r>
            <a:r>
              <a:rPr lang="en-US" dirty="0" smtClean="0"/>
              <a:t>)</a:t>
            </a:r>
          </a:p>
          <a:p>
            <a:r>
              <a:rPr lang="es-EC" dirty="0" smtClean="0"/>
              <a:t>18000 kg</a:t>
            </a:r>
            <a:endParaRPr lang="en-US" dirty="0"/>
          </a:p>
        </p:txBody>
      </p:sp>
      <p:sp>
        <p:nvSpPr>
          <p:cNvPr id="23" name="Rectángulo 22"/>
          <p:cNvSpPr/>
          <p:nvPr/>
        </p:nvSpPr>
        <p:spPr>
          <a:xfrm>
            <a:off x="1808652" y="5243118"/>
            <a:ext cx="1928733" cy="646331"/>
          </a:xfrm>
          <a:prstGeom prst="rect">
            <a:avLst/>
          </a:prstGeom>
        </p:spPr>
        <p:txBody>
          <a:bodyPr wrap="none">
            <a:spAutoFit/>
          </a:bodyPr>
          <a:lstStyle/>
          <a:p>
            <a:r>
              <a:rPr lang="en-US" dirty="0" smtClean="0"/>
              <a:t>Potencia 402 kW</a:t>
            </a:r>
          </a:p>
          <a:p>
            <a:r>
              <a:rPr lang="es-EC" dirty="0" smtClean="0"/>
              <a:t>Torque 1100 Nm</a:t>
            </a:r>
            <a:endParaRPr lang="en-US" dirty="0"/>
          </a:p>
        </p:txBody>
      </p:sp>
      <p:sp>
        <p:nvSpPr>
          <p:cNvPr id="24" name="Rectángulo 23"/>
          <p:cNvSpPr/>
          <p:nvPr/>
        </p:nvSpPr>
        <p:spPr>
          <a:xfrm>
            <a:off x="6843225" y="1018419"/>
            <a:ext cx="2535694" cy="1200329"/>
          </a:xfrm>
          <a:prstGeom prst="rect">
            <a:avLst/>
          </a:prstGeom>
        </p:spPr>
        <p:txBody>
          <a:bodyPr wrap="none">
            <a:spAutoFit/>
          </a:bodyPr>
          <a:lstStyle/>
          <a:p>
            <a:r>
              <a:rPr lang="en-US" dirty="0"/>
              <a:t>Tipo de </a:t>
            </a:r>
            <a:r>
              <a:rPr lang="en-US" dirty="0" smtClean="0"/>
              <a:t>batería LIFePo</a:t>
            </a:r>
          </a:p>
          <a:p>
            <a:r>
              <a:rPr lang="es-EC" dirty="0" smtClean="0"/>
              <a:t>Capacidad 324 kWh</a:t>
            </a:r>
          </a:p>
          <a:p>
            <a:r>
              <a:rPr lang="es-EC" dirty="0" smtClean="0"/>
              <a:t>Tensión 440 V</a:t>
            </a:r>
          </a:p>
          <a:p>
            <a:r>
              <a:rPr lang="en-US" dirty="0"/>
              <a:t>Autonomía </a:t>
            </a:r>
            <a:r>
              <a:rPr lang="en-US" dirty="0" smtClean="0"/>
              <a:t> 250 km</a:t>
            </a:r>
            <a:endParaRPr lang="en-US" dirty="0"/>
          </a:p>
        </p:txBody>
      </p:sp>
      <p:sp>
        <p:nvSpPr>
          <p:cNvPr id="25" name="Rectángulo 24"/>
          <p:cNvSpPr/>
          <p:nvPr/>
        </p:nvSpPr>
        <p:spPr>
          <a:xfrm>
            <a:off x="10095507" y="1467637"/>
            <a:ext cx="2057038" cy="646331"/>
          </a:xfrm>
          <a:prstGeom prst="rect">
            <a:avLst/>
          </a:prstGeom>
        </p:spPr>
        <p:txBody>
          <a:bodyPr wrap="none">
            <a:spAutoFit/>
          </a:bodyPr>
          <a:lstStyle/>
          <a:p>
            <a:r>
              <a:rPr lang="en-US" dirty="0"/>
              <a:t>Velocidad </a:t>
            </a:r>
            <a:r>
              <a:rPr lang="en-US" dirty="0" smtClean="0"/>
              <a:t>Máxima</a:t>
            </a:r>
          </a:p>
          <a:p>
            <a:r>
              <a:rPr lang="es-EC" dirty="0" smtClean="0"/>
              <a:t>70 km/h</a:t>
            </a:r>
            <a:endParaRPr lang="en-US" dirty="0"/>
          </a:p>
        </p:txBody>
      </p:sp>
      <p:sp>
        <p:nvSpPr>
          <p:cNvPr id="26" name="Rectángulo 25"/>
          <p:cNvSpPr/>
          <p:nvPr/>
        </p:nvSpPr>
        <p:spPr>
          <a:xfrm>
            <a:off x="9307964" y="4829085"/>
            <a:ext cx="2685351" cy="646331"/>
          </a:xfrm>
          <a:prstGeom prst="rect">
            <a:avLst/>
          </a:prstGeom>
        </p:spPr>
        <p:txBody>
          <a:bodyPr wrap="none">
            <a:spAutoFit/>
          </a:bodyPr>
          <a:lstStyle/>
          <a:p>
            <a:r>
              <a:rPr lang="en-US" dirty="0"/>
              <a:t>Dimensiones </a:t>
            </a:r>
            <a:r>
              <a:rPr lang="en-US" dirty="0" smtClean="0"/>
              <a:t>Neumático</a:t>
            </a:r>
          </a:p>
          <a:p>
            <a:r>
              <a:rPr lang="en-US" dirty="0"/>
              <a:t> </a:t>
            </a:r>
            <a:r>
              <a:rPr lang="en-US" dirty="0" smtClean="0"/>
              <a:t>       </a:t>
            </a:r>
            <a:r>
              <a:rPr lang="en-US" dirty="0"/>
              <a:t>275/70R22.5 </a:t>
            </a:r>
          </a:p>
        </p:txBody>
      </p:sp>
      <p:sp>
        <p:nvSpPr>
          <p:cNvPr id="27" name="Rectángulo 26"/>
          <p:cNvSpPr/>
          <p:nvPr/>
        </p:nvSpPr>
        <p:spPr>
          <a:xfrm>
            <a:off x="3133262" y="2100684"/>
            <a:ext cx="2569934" cy="369332"/>
          </a:xfrm>
          <a:prstGeom prst="rect">
            <a:avLst/>
          </a:prstGeom>
        </p:spPr>
        <p:txBody>
          <a:bodyPr wrap="none">
            <a:spAutoFit/>
          </a:bodyPr>
          <a:lstStyle/>
          <a:p>
            <a:r>
              <a:rPr lang="en-US" dirty="0"/>
              <a:t>Número de </a:t>
            </a:r>
            <a:r>
              <a:rPr lang="en-US" dirty="0" smtClean="0"/>
              <a:t>asientos 25</a:t>
            </a:r>
            <a:endParaRPr lang="en-US" dirty="0"/>
          </a:p>
        </p:txBody>
      </p:sp>
      <p:sp>
        <p:nvSpPr>
          <p:cNvPr id="28" name="Rectángulo 27"/>
          <p:cNvSpPr/>
          <p:nvPr/>
        </p:nvSpPr>
        <p:spPr>
          <a:xfrm>
            <a:off x="7898870" y="5411160"/>
            <a:ext cx="3082960" cy="369332"/>
          </a:xfrm>
          <a:prstGeom prst="rect">
            <a:avLst/>
          </a:prstGeom>
        </p:spPr>
        <p:txBody>
          <a:bodyPr wrap="none">
            <a:spAutoFit/>
          </a:bodyPr>
          <a:lstStyle/>
          <a:p>
            <a:r>
              <a:rPr lang="en-US" dirty="0"/>
              <a:t>Torque en </a:t>
            </a:r>
            <a:r>
              <a:rPr lang="en-US" dirty="0" smtClean="0"/>
              <a:t>Rueda 19000 Nm</a:t>
            </a:r>
            <a:endParaRPr lang="en-US" dirty="0"/>
          </a:p>
        </p:txBody>
      </p:sp>
      <p:cxnSp>
        <p:nvCxnSpPr>
          <p:cNvPr id="30" name="Conector curvado 29"/>
          <p:cNvCxnSpPr/>
          <p:nvPr/>
        </p:nvCxnSpPr>
        <p:spPr>
          <a:xfrm rot="16200000" flipH="1">
            <a:off x="2057144" y="1993615"/>
            <a:ext cx="1000126" cy="431622"/>
          </a:xfrm>
          <a:prstGeom prst="curvedConnector3">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Conector curvado 30"/>
          <p:cNvCxnSpPr/>
          <p:nvPr/>
        </p:nvCxnSpPr>
        <p:spPr>
          <a:xfrm rot="16200000" flipH="1">
            <a:off x="5473479" y="1906981"/>
            <a:ext cx="1000126" cy="431622"/>
          </a:xfrm>
          <a:prstGeom prst="curvedConnector3">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Conector curvado 31"/>
          <p:cNvCxnSpPr/>
          <p:nvPr/>
        </p:nvCxnSpPr>
        <p:spPr>
          <a:xfrm rot="16200000" flipH="1">
            <a:off x="4078870" y="2391589"/>
            <a:ext cx="373009" cy="351991"/>
          </a:xfrm>
          <a:prstGeom prst="curvedConnector3">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Conector curvado 33"/>
          <p:cNvCxnSpPr/>
          <p:nvPr/>
        </p:nvCxnSpPr>
        <p:spPr>
          <a:xfrm rot="16200000" flipH="1">
            <a:off x="8071599" y="2318625"/>
            <a:ext cx="474938" cy="395992"/>
          </a:xfrm>
          <a:prstGeom prst="curvedConnector3">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Conector curvado 35"/>
          <p:cNvCxnSpPr/>
          <p:nvPr/>
        </p:nvCxnSpPr>
        <p:spPr>
          <a:xfrm rot="10800000" flipV="1">
            <a:off x="9812321" y="2125867"/>
            <a:ext cx="838319" cy="803460"/>
          </a:xfrm>
          <a:prstGeom prst="curvedConnector3">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Conector curvado 37"/>
          <p:cNvCxnSpPr/>
          <p:nvPr/>
        </p:nvCxnSpPr>
        <p:spPr>
          <a:xfrm rot="10800000" flipV="1">
            <a:off x="9812321" y="3914945"/>
            <a:ext cx="917073" cy="502663"/>
          </a:xfrm>
          <a:prstGeom prst="curvedConnector3">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Conector curvado 39"/>
          <p:cNvCxnSpPr/>
          <p:nvPr/>
        </p:nvCxnSpPr>
        <p:spPr>
          <a:xfrm>
            <a:off x="1627994" y="3717622"/>
            <a:ext cx="821229" cy="120298"/>
          </a:xfrm>
          <a:prstGeom prst="curvedConnector3">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Conector curvado 41"/>
          <p:cNvCxnSpPr/>
          <p:nvPr/>
        </p:nvCxnSpPr>
        <p:spPr>
          <a:xfrm rot="5400000">
            <a:off x="2583507" y="4778851"/>
            <a:ext cx="679995" cy="479772"/>
          </a:xfrm>
          <a:prstGeom prst="curvedConnector3">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Conector curvado 43"/>
          <p:cNvCxnSpPr/>
          <p:nvPr/>
        </p:nvCxnSpPr>
        <p:spPr>
          <a:xfrm>
            <a:off x="5698257" y="4547394"/>
            <a:ext cx="1189013" cy="940398"/>
          </a:xfrm>
          <a:prstGeom prst="curvedConnector3">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Conector curvado 47"/>
          <p:cNvCxnSpPr/>
          <p:nvPr/>
        </p:nvCxnSpPr>
        <p:spPr>
          <a:xfrm>
            <a:off x="8459605" y="4509083"/>
            <a:ext cx="1352715" cy="782103"/>
          </a:xfrm>
          <a:prstGeom prst="curvedConnector3">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Título 1"/>
          <p:cNvSpPr txBox="1">
            <a:spLocks/>
          </p:cNvSpPr>
          <p:nvPr/>
        </p:nvSpPr>
        <p:spPr>
          <a:xfrm>
            <a:off x="1785429" y="657063"/>
            <a:ext cx="8196771" cy="525643"/>
          </a:xfrm>
          <a:prstGeom prst="rect">
            <a:avLst/>
          </a:prstGeom>
        </p:spPr>
        <p:txBody>
          <a:bodyP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2800" dirty="0" smtClean="0">
                <a:solidFill>
                  <a:schemeClr val="accent1">
                    <a:lumMod val="75000"/>
                  </a:schemeClr>
                </a:solidFill>
              </a:rPr>
              <a:t>II. CARACTERÍSTICAS </a:t>
            </a:r>
            <a:r>
              <a:rPr lang="es-EC" sz="2800" dirty="0">
                <a:solidFill>
                  <a:schemeClr val="accent1">
                    <a:lumMod val="75000"/>
                  </a:schemeClr>
                </a:solidFill>
              </a:rPr>
              <a:t>TÉCNICAS DE LOS BUSES ELÉCTRICOS.</a:t>
            </a:r>
          </a:p>
        </p:txBody>
      </p:sp>
      <p:pic>
        <p:nvPicPr>
          <p:cNvPr id="37" name="Imagen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930" y="5629128"/>
            <a:ext cx="1346382" cy="1030186"/>
          </a:xfrm>
          <a:prstGeom prst="rect">
            <a:avLst/>
          </a:prstGeom>
        </p:spPr>
      </p:pic>
      <p:pic>
        <p:nvPicPr>
          <p:cNvPr id="39" name="Imagen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9034" y="5955620"/>
            <a:ext cx="1322796" cy="741839"/>
          </a:xfrm>
          <a:prstGeom prst="rect">
            <a:avLst/>
          </a:prstGeom>
        </p:spPr>
      </p:pic>
      <p:sp>
        <p:nvSpPr>
          <p:cNvPr id="41" name="Marcador de contenido 2"/>
          <p:cNvSpPr txBox="1">
            <a:spLocks/>
          </p:cNvSpPr>
          <p:nvPr/>
        </p:nvSpPr>
        <p:spPr>
          <a:xfrm>
            <a:off x="0" y="419122"/>
            <a:ext cx="1961881" cy="5676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EC" sz="1200" dirty="0" smtClean="0"/>
              <a:t>Índice.</a:t>
            </a:r>
          </a:p>
          <a:p>
            <a:pPr marL="0" indent="0">
              <a:lnSpc>
                <a:spcPct val="100000"/>
              </a:lnSpc>
              <a:spcBef>
                <a:spcPts val="0"/>
              </a:spcBef>
              <a:buNone/>
            </a:pPr>
            <a:r>
              <a:rPr lang="es-EC" sz="1200" dirty="0" smtClean="0"/>
              <a:t>Cap II.</a:t>
            </a:r>
            <a:endParaRPr lang="es-EC" b="1" dirty="0" smtClean="0">
              <a:solidFill>
                <a:prstClr val="black"/>
              </a:solidFill>
            </a:endParaRPr>
          </a:p>
        </p:txBody>
      </p:sp>
      <p:sp>
        <p:nvSpPr>
          <p:cNvPr id="43" name="Marcador de pie de página 4"/>
          <p:cNvSpPr>
            <a:spLocks noGrp="1"/>
          </p:cNvSpPr>
          <p:nvPr>
            <p:ph type="ftr" sz="quarter" idx="11"/>
          </p:nvPr>
        </p:nvSpPr>
        <p:spPr>
          <a:xfrm>
            <a:off x="1961881" y="6276174"/>
            <a:ext cx="8958668" cy="498488"/>
          </a:xfrm>
        </p:spPr>
        <p:txBody>
          <a:bodyPr/>
          <a:lstStyle/>
          <a:p>
            <a:pPr lvl="0">
              <a:defRPr/>
            </a:pPr>
            <a:r>
              <a:rPr lang="es-ES" dirty="0">
                <a:solidFill>
                  <a:prstClr val="black">
                    <a:tint val="75000"/>
                  </a:prstClr>
                </a:solidFill>
              </a:rPr>
              <a:t>Desarrollo de una metodología para seleccionar un bus eléctrico.</a:t>
            </a:r>
          </a:p>
          <a:p>
            <a:pPr lvl="0">
              <a:defRPr/>
            </a:pPr>
            <a:r>
              <a:rPr lang="es-ES" dirty="0">
                <a:solidFill>
                  <a:prstClr val="black">
                    <a:tint val="75000"/>
                  </a:prstClr>
                </a:solidFill>
              </a:rPr>
              <a:t>Ing. Francisco Torres </a:t>
            </a:r>
            <a:r>
              <a:rPr lang="es-ES" dirty="0" smtClean="0">
                <a:solidFill>
                  <a:prstClr val="black">
                    <a:tint val="75000"/>
                  </a:prstClr>
                </a:solidFill>
              </a:rPr>
              <a:t>Moscoso</a:t>
            </a:r>
            <a:r>
              <a:rPr lang="es-ES" dirty="0">
                <a:solidFill>
                  <a:prstClr val="black">
                    <a:tint val="75000"/>
                  </a:prstClr>
                </a:solidFill>
              </a:rPr>
              <a:t>.</a:t>
            </a:r>
          </a:p>
        </p:txBody>
      </p:sp>
    </p:spTree>
    <p:extLst>
      <p:ext uri="{BB962C8B-B14F-4D97-AF65-F5344CB8AC3E}">
        <p14:creationId xmlns:p14="http://schemas.microsoft.com/office/powerpoint/2010/main" val="3595643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3001" y="1522023"/>
            <a:ext cx="9479773" cy="4393509"/>
          </a:xfrm>
          <a:prstGeom prst="rect">
            <a:avLst/>
          </a:prstGeom>
        </p:spPr>
      </p:pic>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D16CBA-ED36-4397-9CF3-7E51CC0B5D51}" type="slidenum">
              <a:rPr kumimoji="0" lang="es-EC"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EC"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16" name="Título 1"/>
          <p:cNvSpPr txBox="1">
            <a:spLocks/>
          </p:cNvSpPr>
          <p:nvPr/>
        </p:nvSpPr>
        <p:spPr>
          <a:xfrm>
            <a:off x="1703495" y="189539"/>
            <a:ext cx="8196771" cy="525643"/>
          </a:xfrm>
          <a:prstGeom prst="rect">
            <a:avLst/>
          </a:prstGeom>
        </p:spPr>
        <p:txBody>
          <a:bodyP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800" dirty="0" smtClean="0"/>
              <a:t>III.FACTORES </a:t>
            </a:r>
            <a:r>
              <a:rPr lang="es-ES" sz="2800" dirty="0"/>
              <a:t>QUE INTERVIENEN EN UNA RUTA URBANA DEL BUS </a:t>
            </a:r>
            <a:r>
              <a:rPr lang="es-ES" sz="2800" dirty="0" smtClean="0"/>
              <a:t>ELÉCTRICO.</a:t>
            </a:r>
            <a:endParaRPr lang="es-EC" sz="2800" dirty="0"/>
          </a:p>
        </p:txBody>
      </p:sp>
      <p:sp>
        <p:nvSpPr>
          <p:cNvPr id="7" name="Rectángulo 6"/>
          <p:cNvSpPr/>
          <p:nvPr/>
        </p:nvSpPr>
        <p:spPr>
          <a:xfrm>
            <a:off x="1297412" y="661172"/>
            <a:ext cx="5955476" cy="369332"/>
          </a:xfrm>
          <a:prstGeom prst="rect">
            <a:avLst/>
          </a:prstGeom>
        </p:spPr>
        <p:txBody>
          <a:bodyPr wrap="none">
            <a:spAutoFit/>
          </a:bodyPr>
          <a:lstStyle/>
          <a:p>
            <a:r>
              <a:rPr lang="es-ES" dirty="0" smtClean="0">
                <a:solidFill>
                  <a:schemeClr val="accent5"/>
                </a:solidFill>
              </a:rPr>
              <a:t>3.1 Criterios </a:t>
            </a:r>
            <a:r>
              <a:rPr lang="es-ES" dirty="0">
                <a:solidFill>
                  <a:schemeClr val="accent5"/>
                </a:solidFill>
              </a:rPr>
              <a:t>para el diseño de la ruta de un bus urbano.</a:t>
            </a:r>
            <a:endParaRPr lang="en-US" dirty="0">
              <a:solidFill>
                <a:schemeClr val="accent5"/>
              </a:solidFill>
            </a:endParaRPr>
          </a:p>
        </p:txBody>
      </p:sp>
      <p:sp>
        <p:nvSpPr>
          <p:cNvPr id="9" name="Rectángulo 8"/>
          <p:cNvSpPr/>
          <p:nvPr/>
        </p:nvSpPr>
        <p:spPr>
          <a:xfrm>
            <a:off x="331896" y="1074221"/>
            <a:ext cx="5662769" cy="1754326"/>
          </a:xfrm>
          <a:prstGeom prst="rect">
            <a:avLst/>
          </a:prstGeom>
        </p:spPr>
        <p:txBody>
          <a:bodyPr wrap="none">
            <a:spAutoFit/>
          </a:bodyPr>
          <a:lstStyle/>
          <a:p>
            <a:pPr marL="342900" indent="-342900">
              <a:buAutoNum type="alphaLcParenR"/>
            </a:pPr>
            <a:r>
              <a:rPr lang="es-ES" b="1" dirty="0" smtClean="0"/>
              <a:t>Diseño </a:t>
            </a:r>
            <a:r>
              <a:rPr lang="es-ES" b="1" dirty="0"/>
              <a:t>de la ruta incluido las paradas</a:t>
            </a:r>
            <a:r>
              <a:rPr lang="es-ES" b="1" dirty="0" smtClean="0"/>
              <a:t>. P = 0.38</a:t>
            </a:r>
          </a:p>
          <a:p>
            <a:pPr marL="342900" indent="-342900">
              <a:buAutoNum type="alphaLcParenR"/>
            </a:pPr>
            <a:r>
              <a:rPr lang="es-ES" dirty="0" smtClean="0"/>
              <a:t>Propuesta </a:t>
            </a:r>
            <a:r>
              <a:rPr lang="es-ES" dirty="0"/>
              <a:t>de horarios. P = 0.06</a:t>
            </a:r>
          </a:p>
          <a:p>
            <a:pPr marL="342900" indent="-342900">
              <a:buAutoNum type="alphaLcParenR"/>
            </a:pPr>
            <a:r>
              <a:rPr lang="es-ES" b="1" dirty="0" smtClean="0"/>
              <a:t>Economía </a:t>
            </a:r>
            <a:r>
              <a:rPr lang="es-ES" b="1" dirty="0"/>
              <a:t>y productividad</a:t>
            </a:r>
            <a:r>
              <a:rPr lang="es-ES" b="1" dirty="0" smtClean="0"/>
              <a:t>. P = 0.44</a:t>
            </a:r>
            <a:endParaRPr lang="es-ES" b="1" dirty="0"/>
          </a:p>
          <a:p>
            <a:pPr marL="342900" indent="-342900">
              <a:buAutoNum type="alphaLcParenR"/>
            </a:pPr>
            <a:r>
              <a:rPr lang="es-ES" dirty="0" smtClean="0"/>
              <a:t>Control </a:t>
            </a:r>
            <a:r>
              <a:rPr lang="es-ES" dirty="0"/>
              <a:t>del servicio</a:t>
            </a:r>
            <a:r>
              <a:rPr lang="es-ES" dirty="0" smtClean="0"/>
              <a:t>. P = 0.06  </a:t>
            </a:r>
            <a:endParaRPr lang="es-ES" dirty="0"/>
          </a:p>
          <a:p>
            <a:pPr marL="342900" indent="-342900">
              <a:buAutoNum type="alphaLcParenR"/>
            </a:pPr>
            <a:r>
              <a:rPr lang="es-ES" dirty="0" smtClean="0"/>
              <a:t>Seguridad </a:t>
            </a:r>
            <a:r>
              <a:rPr lang="es-ES" dirty="0"/>
              <a:t>y confort de los pasajeros</a:t>
            </a:r>
            <a:r>
              <a:rPr lang="es-ES" dirty="0" smtClean="0"/>
              <a:t>.</a:t>
            </a:r>
          </a:p>
          <a:p>
            <a:r>
              <a:rPr lang="es-ES" dirty="0" smtClean="0"/>
              <a:t>      P = 0.06  </a:t>
            </a:r>
            <a:endParaRPr lang="en-US" dirty="0"/>
          </a:p>
        </p:txBody>
      </p:sp>
      <p:sp>
        <p:nvSpPr>
          <p:cNvPr id="41" name="CuadroTexto 40"/>
          <p:cNvSpPr txBox="1"/>
          <p:nvPr/>
        </p:nvSpPr>
        <p:spPr>
          <a:xfrm>
            <a:off x="7834282" y="738301"/>
            <a:ext cx="3665396" cy="646331"/>
          </a:xfrm>
          <a:prstGeom prst="rect">
            <a:avLst/>
          </a:prstGeom>
          <a:noFill/>
        </p:spPr>
        <p:txBody>
          <a:bodyPr wrap="square" rtlCol="0">
            <a:spAutoFit/>
          </a:bodyPr>
          <a:lstStyle/>
          <a:p>
            <a:pPr algn="ctr"/>
            <a:r>
              <a:rPr lang="es-ES" dirty="0" smtClean="0"/>
              <a:t>Método</a:t>
            </a:r>
            <a:r>
              <a:rPr lang="es-EC" dirty="0" smtClean="0"/>
              <a:t> Analítico Jerárquico (AHP)</a:t>
            </a:r>
            <a:endParaRPr lang="en-US" dirty="0"/>
          </a:p>
        </p:txBody>
      </p:sp>
      <p:sp>
        <p:nvSpPr>
          <p:cNvPr id="15" name="Marcador de pie de página 4"/>
          <p:cNvSpPr>
            <a:spLocks noGrp="1"/>
          </p:cNvSpPr>
          <p:nvPr>
            <p:ph type="ftr" sz="quarter" idx="11"/>
          </p:nvPr>
        </p:nvSpPr>
        <p:spPr>
          <a:xfrm>
            <a:off x="1961881" y="6276174"/>
            <a:ext cx="8958668" cy="498488"/>
          </a:xfrm>
        </p:spPr>
        <p:txBody>
          <a:bodyPr/>
          <a:lstStyle/>
          <a:p>
            <a:pPr lvl="0">
              <a:defRPr/>
            </a:pPr>
            <a:r>
              <a:rPr lang="es-ES" dirty="0">
                <a:solidFill>
                  <a:prstClr val="black">
                    <a:tint val="75000"/>
                  </a:prstClr>
                </a:solidFill>
              </a:rPr>
              <a:t>Desarrollo de una metodología para seleccionar un bus eléctrico.</a:t>
            </a:r>
          </a:p>
          <a:p>
            <a:pPr lvl="0">
              <a:defRPr/>
            </a:pPr>
            <a:r>
              <a:rPr lang="es-ES" dirty="0">
                <a:solidFill>
                  <a:prstClr val="black">
                    <a:tint val="75000"/>
                  </a:prstClr>
                </a:solidFill>
              </a:rPr>
              <a:t>Ing. Francisco Torres </a:t>
            </a:r>
            <a:r>
              <a:rPr lang="es-ES" dirty="0" smtClean="0">
                <a:solidFill>
                  <a:prstClr val="black">
                    <a:tint val="75000"/>
                  </a:prstClr>
                </a:solidFill>
              </a:rPr>
              <a:t>Moscoso</a:t>
            </a:r>
            <a:r>
              <a:rPr lang="es-ES" dirty="0">
                <a:solidFill>
                  <a:prstClr val="black">
                    <a:tint val="75000"/>
                  </a:prstClr>
                </a:solidFill>
              </a:rPr>
              <a:t>.</a:t>
            </a:r>
          </a:p>
        </p:txBody>
      </p:sp>
      <p:pic>
        <p:nvPicPr>
          <p:cNvPr id="18" name="Imagen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930" y="5629128"/>
            <a:ext cx="1346382" cy="1030186"/>
          </a:xfrm>
          <a:prstGeom prst="rect">
            <a:avLst/>
          </a:prstGeom>
        </p:spPr>
      </p:pic>
      <p:sp>
        <p:nvSpPr>
          <p:cNvPr id="19" name="Marcador de contenido 2"/>
          <p:cNvSpPr txBox="1">
            <a:spLocks/>
          </p:cNvSpPr>
          <p:nvPr/>
        </p:nvSpPr>
        <p:spPr>
          <a:xfrm>
            <a:off x="0" y="419122"/>
            <a:ext cx="1961881" cy="5676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EC" sz="1200" dirty="0" smtClean="0"/>
              <a:t>Índice.</a:t>
            </a:r>
          </a:p>
          <a:p>
            <a:pPr marL="0" indent="0">
              <a:lnSpc>
                <a:spcPct val="100000"/>
              </a:lnSpc>
              <a:spcBef>
                <a:spcPts val="0"/>
              </a:spcBef>
              <a:buNone/>
            </a:pPr>
            <a:r>
              <a:rPr lang="es-EC" sz="1200" dirty="0" smtClean="0"/>
              <a:t>Cap III.</a:t>
            </a:r>
            <a:endParaRPr lang="es-EC" b="1" dirty="0" smtClean="0">
              <a:solidFill>
                <a:prstClr val="black"/>
              </a:solidFill>
            </a:endParaRPr>
          </a:p>
        </p:txBody>
      </p:sp>
      <p:pic>
        <p:nvPicPr>
          <p:cNvPr id="22" name="Imagen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9034" y="5955620"/>
            <a:ext cx="1322796" cy="741839"/>
          </a:xfrm>
          <a:prstGeom prst="rect">
            <a:avLst/>
          </a:prstGeom>
        </p:spPr>
      </p:pic>
    </p:spTree>
    <p:extLst>
      <p:ext uri="{BB962C8B-B14F-4D97-AF65-F5344CB8AC3E}">
        <p14:creationId xmlns:p14="http://schemas.microsoft.com/office/powerpoint/2010/main" val="20330866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D16CBA-ED36-4397-9CF3-7E51CC0B5D51}" type="slidenum">
              <a:rPr kumimoji="0" lang="es-EC"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EC"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16" name="Título 1"/>
          <p:cNvSpPr txBox="1">
            <a:spLocks/>
          </p:cNvSpPr>
          <p:nvPr/>
        </p:nvSpPr>
        <p:spPr>
          <a:xfrm>
            <a:off x="1744278" y="96395"/>
            <a:ext cx="8196771" cy="525643"/>
          </a:xfrm>
          <a:prstGeom prst="rect">
            <a:avLst/>
          </a:prstGeom>
        </p:spPr>
        <p:txBody>
          <a:bodyP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800" dirty="0" smtClean="0"/>
              <a:t>III. FACTORES </a:t>
            </a:r>
            <a:r>
              <a:rPr lang="es-ES" sz="2800" dirty="0"/>
              <a:t>QUE INTERVIENEN EN UNA RUTA URBANA DEL BUS </a:t>
            </a:r>
            <a:r>
              <a:rPr lang="es-ES" sz="2800" dirty="0" smtClean="0"/>
              <a:t>ELÉCTRICO.</a:t>
            </a:r>
            <a:endParaRPr lang="es-EC" sz="2800" dirty="0"/>
          </a:p>
        </p:txBody>
      </p:sp>
      <p:sp>
        <p:nvSpPr>
          <p:cNvPr id="7" name="Rectángulo 6"/>
          <p:cNvSpPr/>
          <p:nvPr/>
        </p:nvSpPr>
        <p:spPr>
          <a:xfrm>
            <a:off x="1577312" y="811826"/>
            <a:ext cx="5955476" cy="369332"/>
          </a:xfrm>
          <a:prstGeom prst="rect">
            <a:avLst/>
          </a:prstGeom>
        </p:spPr>
        <p:txBody>
          <a:bodyPr wrap="none">
            <a:spAutoFit/>
          </a:bodyPr>
          <a:lstStyle/>
          <a:p>
            <a:r>
              <a:rPr lang="es-ES" dirty="0" smtClean="0">
                <a:solidFill>
                  <a:schemeClr val="accent5"/>
                </a:solidFill>
              </a:rPr>
              <a:t>3.1 Criterios </a:t>
            </a:r>
            <a:r>
              <a:rPr lang="es-ES" dirty="0">
                <a:solidFill>
                  <a:schemeClr val="accent5"/>
                </a:solidFill>
              </a:rPr>
              <a:t>para el diseño de la ruta de un bus urbano.</a:t>
            </a:r>
            <a:endParaRPr lang="en-US" dirty="0">
              <a:solidFill>
                <a:schemeClr val="accent5"/>
              </a:solidFill>
            </a:endParaRPr>
          </a:p>
        </p:txBody>
      </p:sp>
      <p:sp>
        <p:nvSpPr>
          <p:cNvPr id="15" name="Rectángulo 14"/>
          <p:cNvSpPr/>
          <p:nvPr/>
        </p:nvSpPr>
        <p:spPr>
          <a:xfrm>
            <a:off x="266563" y="1378241"/>
            <a:ext cx="4160113" cy="369332"/>
          </a:xfrm>
          <a:prstGeom prst="rect">
            <a:avLst/>
          </a:prstGeom>
        </p:spPr>
        <p:txBody>
          <a:bodyPr wrap="none">
            <a:spAutoFit/>
          </a:bodyPr>
          <a:lstStyle/>
          <a:p>
            <a:r>
              <a:rPr lang="es-ES" dirty="0" smtClean="0">
                <a:solidFill>
                  <a:srgbClr val="0070C0"/>
                </a:solidFill>
              </a:rPr>
              <a:t>Diseño </a:t>
            </a:r>
            <a:r>
              <a:rPr lang="es-ES" dirty="0">
                <a:solidFill>
                  <a:srgbClr val="0070C0"/>
                </a:solidFill>
              </a:rPr>
              <a:t>de la ruta incluido las paradas. </a:t>
            </a:r>
            <a:endParaRPr lang="en-US" dirty="0">
              <a:solidFill>
                <a:srgbClr val="0070C0"/>
              </a:solidFill>
            </a:endParaRPr>
          </a:p>
        </p:txBody>
      </p:sp>
      <mc:AlternateContent xmlns:mc="http://schemas.openxmlformats.org/markup-compatibility/2006" xmlns:a14="http://schemas.microsoft.com/office/drawing/2010/main">
        <mc:Choice Requires="a14">
          <p:sp>
            <p:nvSpPr>
              <p:cNvPr id="18" name="Rectángulo 17"/>
              <p:cNvSpPr/>
              <p:nvPr/>
            </p:nvSpPr>
            <p:spPr>
              <a:xfrm>
                <a:off x="992418" y="2274278"/>
                <a:ext cx="1760290" cy="6576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𝐷𝑅</m:t>
                          </m:r>
                        </m:e>
                        <m:sub>
                          <m:r>
                            <a:rPr lang="en-US" i="1">
                              <a:latin typeface="Cambria Math" panose="02040503050406030204" pitchFamily="18" charset="0"/>
                            </a:rPr>
                            <m:t>𝑟</m:t>
                          </m:r>
                        </m:sub>
                      </m:sSub>
                      <m:r>
                        <a:rPr lang="en-US" i="0">
                          <a:latin typeface="Cambria Math" panose="02040503050406030204" pitchFamily="18" charset="0"/>
                        </a:rPr>
                        <m:t> = </m:t>
                      </m:r>
                      <m:f>
                        <m:fPr>
                          <m:ctrlPr>
                            <a:rPr lang="en-US" i="1">
                              <a:latin typeface="Cambria Math" panose="02040503050406030204" pitchFamily="18" charset="0"/>
                            </a:rPr>
                          </m:ctrlPr>
                        </m:fPr>
                        <m:num>
                          <m:r>
                            <a:rPr lang="en-US" i="1">
                              <a:latin typeface="Cambria Math" panose="02040503050406030204" pitchFamily="18" charset="0"/>
                            </a:rPr>
                            <m:t>𝐿</m:t>
                          </m:r>
                        </m:num>
                        <m:den>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𝑠</m:t>
                              </m:r>
                            </m:sub>
                          </m:sSub>
                        </m:den>
                      </m:f>
                      <m:r>
                        <a:rPr lang="en-US" i="1">
                          <a:solidFill>
                            <a:prstClr val="black"/>
                          </a:solidFill>
                          <a:latin typeface="Cambria Math" panose="02040503050406030204" pitchFamily="18" charset="0"/>
                        </a:rPr>
                        <m:t>≤</m:t>
                      </m:r>
                      <m:r>
                        <a:rPr lang="es-ES">
                          <a:solidFill>
                            <a:prstClr val="black"/>
                          </a:solidFill>
                          <a:latin typeface="Cambria Math" panose="02040503050406030204" pitchFamily="18" charset="0"/>
                        </a:rPr>
                        <m:t>1</m:t>
                      </m:r>
                    </m:oMath>
                  </m:oMathPara>
                </a14:m>
                <a:endParaRPr lang="en-US" dirty="0"/>
              </a:p>
            </p:txBody>
          </p:sp>
        </mc:Choice>
        <mc:Fallback xmlns="">
          <p:sp>
            <p:nvSpPr>
              <p:cNvPr id="18" name="Rectángulo 17"/>
              <p:cNvSpPr>
                <a:spLocks noRot="1" noChangeAspect="1" noMove="1" noResize="1" noEditPoints="1" noAdjustHandles="1" noChangeArrowheads="1" noChangeShapeType="1" noTextEdit="1"/>
              </p:cNvSpPr>
              <p:nvPr/>
            </p:nvSpPr>
            <p:spPr>
              <a:xfrm>
                <a:off x="992418" y="2274278"/>
                <a:ext cx="1760290" cy="65768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ángulo 21"/>
              <p:cNvSpPr/>
              <p:nvPr/>
            </p:nvSpPr>
            <p:spPr>
              <a:xfrm>
                <a:off x="6511427" y="2169091"/>
                <a:ext cx="1335301" cy="6260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𝑆𝑅</m:t>
                      </m:r>
                      <m:r>
                        <a:rPr lang="en-US" i="0">
                          <a:latin typeface="Cambria Math" panose="02040503050406030204" pitchFamily="18" charset="0"/>
                        </a:rPr>
                        <m:t>= </m:t>
                      </m:r>
                      <m:f>
                        <m:fPr>
                          <m:ctrlPr>
                            <a:rPr lang="en-US" i="1">
                              <a:latin typeface="Cambria Math" panose="02040503050406030204" pitchFamily="18" charset="0"/>
                            </a:rPr>
                          </m:ctrlPr>
                        </m:fPr>
                        <m:num>
                          <m:nary>
                            <m:naryPr>
                              <m:chr m:val="∑"/>
                              <m:subHide m:val="on"/>
                              <m:supHide m:val="on"/>
                              <m:ctrlPr>
                                <a:rPr lang="en-US" i="1">
                                  <a:latin typeface="Cambria Math" panose="02040503050406030204" pitchFamily="18" charset="0"/>
                                </a:rPr>
                              </m:ctrlPr>
                            </m:naryPr>
                            <m:sub/>
                            <m:sup/>
                            <m:e>
                              <m:r>
                                <a:rPr lang="en-US" i="1">
                                  <a:latin typeface="Cambria Math" panose="02040503050406030204" pitchFamily="18" charset="0"/>
                                </a:rPr>
                                <m:t>𝐿𝑖</m:t>
                              </m:r>
                            </m:e>
                          </m:nary>
                        </m:num>
                        <m:den>
                          <m:r>
                            <a:rPr lang="en-US" i="1">
                              <a:latin typeface="Cambria Math" panose="02040503050406030204" pitchFamily="18" charset="0"/>
                            </a:rPr>
                            <m:t>𝐿</m:t>
                          </m:r>
                        </m:den>
                      </m:f>
                      <m:r>
                        <a:rPr lang="en-US" i="0">
                          <a:latin typeface="Cambria Math" panose="02040503050406030204" pitchFamily="18" charset="0"/>
                        </a:rPr>
                        <m:t> </m:t>
                      </m:r>
                    </m:oMath>
                  </m:oMathPara>
                </a14:m>
                <a:endParaRPr lang="en-US" dirty="0"/>
              </a:p>
            </p:txBody>
          </p:sp>
        </mc:Choice>
        <mc:Fallback xmlns="">
          <p:sp>
            <p:nvSpPr>
              <p:cNvPr id="22" name="Rectángulo 21"/>
              <p:cNvSpPr>
                <a:spLocks noRot="1" noChangeAspect="1" noMove="1" noResize="1" noEditPoints="1" noAdjustHandles="1" noChangeArrowheads="1" noChangeShapeType="1" noTextEdit="1"/>
              </p:cNvSpPr>
              <p:nvPr/>
            </p:nvSpPr>
            <p:spPr>
              <a:xfrm>
                <a:off x="6511427" y="2169091"/>
                <a:ext cx="1335301" cy="626005"/>
              </a:xfrm>
              <a:prstGeom prst="rect">
                <a:avLst/>
              </a:prstGeom>
              <a:blipFill>
                <a:blip r:embed="rId3"/>
                <a:stretch>
                  <a:fillRect/>
                </a:stretch>
              </a:blipFill>
            </p:spPr>
            <p:txBody>
              <a:bodyPr/>
              <a:lstStyle/>
              <a:p>
                <a:r>
                  <a:rPr lang="en-US">
                    <a:noFill/>
                  </a:rPr>
                  <a:t> </a:t>
                </a:r>
              </a:p>
            </p:txBody>
          </p:sp>
        </mc:Fallback>
      </mc:AlternateContent>
      <p:sp>
        <p:nvSpPr>
          <p:cNvPr id="23" name="Rectángulo 22"/>
          <p:cNvSpPr/>
          <p:nvPr/>
        </p:nvSpPr>
        <p:spPr>
          <a:xfrm>
            <a:off x="2871068" y="2633275"/>
            <a:ext cx="6096000" cy="369332"/>
          </a:xfrm>
          <a:prstGeom prst="rect">
            <a:avLst/>
          </a:prstGeom>
        </p:spPr>
        <p:txBody>
          <a:bodyPr>
            <a:spAutoFit/>
          </a:bodyPr>
          <a:lstStyle/>
          <a:p>
            <a:r>
              <a:rPr lang="es-ES" dirty="0"/>
              <a:t>L</a:t>
            </a:r>
            <a:r>
              <a:rPr lang="es-ES" dirty="0" smtClean="0"/>
              <a:t>ongitud </a:t>
            </a:r>
            <a:r>
              <a:rPr lang="es-ES" dirty="0"/>
              <a:t>de la ruta más corta.</a:t>
            </a:r>
          </a:p>
        </p:txBody>
      </p:sp>
      <p:sp>
        <p:nvSpPr>
          <p:cNvPr id="24" name="Rectángulo 23"/>
          <p:cNvSpPr/>
          <p:nvPr/>
        </p:nvSpPr>
        <p:spPr>
          <a:xfrm>
            <a:off x="260583" y="1772172"/>
            <a:ext cx="2236510" cy="369332"/>
          </a:xfrm>
          <a:prstGeom prst="rect">
            <a:avLst/>
          </a:prstGeom>
        </p:spPr>
        <p:txBody>
          <a:bodyPr wrap="none">
            <a:spAutoFit/>
          </a:bodyPr>
          <a:lstStyle/>
          <a:p>
            <a:pPr lvl="0"/>
            <a:r>
              <a:rPr lang="es-ES" dirty="0" smtClean="0">
                <a:solidFill>
                  <a:prstClr val="black"/>
                </a:solidFill>
              </a:rPr>
              <a:t>Dirección </a:t>
            </a:r>
            <a:r>
              <a:rPr lang="es-ES" dirty="0">
                <a:solidFill>
                  <a:prstClr val="black"/>
                </a:solidFill>
              </a:rPr>
              <a:t>de la ruta.</a:t>
            </a:r>
          </a:p>
        </p:txBody>
      </p:sp>
      <p:sp>
        <p:nvSpPr>
          <p:cNvPr id="25" name="Rectángulo 24"/>
          <p:cNvSpPr/>
          <p:nvPr/>
        </p:nvSpPr>
        <p:spPr>
          <a:xfrm>
            <a:off x="2890515" y="2139518"/>
            <a:ext cx="2839239" cy="369332"/>
          </a:xfrm>
          <a:prstGeom prst="rect">
            <a:avLst/>
          </a:prstGeom>
        </p:spPr>
        <p:txBody>
          <a:bodyPr wrap="none">
            <a:spAutoFit/>
          </a:bodyPr>
          <a:lstStyle/>
          <a:p>
            <a:pPr lvl="0"/>
            <a:r>
              <a:rPr lang="es-ES" dirty="0">
                <a:solidFill>
                  <a:prstClr val="black"/>
                </a:solidFill>
              </a:rPr>
              <a:t>L</a:t>
            </a:r>
            <a:r>
              <a:rPr lang="es-ES" dirty="0" smtClean="0">
                <a:solidFill>
                  <a:prstClr val="black"/>
                </a:solidFill>
              </a:rPr>
              <a:t>ongitud </a:t>
            </a:r>
            <a:r>
              <a:rPr lang="es-ES" dirty="0">
                <a:solidFill>
                  <a:prstClr val="black"/>
                </a:solidFill>
              </a:rPr>
              <a:t>actual de la ruta.</a:t>
            </a:r>
          </a:p>
        </p:txBody>
      </p:sp>
      <p:cxnSp>
        <p:nvCxnSpPr>
          <p:cNvPr id="26" name="Conector recto de flecha 25"/>
          <p:cNvCxnSpPr/>
          <p:nvPr/>
        </p:nvCxnSpPr>
        <p:spPr>
          <a:xfrm>
            <a:off x="2303613" y="2362685"/>
            <a:ext cx="49068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p:cNvCxnSpPr/>
          <p:nvPr/>
        </p:nvCxnSpPr>
        <p:spPr>
          <a:xfrm>
            <a:off x="2303613" y="2817941"/>
            <a:ext cx="49068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8" name="Rectángulo 27"/>
          <p:cNvSpPr/>
          <p:nvPr/>
        </p:nvSpPr>
        <p:spPr>
          <a:xfrm>
            <a:off x="6370803" y="1788725"/>
            <a:ext cx="3575979" cy="377667"/>
          </a:xfrm>
          <a:prstGeom prst="rect">
            <a:avLst/>
          </a:prstGeom>
        </p:spPr>
        <p:txBody>
          <a:bodyPr wrap="none">
            <a:spAutoFit/>
          </a:bodyPr>
          <a:lstStyle/>
          <a:p>
            <a:pPr marL="270510" indent="179705" algn="just">
              <a:lnSpc>
                <a:spcPct val="103000"/>
              </a:lnSpc>
              <a:spcAft>
                <a:spcPts val="20"/>
              </a:spcAft>
            </a:pPr>
            <a:r>
              <a:rPr lang="es-ES" dirty="0">
                <a:solidFill>
                  <a:srgbClr val="000000"/>
                </a:solidFill>
                <a:latin typeface="Times New Roman" panose="02020603050405020304" pitchFamily="18" charset="0"/>
                <a:ea typeface="Arial" panose="020B0604020202020204" pitchFamily="34" charset="0"/>
                <a:cs typeface="Arial" panose="020B0604020202020204" pitchFamily="34" charset="0"/>
              </a:rPr>
              <a:t>SR es la sobreposición de rutas.</a:t>
            </a:r>
            <a:endParaRPr lang="en-US" dirty="0">
              <a:solidFill>
                <a:srgbClr val="000000"/>
              </a:solidFill>
              <a:latin typeface="Times New Roman" panose="02020603050405020304" pitchFamily="18" charset="0"/>
              <a:ea typeface="Arial" panose="020B0604020202020204" pitchFamily="34" charset="0"/>
              <a:cs typeface="Arial" panose="020B0604020202020204" pitchFamily="34" charset="0"/>
            </a:endParaRPr>
          </a:p>
        </p:txBody>
      </p:sp>
      <p:sp>
        <p:nvSpPr>
          <p:cNvPr id="29" name="Rectángulo 28"/>
          <p:cNvSpPr/>
          <p:nvPr/>
        </p:nvSpPr>
        <p:spPr>
          <a:xfrm>
            <a:off x="8337410" y="2139518"/>
            <a:ext cx="2826415" cy="369332"/>
          </a:xfrm>
          <a:prstGeom prst="rect">
            <a:avLst/>
          </a:prstGeom>
        </p:spPr>
        <p:txBody>
          <a:bodyPr wrap="none">
            <a:spAutoFit/>
          </a:bodyPr>
          <a:lstStyle/>
          <a:p>
            <a:r>
              <a:rPr lang="es-ES" dirty="0">
                <a:solidFill>
                  <a:srgbClr val="000000"/>
                </a:solidFill>
                <a:latin typeface="Times New Roman" panose="02020603050405020304" pitchFamily="18" charset="0"/>
                <a:ea typeface="Arial" panose="020B0604020202020204" pitchFamily="34" charset="0"/>
                <a:cs typeface="Arial" panose="020B0604020202020204" pitchFamily="34" charset="0"/>
              </a:rPr>
              <a:t>km que la ruta se sobrepone </a:t>
            </a:r>
            <a:endParaRPr lang="en-US" dirty="0"/>
          </a:p>
        </p:txBody>
      </p:sp>
      <p:cxnSp>
        <p:nvCxnSpPr>
          <p:cNvPr id="30" name="Conector recto de flecha 29"/>
          <p:cNvCxnSpPr/>
          <p:nvPr/>
        </p:nvCxnSpPr>
        <p:spPr>
          <a:xfrm>
            <a:off x="7846728" y="2340650"/>
            <a:ext cx="49068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1" name="Rectángulo 30"/>
          <p:cNvSpPr/>
          <p:nvPr/>
        </p:nvSpPr>
        <p:spPr>
          <a:xfrm>
            <a:off x="6620311" y="2822365"/>
            <a:ext cx="3980577" cy="360483"/>
          </a:xfrm>
          <a:prstGeom prst="rect">
            <a:avLst/>
          </a:prstGeom>
        </p:spPr>
        <p:txBody>
          <a:bodyPr wrap="none">
            <a:spAutoFit/>
          </a:bodyPr>
          <a:lstStyle/>
          <a:p>
            <a:pPr lvl="0" algn="just">
              <a:lnSpc>
                <a:spcPct val="103000"/>
              </a:lnSpc>
              <a:spcAft>
                <a:spcPts val="20"/>
              </a:spcAft>
            </a:pPr>
            <a:r>
              <a:rPr lang="es-ES" dirty="0">
                <a:solidFill>
                  <a:srgbClr val="000000"/>
                </a:solidFill>
                <a:latin typeface="Times New Roman" panose="02020603050405020304" pitchFamily="18" charset="0"/>
                <a:ea typeface="Arial" panose="020B0604020202020204" pitchFamily="34" charset="0"/>
                <a:cs typeface="Arial" panose="020B0604020202020204" pitchFamily="34" charset="0"/>
              </a:rPr>
              <a:t>Distancia de sobreposición de rutas 20m.</a:t>
            </a:r>
            <a:endParaRPr lang="en-US" dirty="0">
              <a:solidFill>
                <a:srgbClr val="000000"/>
              </a:solidFill>
              <a:latin typeface="Times New Roman" panose="02020603050405020304" pitchFamily="18" charset="0"/>
              <a:ea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4284" y="3194181"/>
            <a:ext cx="4319053" cy="2441204"/>
          </a:xfrm>
          <a:prstGeom prst="rect">
            <a:avLst/>
          </a:prstGeom>
        </p:spPr>
      </p:pic>
      <p:sp>
        <p:nvSpPr>
          <p:cNvPr id="3" name="CuadroTexto 2"/>
          <p:cNvSpPr txBox="1"/>
          <p:nvPr/>
        </p:nvSpPr>
        <p:spPr>
          <a:xfrm>
            <a:off x="1807201" y="5661547"/>
            <a:ext cx="2791149" cy="307777"/>
          </a:xfrm>
          <a:prstGeom prst="rect">
            <a:avLst/>
          </a:prstGeom>
          <a:noFill/>
        </p:spPr>
        <p:txBody>
          <a:bodyPr wrap="none" rtlCol="0">
            <a:spAutoFit/>
          </a:bodyPr>
          <a:lstStyle/>
          <a:p>
            <a:r>
              <a:rPr lang="es-ES" sz="1400" dirty="0" smtClean="0"/>
              <a:t>Paradas, densidad de población.</a:t>
            </a:r>
            <a:endParaRPr lang="en-US" sz="1400" dirty="0"/>
          </a:p>
        </p:txBody>
      </p:sp>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2349" y="3203740"/>
            <a:ext cx="5563926" cy="2409422"/>
          </a:xfrm>
          <a:prstGeom prst="rect">
            <a:avLst/>
          </a:prstGeom>
        </p:spPr>
      </p:pic>
      <p:sp>
        <p:nvSpPr>
          <p:cNvPr id="32" name="CuadroTexto 31"/>
          <p:cNvSpPr txBox="1"/>
          <p:nvPr/>
        </p:nvSpPr>
        <p:spPr>
          <a:xfrm>
            <a:off x="7113071" y="5661547"/>
            <a:ext cx="2173993" cy="307777"/>
          </a:xfrm>
          <a:prstGeom prst="rect">
            <a:avLst/>
          </a:prstGeom>
          <a:noFill/>
        </p:spPr>
        <p:txBody>
          <a:bodyPr wrap="none" rtlCol="0">
            <a:spAutoFit/>
          </a:bodyPr>
          <a:lstStyle/>
          <a:p>
            <a:r>
              <a:rPr lang="es-ES" sz="1400" dirty="0" smtClean="0"/>
              <a:t>Conectividad entre rutas.</a:t>
            </a:r>
            <a:endParaRPr lang="en-US" sz="1400" dirty="0"/>
          </a:p>
        </p:txBody>
      </p:sp>
      <p:sp>
        <p:nvSpPr>
          <p:cNvPr id="34" name="Marcador de contenido 2"/>
          <p:cNvSpPr txBox="1">
            <a:spLocks/>
          </p:cNvSpPr>
          <p:nvPr/>
        </p:nvSpPr>
        <p:spPr>
          <a:xfrm>
            <a:off x="0" y="419122"/>
            <a:ext cx="1961881" cy="5676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EC" sz="1200" dirty="0" smtClean="0"/>
              <a:t>Índice.</a:t>
            </a:r>
          </a:p>
          <a:p>
            <a:pPr marL="0" indent="0">
              <a:lnSpc>
                <a:spcPct val="100000"/>
              </a:lnSpc>
              <a:spcBef>
                <a:spcPts val="0"/>
              </a:spcBef>
              <a:buNone/>
            </a:pPr>
            <a:r>
              <a:rPr lang="es-EC" sz="1200" dirty="0" smtClean="0"/>
              <a:t>Cap III.</a:t>
            </a:r>
            <a:endParaRPr lang="es-EC" b="1" dirty="0" smtClean="0">
              <a:solidFill>
                <a:prstClr val="black"/>
              </a:solidFill>
            </a:endParaRPr>
          </a:p>
        </p:txBody>
      </p:sp>
      <p:pic>
        <p:nvPicPr>
          <p:cNvPr id="35" name="Imagen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0930" y="5629128"/>
            <a:ext cx="1346382" cy="1030186"/>
          </a:xfrm>
          <a:prstGeom prst="rect">
            <a:avLst/>
          </a:prstGeom>
        </p:spPr>
      </p:pic>
      <p:pic>
        <p:nvPicPr>
          <p:cNvPr id="36" name="Imagen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59034" y="5955620"/>
            <a:ext cx="1322796" cy="741839"/>
          </a:xfrm>
          <a:prstGeom prst="rect">
            <a:avLst/>
          </a:prstGeom>
        </p:spPr>
      </p:pic>
      <p:cxnSp>
        <p:nvCxnSpPr>
          <p:cNvPr id="37" name="Conector recto de flecha 36"/>
          <p:cNvCxnSpPr/>
          <p:nvPr/>
        </p:nvCxnSpPr>
        <p:spPr>
          <a:xfrm flipV="1">
            <a:off x="1326083" y="2101193"/>
            <a:ext cx="67654" cy="37776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8" name="Marcador de pie de página 4"/>
          <p:cNvSpPr>
            <a:spLocks noGrp="1"/>
          </p:cNvSpPr>
          <p:nvPr>
            <p:ph type="ftr" sz="quarter" idx="11"/>
          </p:nvPr>
        </p:nvSpPr>
        <p:spPr>
          <a:xfrm>
            <a:off x="1961881" y="6276174"/>
            <a:ext cx="8958668" cy="498488"/>
          </a:xfrm>
        </p:spPr>
        <p:txBody>
          <a:bodyPr/>
          <a:lstStyle/>
          <a:p>
            <a:pPr lvl="0">
              <a:defRPr/>
            </a:pPr>
            <a:r>
              <a:rPr lang="es-ES" dirty="0">
                <a:solidFill>
                  <a:prstClr val="black">
                    <a:tint val="75000"/>
                  </a:prstClr>
                </a:solidFill>
              </a:rPr>
              <a:t>Desarrollo de una metodología para seleccionar un bus eléctrico.</a:t>
            </a:r>
          </a:p>
          <a:p>
            <a:pPr lvl="0">
              <a:defRPr/>
            </a:pPr>
            <a:r>
              <a:rPr lang="es-ES" dirty="0">
                <a:solidFill>
                  <a:prstClr val="black">
                    <a:tint val="75000"/>
                  </a:prstClr>
                </a:solidFill>
              </a:rPr>
              <a:t>Ing. Francisco Torres </a:t>
            </a:r>
            <a:r>
              <a:rPr lang="es-ES" dirty="0" smtClean="0">
                <a:solidFill>
                  <a:prstClr val="black">
                    <a:tint val="75000"/>
                  </a:prstClr>
                </a:solidFill>
              </a:rPr>
              <a:t>Moscoso</a:t>
            </a:r>
            <a:r>
              <a:rPr lang="es-ES" dirty="0">
                <a:solidFill>
                  <a:prstClr val="black">
                    <a:tint val="75000"/>
                  </a:prstClr>
                </a:solidFill>
              </a:rPr>
              <a:t>.</a:t>
            </a:r>
          </a:p>
        </p:txBody>
      </p:sp>
      <p:sp>
        <p:nvSpPr>
          <p:cNvPr id="4" name="Rectángulo 3"/>
          <p:cNvSpPr/>
          <p:nvPr/>
        </p:nvSpPr>
        <p:spPr>
          <a:xfrm>
            <a:off x="10317025" y="2463880"/>
            <a:ext cx="1444626" cy="261610"/>
          </a:xfrm>
          <a:prstGeom prst="rect">
            <a:avLst/>
          </a:prstGeom>
        </p:spPr>
        <p:txBody>
          <a:bodyPr wrap="none">
            <a:spAutoFit/>
          </a:bodyPr>
          <a:lstStyle/>
          <a:p>
            <a:r>
              <a:rPr lang="en-US" sz="1100" dirty="0"/>
              <a:t>(</a:t>
            </a:r>
            <a:r>
              <a:rPr lang="en-US" sz="1100" dirty="0" err="1"/>
              <a:t>Soltani</a:t>
            </a:r>
            <a:r>
              <a:rPr lang="en-US" sz="1100" dirty="0"/>
              <a:t> et al., 2013)</a:t>
            </a:r>
          </a:p>
        </p:txBody>
      </p:sp>
    </p:spTree>
    <p:extLst>
      <p:ext uri="{BB962C8B-B14F-4D97-AF65-F5344CB8AC3E}">
        <p14:creationId xmlns:p14="http://schemas.microsoft.com/office/powerpoint/2010/main" val="35022147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D16CBA-ED36-4397-9CF3-7E51CC0B5D51}" type="slidenum">
              <a:rPr kumimoji="0" lang="es-EC"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EC"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16" name="Título 1"/>
          <p:cNvSpPr txBox="1">
            <a:spLocks/>
          </p:cNvSpPr>
          <p:nvPr/>
        </p:nvSpPr>
        <p:spPr>
          <a:xfrm>
            <a:off x="1785428" y="505042"/>
            <a:ext cx="8196771" cy="525643"/>
          </a:xfrm>
          <a:prstGeom prst="rect">
            <a:avLst/>
          </a:prstGeom>
        </p:spPr>
        <p:txBody>
          <a:bodyP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800" dirty="0" smtClean="0"/>
              <a:t>III. FACTORES </a:t>
            </a:r>
            <a:r>
              <a:rPr lang="es-ES" sz="2800" dirty="0"/>
              <a:t>QUE INTERVIENEN EN UNA RUTA URBANA DEL BUS </a:t>
            </a:r>
            <a:r>
              <a:rPr lang="es-ES" sz="2800" dirty="0" smtClean="0"/>
              <a:t>ELÉCTRICO.</a:t>
            </a:r>
            <a:endParaRPr lang="es-EC" sz="2800" dirty="0"/>
          </a:p>
        </p:txBody>
      </p:sp>
      <p:sp>
        <p:nvSpPr>
          <p:cNvPr id="7" name="Rectángulo 6"/>
          <p:cNvSpPr/>
          <p:nvPr/>
        </p:nvSpPr>
        <p:spPr>
          <a:xfrm>
            <a:off x="1703495" y="970639"/>
            <a:ext cx="5955476" cy="369332"/>
          </a:xfrm>
          <a:prstGeom prst="rect">
            <a:avLst/>
          </a:prstGeom>
        </p:spPr>
        <p:txBody>
          <a:bodyPr wrap="none">
            <a:spAutoFit/>
          </a:bodyPr>
          <a:lstStyle/>
          <a:p>
            <a:r>
              <a:rPr lang="es-ES" dirty="0" smtClean="0">
                <a:solidFill>
                  <a:schemeClr val="accent5"/>
                </a:solidFill>
              </a:rPr>
              <a:t>3.1 Criterios </a:t>
            </a:r>
            <a:r>
              <a:rPr lang="es-ES" dirty="0">
                <a:solidFill>
                  <a:schemeClr val="accent5"/>
                </a:solidFill>
              </a:rPr>
              <a:t>para el diseño de la ruta de un bus urbano.</a:t>
            </a:r>
            <a:endParaRPr lang="en-US" dirty="0">
              <a:solidFill>
                <a:schemeClr val="accent5"/>
              </a:solidFill>
            </a:endParaRPr>
          </a:p>
        </p:txBody>
      </p:sp>
      <p:sp>
        <p:nvSpPr>
          <p:cNvPr id="15" name="Rectángulo 14"/>
          <p:cNvSpPr/>
          <p:nvPr/>
        </p:nvSpPr>
        <p:spPr>
          <a:xfrm>
            <a:off x="133263" y="1271256"/>
            <a:ext cx="2967479" cy="646331"/>
          </a:xfrm>
          <a:prstGeom prst="rect">
            <a:avLst/>
          </a:prstGeom>
        </p:spPr>
        <p:txBody>
          <a:bodyPr wrap="none">
            <a:spAutoFit/>
          </a:bodyPr>
          <a:lstStyle/>
          <a:p>
            <a:r>
              <a:rPr lang="es-ES" dirty="0" smtClean="0">
                <a:solidFill>
                  <a:srgbClr val="0070C0"/>
                </a:solidFill>
              </a:rPr>
              <a:t>Economía y productividad. </a:t>
            </a:r>
          </a:p>
          <a:p>
            <a:endParaRPr lang="en-US" dirty="0">
              <a:solidFill>
                <a:srgbClr val="0070C0"/>
              </a:solidFill>
            </a:endParaRPr>
          </a:p>
        </p:txBody>
      </p:sp>
      <p:sp>
        <p:nvSpPr>
          <p:cNvPr id="3" name="CuadroTexto 2"/>
          <p:cNvSpPr txBox="1"/>
          <p:nvPr/>
        </p:nvSpPr>
        <p:spPr>
          <a:xfrm>
            <a:off x="1841572" y="5841147"/>
            <a:ext cx="2611612" cy="307777"/>
          </a:xfrm>
          <a:prstGeom prst="rect">
            <a:avLst/>
          </a:prstGeom>
          <a:noFill/>
        </p:spPr>
        <p:txBody>
          <a:bodyPr wrap="none" rtlCol="0">
            <a:spAutoFit/>
          </a:bodyPr>
          <a:lstStyle/>
          <a:p>
            <a:r>
              <a:rPr lang="es-ES" sz="1400" dirty="0" smtClean="0"/>
              <a:t>Distancia, tiempo de recorrido.</a:t>
            </a:r>
            <a:endParaRPr lang="en-US" sz="1400" dirty="0"/>
          </a:p>
        </p:txBody>
      </p:sp>
      <p:sp>
        <p:nvSpPr>
          <p:cNvPr id="32" name="CuadroTexto 31"/>
          <p:cNvSpPr txBox="1"/>
          <p:nvPr/>
        </p:nvSpPr>
        <p:spPr>
          <a:xfrm>
            <a:off x="7842108" y="5787119"/>
            <a:ext cx="1696298" cy="307777"/>
          </a:xfrm>
          <a:prstGeom prst="rect">
            <a:avLst/>
          </a:prstGeom>
          <a:noFill/>
        </p:spPr>
        <p:txBody>
          <a:bodyPr wrap="none" rtlCol="0">
            <a:spAutoFit/>
          </a:bodyPr>
          <a:lstStyle/>
          <a:p>
            <a:r>
              <a:rPr lang="es-ES" sz="1400" dirty="0" smtClean="0"/>
              <a:t>Flujo de pasajeros.</a:t>
            </a:r>
            <a:endParaRPr lang="en-US" sz="1400" dirty="0"/>
          </a:p>
        </p:txBody>
      </p:sp>
      <p:sp>
        <p:nvSpPr>
          <p:cNvPr id="4" name="Rectángulo 3"/>
          <p:cNvSpPr/>
          <p:nvPr/>
        </p:nvSpPr>
        <p:spPr>
          <a:xfrm>
            <a:off x="857294" y="1651625"/>
            <a:ext cx="3288080" cy="369332"/>
          </a:xfrm>
          <a:prstGeom prst="rect">
            <a:avLst/>
          </a:prstGeom>
        </p:spPr>
        <p:txBody>
          <a:bodyPr wrap="none">
            <a:spAutoFit/>
          </a:bodyPr>
          <a:lstStyle/>
          <a:p>
            <a:r>
              <a:rPr lang="en-US" dirty="0"/>
              <a:t>Relación kilómetros utilizados.</a:t>
            </a:r>
          </a:p>
        </p:txBody>
      </p:sp>
      <p:sp>
        <p:nvSpPr>
          <p:cNvPr id="9" name="Rectángulo 8"/>
          <p:cNvSpPr/>
          <p:nvPr/>
        </p:nvSpPr>
        <p:spPr>
          <a:xfrm>
            <a:off x="5537816" y="1609561"/>
            <a:ext cx="3493264" cy="369332"/>
          </a:xfrm>
          <a:prstGeom prst="rect">
            <a:avLst/>
          </a:prstGeom>
        </p:spPr>
        <p:txBody>
          <a:bodyPr wrap="none">
            <a:spAutoFit/>
          </a:bodyPr>
          <a:lstStyle/>
          <a:p>
            <a:r>
              <a:rPr lang="en-US" dirty="0"/>
              <a:t>Relación pasajero por kilómetro.</a:t>
            </a:r>
          </a:p>
        </p:txBody>
      </p:sp>
      <p:sp>
        <p:nvSpPr>
          <p:cNvPr id="10" name="Rectángulo 9"/>
          <p:cNvSpPr/>
          <p:nvPr/>
        </p:nvSpPr>
        <p:spPr>
          <a:xfrm>
            <a:off x="7572988" y="2336247"/>
            <a:ext cx="2916183" cy="369332"/>
          </a:xfrm>
          <a:prstGeom prst="rect">
            <a:avLst/>
          </a:prstGeom>
        </p:spPr>
        <p:txBody>
          <a:bodyPr wrap="none">
            <a:spAutoFit/>
          </a:bodyPr>
          <a:lstStyle/>
          <a:p>
            <a:r>
              <a:rPr lang="en-US" dirty="0" smtClean="0"/>
              <a:t>Promedio: 4.2 pas vehi/km</a:t>
            </a:r>
            <a:endParaRPr lang="en-US" dirty="0"/>
          </a:p>
        </p:txBody>
      </p:sp>
      <p:sp>
        <p:nvSpPr>
          <p:cNvPr id="11" name="Rectángulo 10"/>
          <p:cNvSpPr/>
          <p:nvPr/>
        </p:nvSpPr>
        <p:spPr>
          <a:xfrm>
            <a:off x="1888135" y="2126867"/>
            <a:ext cx="3969936" cy="923330"/>
          </a:xfrm>
          <a:prstGeom prst="rect">
            <a:avLst/>
          </a:prstGeom>
        </p:spPr>
        <p:txBody>
          <a:bodyPr wrap="square">
            <a:spAutoFit/>
          </a:bodyPr>
          <a:lstStyle/>
          <a:p>
            <a:r>
              <a:rPr lang="es-ES" dirty="0" smtClean="0"/>
              <a:t>kilómetros </a:t>
            </a:r>
            <a:r>
              <a:rPr lang="es-ES" dirty="0"/>
              <a:t>recorridos por un pasajero con la distancia total de recorrido del bus.</a:t>
            </a:r>
            <a:endParaRPr lang="en-US" dirty="0"/>
          </a:p>
        </p:txBody>
      </p:sp>
      <p:cxnSp>
        <p:nvCxnSpPr>
          <p:cNvPr id="14" name="Conector curvado 13"/>
          <p:cNvCxnSpPr>
            <a:endCxn id="11" idx="1"/>
          </p:cNvCxnSpPr>
          <p:nvPr/>
        </p:nvCxnSpPr>
        <p:spPr>
          <a:xfrm>
            <a:off x="1077065" y="2126867"/>
            <a:ext cx="811070" cy="461665"/>
          </a:xfrm>
          <a:prstGeom prst="curved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3" name="Conector curvado 32"/>
          <p:cNvCxnSpPr/>
          <p:nvPr/>
        </p:nvCxnSpPr>
        <p:spPr>
          <a:xfrm>
            <a:off x="6362179" y="2016898"/>
            <a:ext cx="1143988" cy="487602"/>
          </a:xfrm>
          <a:prstGeom prst="curvedConnector3">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6892" y="2726828"/>
            <a:ext cx="3982279" cy="2986709"/>
          </a:xfrm>
          <a:prstGeom prst="rect">
            <a:avLst/>
          </a:prstGeom>
        </p:spPr>
      </p:pic>
      <mc:AlternateContent xmlns:mc="http://schemas.openxmlformats.org/markup-compatibility/2006" xmlns:a14="http://schemas.microsoft.com/office/drawing/2010/main">
        <mc:Choice Requires="a14">
          <p:sp>
            <p:nvSpPr>
              <p:cNvPr id="36" name="Rectángulo 35"/>
              <p:cNvSpPr/>
              <p:nvPr/>
            </p:nvSpPr>
            <p:spPr>
              <a:xfrm>
                <a:off x="1996310" y="3509275"/>
                <a:ext cx="1056250" cy="6576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𝑉</m:t>
                      </m:r>
                      <m:r>
                        <a:rPr lang="en-US" i="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𝐿</m:t>
                          </m:r>
                        </m:num>
                        <m:den>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𝑜</m:t>
                              </m:r>
                            </m:sub>
                          </m:sSub>
                        </m:den>
                      </m:f>
                      <m:r>
                        <a:rPr lang="en-US" i="0">
                          <a:latin typeface="Cambria Math" panose="02040503050406030204" pitchFamily="18" charset="0"/>
                        </a:rPr>
                        <m:t> </m:t>
                      </m:r>
                    </m:oMath>
                  </m:oMathPara>
                </a14:m>
                <a:endParaRPr lang="en-US" dirty="0"/>
              </a:p>
            </p:txBody>
          </p:sp>
        </mc:Choice>
        <mc:Fallback xmlns="">
          <p:sp>
            <p:nvSpPr>
              <p:cNvPr id="36" name="Rectángulo 35"/>
              <p:cNvSpPr>
                <a:spLocks noRot="1" noChangeAspect="1" noMove="1" noResize="1" noEditPoints="1" noAdjustHandles="1" noChangeArrowheads="1" noChangeShapeType="1" noTextEdit="1"/>
              </p:cNvSpPr>
              <p:nvPr/>
            </p:nvSpPr>
            <p:spPr>
              <a:xfrm>
                <a:off x="1996310" y="3509275"/>
                <a:ext cx="1056250" cy="657681"/>
              </a:xfrm>
              <a:prstGeom prst="rect">
                <a:avLst/>
              </a:prstGeom>
              <a:blipFill>
                <a:blip r:embed="rId3"/>
                <a:stretch>
                  <a:fillRect/>
                </a:stretch>
              </a:blipFill>
            </p:spPr>
            <p:txBody>
              <a:bodyPr/>
              <a:lstStyle/>
              <a:p>
                <a:r>
                  <a:rPr lang="en-US">
                    <a:noFill/>
                  </a:rPr>
                  <a:t> </a:t>
                </a:r>
              </a:p>
            </p:txBody>
          </p:sp>
        </mc:Fallback>
      </mc:AlternateContent>
      <p:sp>
        <p:nvSpPr>
          <p:cNvPr id="37" name="Rectángulo 36"/>
          <p:cNvSpPr/>
          <p:nvPr/>
        </p:nvSpPr>
        <p:spPr>
          <a:xfrm>
            <a:off x="747176" y="3136956"/>
            <a:ext cx="2582823" cy="369332"/>
          </a:xfrm>
          <a:prstGeom prst="rect">
            <a:avLst/>
          </a:prstGeom>
        </p:spPr>
        <p:txBody>
          <a:bodyPr wrap="none">
            <a:spAutoFit/>
          </a:bodyPr>
          <a:lstStyle/>
          <a:p>
            <a:r>
              <a:rPr lang="en-US" dirty="0" smtClean="0"/>
              <a:t>Velocidad </a:t>
            </a:r>
            <a:r>
              <a:rPr lang="en-US" dirty="0"/>
              <a:t>de operación</a:t>
            </a:r>
          </a:p>
        </p:txBody>
      </p:sp>
      <p:sp>
        <p:nvSpPr>
          <p:cNvPr id="38" name="Rectángulo 37"/>
          <p:cNvSpPr/>
          <p:nvPr/>
        </p:nvSpPr>
        <p:spPr>
          <a:xfrm>
            <a:off x="3686045" y="3775737"/>
            <a:ext cx="2672526" cy="369332"/>
          </a:xfrm>
          <a:prstGeom prst="rect">
            <a:avLst/>
          </a:prstGeom>
        </p:spPr>
        <p:txBody>
          <a:bodyPr wrap="none">
            <a:spAutoFit/>
          </a:bodyPr>
          <a:lstStyle/>
          <a:p>
            <a:r>
              <a:rPr lang="es-ES" dirty="0" smtClean="0"/>
              <a:t>tiempo </a:t>
            </a:r>
            <a:r>
              <a:rPr lang="es-ES" dirty="0"/>
              <a:t>total de recorrido</a:t>
            </a:r>
            <a:endParaRPr lang="en-US" dirty="0"/>
          </a:p>
        </p:txBody>
      </p:sp>
      <p:cxnSp>
        <p:nvCxnSpPr>
          <p:cNvPr id="39" name="Conector recto de flecha 38"/>
          <p:cNvCxnSpPr/>
          <p:nvPr/>
        </p:nvCxnSpPr>
        <p:spPr>
          <a:xfrm>
            <a:off x="3052560" y="3960403"/>
            <a:ext cx="49068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0" name="Conector curvado 39"/>
          <p:cNvCxnSpPr/>
          <p:nvPr/>
        </p:nvCxnSpPr>
        <p:spPr>
          <a:xfrm>
            <a:off x="1187621" y="3473698"/>
            <a:ext cx="811070" cy="461665"/>
          </a:xfrm>
          <a:prstGeom prst="curvedConnector3">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41" name="Imagen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7900" y="4155338"/>
            <a:ext cx="3038494" cy="1685809"/>
          </a:xfrm>
          <a:prstGeom prst="rect">
            <a:avLst/>
          </a:prstGeom>
        </p:spPr>
      </p:pic>
      <p:sp>
        <p:nvSpPr>
          <p:cNvPr id="27" name="Marcador de contenido 2"/>
          <p:cNvSpPr txBox="1">
            <a:spLocks/>
          </p:cNvSpPr>
          <p:nvPr/>
        </p:nvSpPr>
        <p:spPr>
          <a:xfrm>
            <a:off x="0" y="419122"/>
            <a:ext cx="1961881" cy="5676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EC" sz="1200" dirty="0" smtClean="0"/>
              <a:t>Índice.</a:t>
            </a:r>
          </a:p>
          <a:p>
            <a:pPr marL="0" indent="0">
              <a:lnSpc>
                <a:spcPct val="100000"/>
              </a:lnSpc>
              <a:spcBef>
                <a:spcPts val="0"/>
              </a:spcBef>
              <a:buNone/>
            </a:pPr>
            <a:r>
              <a:rPr lang="es-EC" sz="1200" dirty="0" smtClean="0"/>
              <a:t>Cap III.</a:t>
            </a:r>
            <a:endParaRPr lang="es-EC" b="1" dirty="0" smtClean="0">
              <a:solidFill>
                <a:prstClr val="black"/>
              </a:solidFill>
            </a:endParaRPr>
          </a:p>
        </p:txBody>
      </p:sp>
      <p:pic>
        <p:nvPicPr>
          <p:cNvPr id="28" name="Imagen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930" y="5629128"/>
            <a:ext cx="1346382" cy="1030186"/>
          </a:xfrm>
          <a:prstGeom prst="rect">
            <a:avLst/>
          </a:prstGeom>
        </p:spPr>
      </p:pic>
      <p:pic>
        <p:nvPicPr>
          <p:cNvPr id="29" name="Imagen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59034" y="5955620"/>
            <a:ext cx="1322796" cy="741839"/>
          </a:xfrm>
          <a:prstGeom prst="rect">
            <a:avLst/>
          </a:prstGeom>
        </p:spPr>
      </p:pic>
      <p:sp>
        <p:nvSpPr>
          <p:cNvPr id="30" name="Marcador de pie de página 4"/>
          <p:cNvSpPr>
            <a:spLocks noGrp="1"/>
          </p:cNvSpPr>
          <p:nvPr>
            <p:ph type="ftr" sz="quarter" idx="11"/>
          </p:nvPr>
        </p:nvSpPr>
        <p:spPr>
          <a:xfrm>
            <a:off x="1961881" y="6276174"/>
            <a:ext cx="8958668" cy="498488"/>
          </a:xfrm>
        </p:spPr>
        <p:txBody>
          <a:bodyPr/>
          <a:lstStyle/>
          <a:p>
            <a:pPr lvl="0">
              <a:defRPr/>
            </a:pPr>
            <a:r>
              <a:rPr lang="es-ES" dirty="0">
                <a:solidFill>
                  <a:prstClr val="black">
                    <a:tint val="75000"/>
                  </a:prstClr>
                </a:solidFill>
              </a:rPr>
              <a:t>Desarrollo de una metodología para seleccionar un bus eléctrico.</a:t>
            </a:r>
          </a:p>
          <a:p>
            <a:pPr lvl="0">
              <a:defRPr/>
            </a:pPr>
            <a:r>
              <a:rPr lang="es-ES" dirty="0">
                <a:solidFill>
                  <a:prstClr val="black">
                    <a:tint val="75000"/>
                  </a:prstClr>
                </a:solidFill>
              </a:rPr>
              <a:t>Ing. Francisco Torres </a:t>
            </a:r>
            <a:r>
              <a:rPr lang="es-ES" dirty="0" smtClean="0">
                <a:solidFill>
                  <a:prstClr val="black">
                    <a:tint val="75000"/>
                  </a:prstClr>
                </a:solidFill>
              </a:rPr>
              <a:t>Moscoso</a:t>
            </a:r>
            <a:r>
              <a:rPr lang="es-ES" dirty="0">
                <a:solidFill>
                  <a:prstClr val="black">
                    <a:tint val="75000"/>
                  </a:prstClr>
                </a:solidFill>
              </a:rPr>
              <a:t>.</a:t>
            </a:r>
          </a:p>
        </p:txBody>
      </p:sp>
      <p:sp>
        <p:nvSpPr>
          <p:cNvPr id="2" name="Rectángulo 1"/>
          <p:cNvSpPr/>
          <p:nvPr/>
        </p:nvSpPr>
        <p:spPr>
          <a:xfrm>
            <a:off x="4453184" y="4038844"/>
            <a:ext cx="1790234" cy="256224"/>
          </a:xfrm>
          <a:prstGeom prst="rect">
            <a:avLst/>
          </a:prstGeom>
        </p:spPr>
        <p:txBody>
          <a:bodyPr wrap="none">
            <a:spAutoFit/>
          </a:bodyPr>
          <a:lstStyle/>
          <a:p>
            <a:pPr marL="270510" indent="179705" algn="just">
              <a:lnSpc>
                <a:spcPct val="103000"/>
              </a:lnSpc>
              <a:spcAft>
                <a:spcPts val="20"/>
              </a:spcAft>
            </a:pPr>
            <a:r>
              <a:rPr lang="es-ES" sz="1100" dirty="0">
                <a:solidFill>
                  <a:srgbClr val="000000"/>
                </a:solidFill>
                <a:latin typeface="Times New Roman" panose="02020603050405020304" pitchFamily="18" charset="0"/>
                <a:ea typeface="Arial" panose="020B0604020202020204" pitchFamily="34" charset="0"/>
                <a:cs typeface="Arial" panose="020B0604020202020204" pitchFamily="34" charset="0"/>
              </a:rPr>
              <a:t>(</a:t>
            </a:r>
            <a:r>
              <a:rPr lang="es-ES" sz="1100" dirty="0" err="1">
                <a:solidFill>
                  <a:srgbClr val="000000"/>
                </a:solidFill>
                <a:latin typeface="Times New Roman" panose="02020603050405020304" pitchFamily="18" charset="0"/>
                <a:ea typeface="Arial" panose="020B0604020202020204" pitchFamily="34" charset="0"/>
                <a:cs typeface="Arial" panose="020B0604020202020204" pitchFamily="34" charset="0"/>
              </a:rPr>
              <a:t>Soltani</a:t>
            </a:r>
            <a:r>
              <a:rPr lang="es-ES" sz="1100" dirty="0">
                <a:solidFill>
                  <a:srgbClr val="000000"/>
                </a:solidFill>
                <a:latin typeface="Times New Roman" panose="02020603050405020304" pitchFamily="18" charset="0"/>
                <a:ea typeface="Arial" panose="020B0604020202020204" pitchFamily="34" charset="0"/>
                <a:cs typeface="Arial" panose="020B0604020202020204" pitchFamily="34" charset="0"/>
              </a:rPr>
              <a:t> et al., 2013)</a:t>
            </a:r>
            <a:endParaRPr lang="en-US" sz="1100" dirty="0">
              <a:solidFill>
                <a:srgbClr val="000000"/>
              </a:solidFill>
              <a:latin typeface="Times New Roman" panose="02020603050405020304" pitchFamily="18"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1033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868490" y="2380536"/>
            <a:ext cx="5454662" cy="3547661"/>
          </a:xfrm>
          <a:prstGeom prst="rect">
            <a:avLst/>
          </a:prstGeom>
        </p:spPr>
      </p:pic>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D16CBA-ED36-4397-9CF3-7E51CC0B5D51}" type="slidenum">
              <a:rPr kumimoji="0" lang="es-EC"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EC"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16" name="Título 1"/>
          <p:cNvSpPr txBox="1">
            <a:spLocks/>
          </p:cNvSpPr>
          <p:nvPr/>
        </p:nvSpPr>
        <p:spPr>
          <a:xfrm>
            <a:off x="1700438" y="188787"/>
            <a:ext cx="8196771" cy="525643"/>
          </a:xfrm>
          <a:prstGeom prst="rect">
            <a:avLst/>
          </a:prstGeom>
        </p:spPr>
        <p:txBody>
          <a:bodyP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800" dirty="0" smtClean="0"/>
              <a:t>III. FACTORES </a:t>
            </a:r>
            <a:r>
              <a:rPr lang="es-ES" sz="2800" dirty="0"/>
              <a:t>QUE INTERVIENEN EN UNA RUTA URBANA DEL BUS </a:t>
            </a:r>
            <a:r>
              <a:rPr lang="es-ES" sz="2800" dirty="0" smtClean="0"/>
              <a:t>ELÉCTRICO.</a:t>
            </a:r>
            <a:endParaRPr lang="es-EC" sz="2800" dirty="0"/>
          </a:p>
        </p:txBody>
      </p:sp>
      <p:sp>
        <p:nvSpPr>
          <p:cNvPr id="26" name="Rectángulo 25"/>
          <p:cNvSpPr/>
          <p:nvPr/>
        </p:nvSpPr>
        <p:spPr>
          <a:xfrm>
            <a:off x="1758842" y="716183"/>
            <a:ext cx="8079962" cy="646331"/>
          </a:xfrm>
          <a:prstGeom prst="rect">
            <a:avLst/>
          </a:prstGeom>
        </p:spPr>
        <p:txBody>
          <a:bodyPr wrap="square">
            <a:spAutoFit/>
          </a:bodyPr>
          <a:lstStyle/>
          <a:p>
            <a:r>
              <a:rPr lang="es-ES" dirty="0" smtClean="0">
                <a:solidFill>
                  <a:srgbClr val="0070C0"/>
                </a:solidFill>
              </a:rPr>
              <a:t>3.2 Características </a:t>
            </a:r>
            <a:r>
              <a:rPr lang="es-ES" dirty="0">
                <a:solidFill>
                  <a:srgbClr val="0070C0"/>
                </a:solidFill>
              </a:rPr>
              <a:t>de movilidad y uso del transporte </a:t>
            </a:r>
            <a:r>
              <a:rPr lang="es-ES" dirty="0" smtClean="0">
                <a:solidFill>
                  <a:srgbClr val="0070C0"/>
                </a:solidFill>
              </a:rPr>
              <a:t>en el cantón Cuenca.</a:t>
            </a:r>
            <a:r>
              <a:rPr lang="es-ES" dirty="0">
                <a:solidFill>
                  <a:srgbClr val="0070C0"/>
                </a:solidFill>
              </a:rPr>
              <a:t>					</a:t>
            </a: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2516" y="2553656"/>
            <a:ext cx="889216" cy="994023"/>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2521" y="2855079"/>
            <a:ext cx="1436279" cy="724680"/>
          </a:xfrm>
          <a:prstGeom prst="rect">
            <a:avLst/>
          </a:prstGeom>
        </p:spPr>
      </p:pic>
      <p:pic>
        <p:nvPicPr>
          <p:cNvPr id="12" name="Imagen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3678" y="3432447"/>
            <a:ext cx="882766" cy="980310"/>
          </a:xfrm>
          <a:prstGeom prst="rect">
            <a:avLst/>
          </a:prstGeom>
        </p:spPr>
      </p:pic>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978" y="4550713"/>
            <a:ext cx="920528" cy="964624"/>
          </a:xfrm>
          <a:prstGeom prst="rect">
            <a:avLst/>
          </a:prstGeom>
        </p:spPr>
      </p:pic>
      <p:sp>
        <p:nvSpPr>
          <p:cNvPr id="20" name="CuadroTexto 19"/>
          <p:cNvSpPr txBox="1"/>
          <p:nvPr/>
        </p:nvSpPr>
        <p:spPr>
          <a:xfrm>
            <a:off x="2486582" y="3637196"/>
            <a:ext cx="1107996" cy="646331"/>
          </a:xfrm>
          <a:prstGeom prst="rect">
            <a:avLst/>
          </a:prstGeom>
          <a:noFill/>
        </p:spPr>
        <p:txBody>
          <a:bodyPr wrap="none" rtlCol="0">
            <a:spAutoFit/>
          </a:bodyPr>
          <a:lstStyle/>
          <a:p>
            <a:r>
              <a:rPr lang="es-EC" sz="3600" dirty="0" smtClean="0"/>
              <a:t>43%</a:t>
            </a:r>
            <a:endParaRPr lang="en-US" sz="3600" dirty="0"/>
          </a:p>
        </p:txBody>
      </p:sp>
      <p:sp>
        <p:nvSpPr>
          <p:cNvPr id="34" name="CuadroTexto 33"/>
          <p:cNvSpPr txBox="1"/>
          <p:nvPr/>
        </p:nvSpPr>
        <p:spPr>
          <a:xfrm>
            <a:off x="1231120" y="3698752"/>
            <a:ext cx="1005403" cy="584775"/>
          </a:xfrm>
          <a:prstGeom prst="rect">
            <a:avLst/>
          </a:prstGeom>
          <a:noFill/>
        </p:spPr>
        <p:txBody>
          <a:bodyPr wrap="none" rtlCol="0">
            <a:spAutoFit/>
          </a:bodyPr>
          <a:lstStyle/>
          <a:p>
            <a:r>
              <a:rPr lang="es-EC" sz="3200" dirty="0" smtClean="0"/>
              <a:t>36%</a:t>
            </a:r>
            <a:endParaRPr lang="en-US" sz="3200" dirty="0"/>
          </a:p>
        </p:txBody>
      </p:sp>
      <p:sp>
        <p:nvSpPr>
          <p:cNvPr id="42" name="CuadroTexto 41"/>
          <p:cNvSpPr txBox="1"/>
          <p:nvPr/>
        </p:nvSpPr>
        <p:spPr>
          <a:xfrm>
            <a:off x="1222516" y="4560754"/>
            <a:ext cx="1132194" cy="646331"/>
          </a:xfrm>
          <a:prstGeom prst="rect">
            <a:avLst/>
          </a:prstGeom>
          <a:noFill/>
        </p:spPr>
        <p:txBody>
          <a:bodyPr wrap="square" rtlCol="0">
            <a:spAutoFit/>
          </a:bodyPr>
          <a:lstStyle/>
          <a:p>
            <a:r>
              <a:rPr lang="es-EC" sz="3600" dirty="0" smtClean="0"/>
              <a:t>57%</a:t>
            </a:r>
            <a:endParaRPr lang="en-US" sz="3600" dirty="0"/>
          </a:p>
        </p:txBody>
      </p:sp>
      <p:sp>
        <p:nvSpPr>
          <p:cNvPr id="43" name="CuadroTexto 42"/>
          <p:cNvSpPr txBox="1"/>
          <p:nvPr/>
        </p:nvSpPr>
        <p:spPr>
          <a:xfrm>
            <a:off x="2474640" y="4586743"/>
            <a:ext cx="1005403" cy="584775"/>
          </a:xfrm>
          <a:prstGeom prst="rect">
            <a:avLst/>
          </a:prstGeom>
          <a:noFill/>
        </p:spPr>
        <p:txBody>
          <a:bodyPr wrap="none" rtlCol="0">
            <a:spAutoFit/>
          </a:bodyPr>
          <a:lstStyle/>
          <a:p>
            <a:r>
              <a:rPr lang="es-EC" sz="3200" dirty="0" smtClean="0"/>
              <a:t>25%</a:t>
            </a:r>
            <a:endParaRPr lang="en-US" sz="3200" dirty="0"/>
          </a:p>
        </p:txBody>
      </p:sp>
      <p:pic>
        <p:nvPicPr>
          <p:cNvPr id="23" name="Imagen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5817" y="1146162"/>
            <a:ext cx="1090795" cy="1065964"/>
          </a:xfrm>
          <a:prstGeom prst="rect">
            <a:avLst/>
          </a:prstGeom>
        </p:spPr>
      </p:pic>
      <p:sp>
        <p:nvSpPr>
          <p:cNvPr id="24" name="Rectángulo 23"/>
          <p:cNvSpPr/>
          <p:nvPr/>
        </p:nvSpPr>
        <p:spPr>
          <a:xfrm>
            <a:off x="3928612" y="989237"/>
            <a:ext cx="1967205" cy="461665"/>
          </a:xfrm>
          <a:prstGeom prst="rect">
            <a:avLst/>
          </a:prstGeom>
        </p:spPr>
        <p:txBody>
          <a:bodyPr wrap="none">
            <a:spAutoFit/>
          </a:bodyPr>
          <a:lstStyle/>
          <a:p>
            <a:r>
              <a:rPr lang="en-US" sz="2400" dirty="0"/>
              <a:t>505 585 </a:t>
            </a:r>
            <a:r>
              <a:rPr lang="en-US" sz="2400" dirty="0" smtClean="0"/>
              <a:t>hab.</a:t>
            </a:r>
            <a:endParaRPr lang="en-US" sz="2400" dirty="0"/>
          </a:p>
        </p:txBody>
      </p:sp>
      <p:sp>
        <p:nvSpPr>
          <p:cNvPr id="25" name="Rectángulo 24"/>
          <p:cNvSpPr/>
          <p:nvPr/>
        </p:nvSpPr>
        <p:spPr>
          <a:xfrm>
            <a:off x="2969721" y="1829216"/>
            <a:ext cx="3122971" cy="461665"/>
          </a:xfrm>
          <a:prstGeom prst="rect">
            <a:avLst/>
          </a:prstGeom>
        </p:spPr>
        <p:txBody>
          <a:bodyPr wrap="none">
            <a:spAutoFit/>
          </a:bodyPr>
          <a:lstStyle/>
          <a:p>
            <a:r>
              <a:rPr lang="en-US" sz="2400" dirty="0" smtClean="0"/>
              <a:t>Urbano 329 928 hab</a:t>
            </a:r>
            <a:r>
              <a:rPr lang="en-US" dirty="0" smtClean="0"/>
              <a:t>. </a:t>
            </a:r>
            <a:endParaRPr lang="en-US" dirty="0"/>
          </a:p>
        </p:txBody>
      </p:sp>
      <p:sp>
        <p:nvSpPr>
          <p:cNvPr id="27" name="Rectángulo 26"/>
          <p:cNvSpPr/>
          <p:nvPr/>
        </p:nvSpPr>
        <p:spPr>
          <a:xfrm>
            <a:off x="6050722" y="2138966"/>
            <a:ext cx="780983" cy="230832"/>
          </a:xfrm>
          <a:prstGeom prst="rect">
            <a:avLst/>
          </a:prstGeom>
        </p:spPr>
        <p:txBody>
          <a:bodyPr wrap="none">
            <a:spAutoFit/>
          </a:bodyPr>
          <a:lstStyle/>
          <a:p>
            <a:r>
              <a:rPr lang="en-US" sz="900" dirty="0" smtClean="0"/>
              <a:t>INEC, 2020</a:t>
            </a:r>
            <a:endParaRPr lang="en-US" sz="900" dirty="0"/>
          </a:p>
        </p:txBody>
      </p:sp>
      <p:sp>
        <p:nvSpPr>
          <p:cNvPr id="28" name="Rectángulo 27"/>
          <p:cNvSpPr/>
          <p:nvPr/>
        </p:nvSpPr>
        <p:spPr>
          <a:xfrm>
            <a:off x="6934279" y="1465277"/>
            <a:ext cx="4689104" cy="461665"/>
          </a:xfrm>
          <a:prstGeom prst="rect">
            <a:avLst/>
          </a:prstGeom>
        </p:spPr>
        <p:txBody>
          <a:bodyPr wrap="none">
            <a:spAutoFit/>
          </a:bodyPr>
          <a:lstStyle/>
          <a:p>
            <a:r>
              <a:rPr lang="en-US" sz="2400" dirty="0"/>
              <a:t>39 </a:t>
            </a:r>
            <a:r>
              <a:rPr lang="en-US" sz="2400" dirty="0" smtClean="0"/>
              <a:t>694 estudiantes universitarios</a:t>
            </a:r>
            <a:endParaRPr lang="en-US" sz="2400" dirty="0"/>
          </a:p>
        </p:txBody>
      </p:sp>
      <p:sp>
        <p:nvSpPr>
          <p:cNvPr id="29" name="Rectángulo 28"/>
          <p:cNvSpPr/>
          <p:nvPr/>
        </p:nvSpPr>
        <p:spPr>
          <a:xfrm>
            <a:off x="9292721" y="3953901"/>
            <a:ext cx="2826415" cy="369332"/>
          </a:xfrm>
          <a:prstGeom prst="rect">
            <a:avLst/>
          </a:prstGeom>
        </p:spPr>
        <p:txBody>
          <a:bodyPr wrap="none">
            <a:spAutoFit/>
          </a:bodyPr>
          <a:lstStyle/>
          <a:p>
            <a:r>
              <a:rPr lang="en-US" dirty="0"/>
              <a:t>413 925 pasajeros diarios</a:t>
            </a:r>
          </a:p>
        </p:txBody>
      </p:sp>
      <p:sp>
        <p:nvSpPr>
          <p:cNvPr id="31" name="Rectángulo 30"/>
          <p:cNvSpPr/>
          <p:nvPr/>
        </p:nvSpPr>
        <p:spPr>
          <a:xfrm>
            <a:off x="9566130" y="4888820"/>
            <a:ext cx="2133918" cy="369332"/>
          </a:xfrm>
          <a:prstGeom prst="rect">
            <a:avLst/>
          </a:prstGeom>
        </p:spPr>
        <p:txBody>
          <a:bodyPr wrap="none">
            <a:spAutoFit/>
          </a:bodyPr>
          <a:lstStyle/>
          <a:p>
            <a:r>
              <a:rPr lang="en-US" dirty="0"/>
              <a:t>82 785 </a:t>
            </a:r>
            <a:r>
              <a:rPr lang="en-US" dirty="0" smtClean="0"/>
              <a:t>estudiantes</a:t>
            </a:r>
          </a:p>
        </p:txBody>
      </p:sp>
      <p:pic>
        <p:nvPicPr>
          <p:cNvPr id="44" name="Imagen 4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72859" y="2136824"/>
            <a:ext cx="1890179" cy="1265775"/>
          </a:xfrm>
          <a:prstGeom prst="rect">
            <a:avLst/>
          </a:prstGeom>
        </p:spPr>
      </p:pic>
      <p:sp>
        <p:nvSpPr>
          <p:cNvPr id="45" name="Flecha abajo 44"/>
          <p:cNvSpPr/>
          <p:nvPr/>
        </p:nvSpPr>
        <p:spPr>
          <a:xfrm>
            <a:off x="10417948" y="3378636"/>
            <a:ext cx="516783" cy="59586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echa abajo 45"/>
          <p:cNvSpPr/>
          <p:nvPr/>
        </p:nvSpPr>
        <p:spPr>
          <a:xfrm>
            <a:off x="10441161" y="4314089"/>
            <a:ext cx="516783" cy="59586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arcador de contenido 2"/>
          <p:cNvSpPr txBox="1">
            <a:spLocks/>
          </p:cNvSpPr>
          <p:nvPr/>
        </p:nvSpPr>
        <p:spPr>
          <a:xfrm>
            <a:off x="0" y="419122"/>
            <a:ext cx="1961881" cy="5676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EC" sz="1200" dirty="0" smtClean="0"/>
              <a:t>Índice.</a:t>
            </a:r>
          </a:p>
          <a:p>
            <a:pPr marL="0" indent="0">
              <a:lnSpc>
                <a:spcPct val="100000"/>
              </a:lnSpc>
              <a:spcBef>
                <a:spcPts val="0"/>
              </a:spcBef>
              <a:buNone/>
            </a:pPr>
            <a:r>
              <a:rPr lang="es-EC" sz="1200" dirty="0" smtClean="0"/>
              <a:t>Cap III.</a:t>
            </a:r>
            <a:endParaRPr lang="es-EC" b="1" dirty="0" smtClean="0">
              <a:solidFill>
                <a:prstClr val="black"/>
              </a:solidFill>
            </a:endParaRPr>
          </a:p>
        </p:txBody>
      </p:sp>
      <p:pic>
        <p:nvPicPr>
          <p:cNvPr id="32" name="Imagen 3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0930" y="5629128"/>
            <a:ext cx="1346382" cy="1030186"/>
          </a:xfrm>
          <a:prstGeom prst="rect">
            <a:avLst/>
          </a:prstGeom>
        </p:spPr>
      </p:pic>
      <p:pic>
        <p:nvPicPr>
          <p:cNvPr id="33" name="Imagen 3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59034" y="5955620"/>
            <a:ext cx="1322796" cy="741839"/>
          </a:xfrm>
          <a:prstGeom prst="rect">
            <a:avLst/>
          </a:prstGeom>
        </p:spPr>
      </p:pic>
      <p:sp>
        <p:nvSpPr>
          <p:cNvPr id="35" name="Marcador de pie de página 4"/>
          <p:cNvSpPr>
            <a:spLocks noGrp="1"/>
          </p:cNvSpPr>
          <p:nvPr>
            <p:ph type="ftr" sz="quarter" idx="11"/>
          </p:nvPr>
        </p:nvSpPr>
        <p:spPr>
          <a:xfrm>
            <a:off x="1961881" y="6276174"/>
            <a:ext cx="8958668" cy="498488"/>
          </a:xfrm>
        </p:spPr>
        <p:txBody>
          <a:bodyPr/>
          <a:lstStyle/>
          <a:p>
            <a:pPr lvl="0">
              <a:defRPr/>
            </a:pPr>
            <a:r>
              <a:rPr lang="es-ES" dirty="0">
                <a:solidFill>
                  <a:prstClr val="black">
                    <a:tint val="75000"/>
                  </a:prstClr>
                </a:solidFill>
              </a:rPr>
              <a:t>Desarrollo de una metodología para seleccionar un bus eléctrico.</a:t>
            </a:r>
          </a:p>
          <a:p>
            <a:pPr lvl="0">
              <a:defRPr/>
            </a:pPr>
            <a:r>
              <a:rPr lang="es-ES" dirty="0">
                <a:solidFill>
                  <a:prstClr val="black">
                    <a:tint val="75000"/>
                  </a:prstClr>
                </a:solidFill>
              </a:rPr>
              <a:t>Ing. Francisco Torres </a:t>
            </a:r>
            <a:r>
              <a:rPr lang="es-ES" dirty="0" smtClean="0">
                <a:solidFill>
                  <a:prstClr val="black">
                    <a:tint val="75000"/>
                  </a:prstClr>
                </a:solidFill>
              </a:rPr>
              <a:t>Moscoso</a:t>
            </a:r>
            <a:r>
              <a:rPr lang="es-ES" dirty="0">
                <a:solidFill>
                  <a:prstClr val="black">
                    <a:tint val="75000"/>
                  </a:prstClr>
                </a:solidFill>
              </a:rPr>
              <a:t>.</a:t>
            </a:r>
          </a:p>
        </p:txBody>
      </p:sp>
      <p:sp>
        <p:nvSpPr>
          <p:cNvPr id="3" name="Rectángulo 2"/>
          <p:cNvSpPr/>
          <p:nvPr/>
        </p:nvSpPr>
        <p:spPr>
          <a:xfrm>
            <a:off x="1990008" y="5474734"/>
            <a:ext cx="1465786" cy="266676"/>
          </a:xfrm>
          <a:prstGeom prst="rect">
            <a:avLst/>
          </a:prstGeom>
        </p:spPr>
        <p:txBody>
          <a:bodyPr wrap="none">
            <a:spAutoFit/>
          </a:bodyPr>
          <a:lstStyle/>
          <a:p>
            <a:pPr marL="254000" indent="208280" algn="ctr">
              <a:lnSpc>
                <a:spcPct val="103000"/>
              </a:lnSpc>
              <a:spcAft>
                <a:spcPts val="20"/>
              </a:spcAft>
            </a:pPr>
            <a:r>
              <a:rPr lang="es-ES" sz="11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(PMEP, 2015)</a:t>
            </a:r>
            <a:endParaRPr lang="en-US" sz="1100" dirty="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25910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9620" y="524746"/>
            <a:ext cx="8214107" cy="5198401"/>
          </a:xfrm>
          <a:prstGeom prst="rect">
            <a:avLst/>
          </a:prstGeom>
        </p:spPr>
      </p:pic>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D16CBA-ED36-4397-9CF3-7E51CC0B5D51}" type="slidenum">
              <a:rPr kumimoji="0" lang="es-EC"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EC"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16" name="Título 1"/>
          <p:cNvSpPr txBox="1">
            <a:spLocks/>
          </p:cNvSpPr>
          <p:nvPr/>
        </p:nvSpPr>
        <p:spPr>
          <a:xfrm>
            <a:off x="1793553" y="125763"/>
            <a:ext cx="8196771" cy="525643"/>
          </a:xfrm>
          <a:prstGeom prst="rect">
            <a:avLst/>
          </a:prstGeom>
        </p:spPr>
        <p:txBody>
          <a:bodyP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800" dirty="0" smtClean="0"/>
              <a:t>III. FACTORES </a:t>
            </a:r>
            <a:r>
              <a:rPr lang="es-ES" sz="2800" dirty="0"/>
              <a:t>QUE INTERVIENEN EN UNA RUTA URBANA DEL BUS </a:t>
            </a:r>
            <a:r>
              <a:rPr lang="es-ES" sz="2800" dirty="0" smtClean="0"/>
              <a:t>ELÉCTRICO.</a:t>
            </a:r>
            <a:endParaRPr lang="es-EC" sz="2800" dirty="0"/>
          </a:p>
        </p:txBody>
      </p:sp>
      <p:sp>
        <p:nvSpPr>
          <p:cNvPr id="26" name="Rectángulo 25"/>
          <p:cNvSpPr/>
          <p:nvPr/>
        </p:nvSpPr>
        <p:spPr>
          <a:xfrm>
            <a:off x="1416529" y="562295"/>
            <a:ext cx="2420812" cy="1200329"/>
          </a:xfrm>
          <a:prstGeom prst="rect">
            <a:avLst/>
          </a:prstGeom>
        </p:spPr>
        <p:txBody>
          <a:bodyPr wrap="square">
            <a:spAutoFit/>
          </a:bodyPr>
          <a:lstStyle/>
          <a:p>
            <a:r>
              <a:rPr lang="es-ES" dirty="0" smtClean="0">
                <a:solidFill>
                  <a:srgbClr val="0070C0"/>
                </a:solidFill>
              </a:rPr>
              <a:t>3.3 Rutas propuestas.</a:t>
            </a:r>
            <a:r>
              <a:rPr lang="es-ES" dirty="0">
                <a:solidFill>
                  <a:srgbClr val="0070C0"/>
                </a:solidFill>
              </a:rPr>
              <a:t>					</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030" y="1806853"/>
            <a:ext cx="3317869" cy="1865562"/>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7195" y="706675"/>
            <a:ext cx="3101309" cy="1745349"/>
          </a:xfrm>
          <a:prstGeom prst="rect">
            <a:avLst/>
          </a:prstGeom>
        </p:spPr>
      </p:pic>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78358" y="1199689"/>
            <a:ext cx="3464800" cy="1956084"/>
          </a:xfrm>
          <a:prstGeom prst="rect">
            <a:avLst/>
          </a:prstGeom>
        </p:spPr>
      </p:pic>
      <p:pic>
        <p:nvPicPr>
          <p:cNvPr id="10" name="Imagen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66623" y="4106196"/>
            <a:ext cx="3562768" cy="2005047"/>
          </a:xfrm>
          <a:prstGeom prst="rect">
            <a:avLst/>
          </a:prstGeom>
        </p:spPr>
      </p:pic>
      <p:pic>
        <p:nvPicPr>
          <p:cNvPr id="11" name="Imagen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52448" y="3816084"/>
            <a:ext cx="3457089" cy="1944612"/>
          </a:xfrm>
          <a:prstGeom prst="rect">
            <a:avLst/>
          </a:prstGeom>
        </p:spPr>
      </p:pic>
      <p:sp>
        <p:nvSpPr>
          <p:cNvPr id="14" name="Rectángulo 13"/>
          <p:cNvSpPr/>
          <p:nvPr/>
        </p:nvSpPr>
        <p:spPr>
          <a:xfrm>
            <a:off x="218268" y="1142440"/>
            <a:ext cx="3750919" cy="646331"/>
          </a:xfrm>
          <a:prstGeom prst="rect">
            <a:avLst/>
          </a:prstGeom>
          <a:noFill/>
        </p:spPr>
        <p:txBody>
          <a:bodyPr wrap="square">
            <a:spAutoFit/>
          </a:bodyPr>
          <a:lstStyle/>
          <a:p>
            <a:r>
              <a:rPr lang="es-ES" dirty="0" smtClean="0"/>
              <a:t>Ruta </a:t>
            </a:r>
            <a:r>
              <a:rPr lang="es-ES" dirty="0"/>
              <a:t>#1 Directa </a:t>
            </a:r>
            <a:r>
              <a:rPr lang="es-ES" dirty="0" smtClean="0"/>
              <a:t>14.04 </a:t>
            </a:r>
            <a:r>
              <a:rPr lang="es-ES" dirty="0"/>
              <a:t>km, </a:t>
            </a:r>
            <a:r>
              <a:rPr lang="es-ES" dirty="0" smtClean="0"/>
              <a:t>31´37´´ 59 pasajeros.</a:t>
            </a:r>
            <a:endParaRPr lang="en-US" dirty="0"/>
          </a:p>
        </p:txBody>
      </p:sp>
      <p:sp>
        <p:nvSpPr>
          <p:cNvPr id="35" name="Rectángulo 34"/>
          <p:cNvSpPr/>
          <p:nvPr/>
        </p:nvSpPr>
        <p:spPr>
          <a:xfrm>
            <a:off x="7246746" y="520047"/>
            <a:ext cx="3586624" cy="646331"/>
          </a:xfrm>
          <a:prstGeom prst="rect">
            <a:avLst/>
          </a:prstGeom>
        </p:spPr>
        <p:txBody>
          <a:bodyPr wrap="square">
            <a:spAutoFit/>
          </a:bodyPr>
          <a:lstStyle/>
          <a:p>
            <a:r>
              <a:rPr lang="es-ES" dirty="0" smtClean="0"/>
              <a:t>Ruta #2 Eco Campus 18.25 </a:t>
            </a:r>
            <a:r>
              <a:rPr lang="es-ES" dirty="0"/>
              <a:t>km, </a:t>
            </a:r>
            <a:endParaRPr lang="es-ES" dirty="0" smtClean="0"/>
          </a:p>
          <a:p>
            <a:r>
              <a:rPr lang="es-ES" dirty="0" smtClean="0"/>
              <a:t>46´16´´. 77 pasajeros</a:t>
            </a:r>
            <a:endParaRPr lang="en-US" dirty="0"/>
          </a:p>
        </p:txBody>
      </p:sp>
      <p:sp>
        <p:nvSpPr>
          <p:cNvPr id="36" name="Rectángulo 35"/>
          <p:cNvSpPr/>
          <p:nvPr/>
        </p:nvSpPr>
        <p:spPr>
          <a:xfrm>
            <a:off x="7831010" y="3152636"/>
            <a:ext cx="3962220" cy="646331"/>
          </a:xfrm>
          <a:prstGeom prst="rect">
            <a:avLst/>
          </a:prstGeom>
        </p:spPr>
        <p:txBody>
          <a:bodyPr wrap="square">
            <a:spAutoFit/>
          </a:bodyPr>
          <a:lstStyle/>
          <a:p>
            <a:pPr algn="ctr"/>
            <a:r>
              <a:rPr lang="es-ES" dirty="0" smtClean="0"/>
              <a:t>Ruta #3 Baños 32.56 </a:t>
            </a:r>
            <a:r>
              <a:rPr lang="es-ES" dirty="0"/>
              <a:t>km, </a:t>
            </a:r>
            <a:r>
              <a:rPr lang="es-ES" dirty="0" smtClean="0"/>
              <a:t>1h17´33´´. 137 pasajeros</a:t>
            </a:r>
            <a:endParaRPr lang="en-US" dirty="0"/>
          </a:p>
        </p:txBody>
      </p:sp>
      <p:sp>
        <p:nvSpPr>
          <p:cNvPr id="37" name="Rectángulo 36"/>
          <p:cNvSpPr/>
          <p:nvPr/>
        </p:nvSpPr>
        <p:spPr>
          <a:xfrm>
            <a:off x="9498848" y="4074153"/>
            <a:ext cx="2534220" cy="923330"/>
          </a:xfrm>
          <a:prstGeom prst="rect">
            <a:avLst/>
          </a:prstGeom>
        </p:spPr>
        <p:txBody>
          <a:bodyPr wrap="square">
            <a:spAutoFit/>
          </a:bodyPr>
          <a:lstStyle/>
          <a:p>
            <a:r>
              <a:rPr lang="es-ES" dirty="0" smtClean="0"/>
              <a:t>Ruta #4 Sedes Centro 34.72 </a:t>
            </a:r>
            <a:r>
              <a:rPr lang="es-ES" dirty="0"/>
              <a:t>km, </a:t>
            </a:r>
            <a:r>
              <a:rPr lang="es-ES" dirty="0" smtClean="0"/>
              <a:t>1h14´0.5´´. 146 pasajeros</a:t>
            </a:r>
            <a:endParaRPr lang="en-US" dirty="0"/>
          </a:p>
        </p:txBody>
      </p:sp>
      <p:sp>
        <p:nvSpPr>
          <p:cNvPr id="38" name="Rectángulo 37"/>
          <p:cNvSpPr/>
          <p:nvPr/>
        </p:nvSpPr>
        <p:spPr>
          <a:xfrm>
            <a:off x="1577312" y="5741229"/>
            <a:ext cx="3916405" cy="646331"/>
          </a:xfrm>
          <a:prstGeom prst="rect">
            <a:avLst/>
          </a:prstGeom>
        </p:spPr>
        <p:txBody>
          <a:bodyPr wrap="square">
            <a:spAutoFit/>
          </a:bodyPr>
          <a:lstStyle/>
          <a:p>
            <a:r>
              <a:rPr lang="es-ES" dirty="0" smtClean="0"/>
              <a:t>Ruta #5 Exprés 14.51 </a:t>
            </a:r>
            <a:r>
              <a:rPr lang="es-ES" dirty="0"/>
              <a:t>km, </a:t>
            </a:r>
            <a:r>
              <a:rPr lang="es-ES" dirty="0" smtClean="0"/>
              <a:t>33´59´´.</a:t>
            </a:r>
          </a:p>
          <a:p>
            <a:r>
              <a:rPr lang="es-ES" dirty="0" smtClean="0"/>
              <a:t>61 pasajeros.</a:t>
            </a:r>
            <a:endParaRPr lang="en-US" dirty="0"/>
          </a:p>
        </p:txBody>
      </p:sp>
      <p:sp>
        <p:nvSpPr>
          <p:cNvPr id="22" name="Marcador de contenido 2"/>
          <p:cNvSpPr txBox="1">
            <a:spLocks/>
          </p:cNvSpPr>
          <p:nvPr/>
        </p:nvSpPr>
        <p:spPr>
          <a:xfrm>
            <a:off x="0" y="419122"/>
            <a:ext cx="1961881" cy="5676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EC" sz="1200" dirty="0" smtClean="0"/>
              <a:t>Índice.</a:t>
            </a:r>
          </a:p>
          <a:p>
            <a:pPr marL="0" indent="0">
              <a:lnSpc>
                <a:spcPct val="100000"/>
              </a:lnSpc>
              <a:spcBef>
                <a:spcPts val="0"/>
              </a:spcBef>
              <a:buNone/>
            </a:pPr>
            <a:r>
              <a:rPr lang="es-EC" sz="1200" dirty="0" smtClean="0"/>
              <a:t>Cap III.</a:t>
            </a:r>
            <a:endParaRPr lang="es-EC" b="1" dirty="0" smtClean="0">
              <a:solidFill>
                <a:prstClr val="black"/>
              </a:solidFill>
            </a:endParaRPr>
          </a:p>
        </p:txBody>
      </p:sp>
      <p:pic>
        <p:nvPicPr>
          <p:cNvPr id="23" name="Imagen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0930" y="5629128"/>
            <a:ext cx="1346382" cy="1030186"/>
          </a:xfrm>
          <a:prstGeom prst="rect">
            <a:avLst/>
          </a:prstGeom>
        </p:spPr>
      </p:pic>
      <p:pic>
        <p:nvPicPr>
          <p:cNvPr id="24" name="Imagen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59034" y="5955620"/>
            <a:ext cx="1322796" cy="741839"/>
          </a:xfrm>
          <a:prstGeom prst="rect">
            <a:avLst/>
          </a:prstGeom>
        </p:spPr>
      </p:pic>
      <p:sp>
        <p:nvSpPr>
          <p:cNvPr id="25" name="Marcador de pie de página 4"/>
          <p:cNvSpPr>
            <a:spLocks noGrp="1"/>
          </p:cNvSpPr>
          <p:nvPr>
            <p:ph type="ftr" sz="quarter" idx="11"/>
          </p:nvPr>
        </p:nvSpPr>
        <p:spPr>
          <a:xfrm>
            <a:off x="1961881" y="6276174"/>
            <a:ext cx="8958668" cy="498488"/>
          </a:xfrm>
        </p:spPr>
        <p:txBody>
          <a:bodyPr/>
          <a:lstStyle/>
          <a:p>
            <a:pPr lvl="0">
              <a:defRPr/>
            </a:pPr>
            <a:r>
              <a:rPr lang="es-ES" dirty="0">
                <a:solidFill>
                  <a:prstClr val="black">
                    <a:tint val="75000"/>
                  </a:prstClr>
                </a:solidFill>
              </a:rPr>
              <a:t>Desarrollo de una metodología para seleccionar un bus eléctrico.</a:t>
            </a:r>
          </a:p>
          <a:p>
            <a:pPr lvl="0">
              <a:defRPr/>
            </a:pPr>
            <a:r>
              <a:rPr lang="es-ES" dirty="0">
                <a:solidFill>
                  <a:prstClr val="black">
                    <a:tint val="75000"/>
                  </a:prstClr>
                </a:solidFill>
              </a:rPr>
              <a:t>Ing. Francisco Torres </a:t>
            </a:r>
            <a:r>
              <a:rPr lang="es-ES" dirty="0" smtClean="0">
                <a:solidFill>
                  <a:prstClr val="black">
                    <a:tint val="75000"/>
                  </a:prstClr>
                </a:solidFill>
              </a:rPr>
              <a:t>Moscoso</a:t>
            </a:r>
            <a:r>
              <a:rPr lang="es-ES" dirty="0">
                <a:solidFill>
                  <a:prstClr val="black">
                    <a:tint val="75000"/>
                  </a:prstClr>
                </a:solidFill>
              </a:rPr>
              <a:t>.</a:t>
            </a:r>
          </a:p>
        </p:txBody>
      </p:sp>
    </p:spTree>
    <p:extLst>
      <p:ext uri="{BB962C8B-B14F-4D97-AF65-F5344CB8AC3E}">
        <p14:creationId xmlns:p14="http://schemas.microsoft.com/office/powerpoint/2010/main" val="26054219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D16CBA-ED36-4397-9CF3-7E51CC0B5D51}" type="slidenum">
              <a:rPr kumimoji="0" lang="es-EC"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EC"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16" name="Título 1"/>
          <p:cNvSpPr txBox="1">
            <a:spLocks/>
          </p:cNvSpPr>
          <p:nvPr/>
        </p:nvSpPr>
        <p:spPr>
          <a:xfrm>
            <a:off x="2083151" y="139170"/>
            <a:ext cx="8196771" cy="525643"/>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600" dirty="0" smtClean="0"/>
              <a:t>IV. CONSUMO DE ENERGÍA Y FACTOR DE EMISIONES DE CO</a:t>
            </a:r>
            <a:r>
              <a:rPr lang="es-ES" sz="1900" dirty="0" smtClean="0"/>
              <a:t>2</a:t>
            </a:r>
            <a:r>
              <a:rPr lang="es-ES" sz="2600" dirty="0" smtClean="0"/>
              <a:t>.</a:t>
            </a:r>
          </a:p>
          <a:p>
            <a:pPr algn="ctr"/>
            <a:endParaRPr lang="es-EC" sz="2800" dirty="0"/>
          </a:p>
        </p:txBody>
      </p:sp>
      <p:sp>
        <p:nvSpPr>
          <p:cNvPr id="26" name="Rectángulo 25"/>
          <p:cNvSpPr/>
          <p:nvPr/>
        </p:nvSpPr>
        <p:spPr>
          <a:xfrm>
            <a:off x="1370335" y="496904"/>
            <a:ext cx="10232401" cy="646331"/>
          </a:xfrm>
          <a:prstGeom prst="rect">
            <a:avLst/>
          </a:prstGeom>
        </p:spPr>
        <p:txBody>
          <a:bodyPr wrap="square">
            <a:spAutoFit/>
          </a:bodyPr>
          <a:lstStyle/>
          <a:p>
            <a:r>
              <a:rPr lang="es-ES" dirty="0" smtClean="0">
                <a:solidFill>
                  <a:srgbClr val="0070C0"/>
                </a:solidFill>
              </a:rPr>
              <a:t>4.1 </a:t>
            </a:r>
            <a:r>
              <a:rPr lang="es-ES" dirty="0">
                <a:solidFill>
                  <a:srgbClr val="0070C0"/>
                </a:solidFill>
              </a:rPr>
              <a:t>Demanda del vehículo, fuerza necesaria para el desplazamiento (Fx) en [N</a:t>
            </a:r>
            <a:r>
              <a:rPr lang="es-ES" dirty="0" smtClean="0">
                <a:solidFill>
                  <a:srgbClr val="0070C0"/>
                </a:solidFill>
              </a:rPr>
              <a:t>], energía (E) [kWh].</a:t>
            </a:r>
            <a:endParaRPr lang="es-ES" dirty="0">
              <a:solidFill>
                <a:srgbClr val="0070C0"/>
              </a:solidFill>
            </a:endParaRPr>
          </a:p>
          <a:p>
            <a:r>
              <a:rPr lang="es-ES" dirty="0">
                <a:solidFill>
                  <a:srgbClr val="0070C0"/>
                </a:solidFill>
              </a:rPr>
              <a:t>					</a:t>
            </a:r>
          </a:p>
        </p:txBody>
      </p:sp>
      <p:pic>
        <p:nvPicPr>
          <p:cNvPr id="23" name="Imagen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0047" y="800467"/>
            <a:ext cx="3877200" cy="1843778"/>
          </a:xfrm>
          <a:prstGeom prst="rect">
            <a:avLst/>
          </a:prstGeom>
        </p:spPr>
      </p:pic>
      <mc:AlternateContent xmlns:mc="http://schemas.openxmlformats.org/markup-compatibility/2006" xmlns:a14="http://schemas.microsoft.com/office/drawing/2010/main">
        <mc:Choice Requires="a14">
          <p:sp>
            <p:nvSpPr>
              <p:cNvPr id="25" name="CuadroTexto 24"/>
              <p:cNvSpPr txBox="1"/>
              <p:nvPr/>
            </p:nvSpPr>
            <p:spPr>
              <a:xfrm>
                <a:off x="230930" y="1050009"/>
                <a:ext cx="372384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s-EC" sz="2800" b="0" i="0" smtClean="0">
                          <a:solidFill>
                            <a:srgbClr val="0070C0"/>
                          </a:solidFill>
                          <a:latin typeface="Cambria Math" panose="02040503050406030204" pitchFamily="18" charset="0"/>
                        </a:rPr>
                        <m:t>Fx</m:t>
                      </m:r>
                      <m:r>
                        <a:rPr lang="es-EC" sz="2800" b="0" i="0" smtClean="0">
                          <a:solidFill>
                            <a:srgbClr val="0070C0"/>
                          </a:solidFill>
                          <a:latin typeface="Cambria Math" panose="02040503050406030204" pitchFamily="18" charset="0"/>
                        </a:rPr>
                        <m:t>=</m:t>
                      </m:r>
                      <m:r>
                        <m:rPr>
                          <m:sty m:val="p"/>
                        </m:rPr>
                        <a:rPr lang="es-EC" sz="2800" b="0" i="0" smtClean="0">
                          <a:solidFill>
                            <a:srgbClr val="0070C0"/>
                          </a:solidFill>
                          <a:latin typeface="Cambria Math" panose="02040503050406030204" pitchFamily="18" charset="0"/>
                        </a:rPr>
                        <m:t>Fd</m:t>
                      </m:r>
                      <m:r>
                        <a:rPr lang="es-EC" sz="2800" b="0" i="0" smtClean="0">
                          <a:solidFill>
                            <a:srgbClr val="0070C0"/>
                          </a:solidFill>
                          <a:latin typeface="Cambria Math" panose="02040503050406030204" pitchFamily="18" charset="0"/>
                        </a:rPr>
                        <m:t>+</m:t>
                      </m:r>
                      <m:r>
                        <m:rPr>
                          <m:sty m:val="p"/>
                        </m:rPr>
                        <a:rPr lang="es-EC" sz="2800" b="0" i="0" smtClean="0">
                          <a:solidFill>
                            <a:srgbClr val="0070C0"/>
                          </a:solidFill>
                          <a:latin typeface="Cambria Math" panose="02040503050406030204" pitchFamily="18" charset="0"/>
                        </a:rPr>
                        <m:t>Rx</m:t>
                      </m:r>
                      <m:r>
                        <a:rPr lang="es-EC" sz="2800" b="0" i="0" smtClean="0">
                          <a:solidFill>
                            <a:srgbClr val="0070C0"/>
                          </a:solidFill>
                          <a:latin typeface="Cambria Math" panose="02040503050406030204" pitchFamily="18" charset="0"/>
                        </a:rPr>
                        <m:t>+</m:t>
                      </m:r>
                      <m:r>
                        <m:rPr>
                          <m:sty m:val="p"/>
                        </m:rPr>
                        <a:rPr lang="es-EC" sz="2800" b="0" i="0" smtClean="0">
                          <a:solidFill>
                            <a:srgbClr val="0070C0"/>
                          </a:solidFill>
                          <a:latin typeface="Cambria Math" panose="02040503050406030204" pitchFamily="18" charset="0"/>
                        </a:rPr>
                        <m:t>Ri</m:t>
                      </m:r>
                      <m:r>
                        <a:rPr lang="es-EC" sz="2800" b="0" i="0" smtClean="0">
                          <a:solidFill>
                            <a:srgbClr val="0070C0"/>
                          </a:solidFill>
                          <a:latin typeface="Cambria Math" panose="02040503050406030204" pitchFamily="18" charset="0"/>
                        </a:rPr>
                        <m:t>+</m:t>
                      </m:r>
                      <m:r>
                        <m:rPr>
                          <m:sty m:val="p"/>
                        </m:rPr>
                        <a:rPr lang="es-EC" sz="2800" b="0" i="0" smtClean="0">
                          <a:solidFill>
                            <a:srgbClr val="0070C0"/>
                          </a:solidFill>
                          <a:latin typeface="Cambria Math" panose="02040503050406030204" pitchFamily="18" charset="0"/>
                        </a:rPr>
                        <m:t>Rg</m:t>
                      </m:r>
                    </m:oMath>
                  </m:oMathPara>
                </a14:m>
                <a:endParaRPr lang="en-US" sz="2800" dirty="0">
                  <a:solidFill>
                    <a:srgbClr val="0070C0"/>
                  </a:solidFill>
                </a:endParaRPr>
              </a:p>
            </p:txBody>
          </p:sp>
        </mc:Choice>
        <mc:Fallback xmlns="">
          <p:sp>
            <p:nvSpPr>
              <p:cNvPr id="25" name="CuadroTexto 24"/>
              <p:cNvSpPr txBox="1">
                <a:spLocks noRot="1" noChangeAspect="1" noMove="1" noResize="1" noEditPoints="1" noAdjustHandles="1" noChangeArrowheads="1" noChangeShapeType="1" noTextEdit="1"/>
              </p:cNvSpPr>
              <p:nvPr/>
            </p:nvSpPr>
            <p:spPr>
              <a:xfrm>
                <a:off x="230930" y="1050009"/>
                <a:ext cx="3723840" cy="43088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CuadroTexto 26"/>
              <p:cNvSpPr txBox="1"/>
              <p:nvPr/>
            </p:nvSpPr>
            <p:spPr>
              <a:xfrm>
                <a:off x="980940" y="1466533"/>
                <a:ext cx="4403385"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C" b="1" i="1" smtClean="0">
                          <a:solidFill>
                            <a:schemeClr val="accent1">
                              <a:lumMod val="75000"/>
                            </a:schemeClr>
                          </a:solidFill>
                          <a:latin typeface="Cambria Math" panose="02040503050406030204" pitchFamily="18" charset="0"/>
                        </a:rPr>
                        <m:t>𝑭𝒅</m:t>
                      </m:r>
                      <m:r>
                        <a:rPr lang="es-EC" b="1" i="1" smtClean="0">
                          <a:solidFill>
                            <a:schemeClr val="accent1">
                              <a:lumMod val="75000"/>
                            </a:schemeClr>
                          </a:solidFill>
                          <a:latin typeface="Cambria Math" panose="02040503050406030204" pitchFamily="18" charset="0"/>
                        </a:rPr>
                        <m:t>= </m:t>
                      </m:r>
                      <m:f>
                        <m:fPr>
                          <m:ctrlPr>
                            <a:rPr lang="es-EC" b="1" i="1" smtClean="0">
                              <a:solidFill>
                                <a:schemeClr val="accent1">
                                  <a:lumMod val="75000"/>
                                </a:schemeClr>
                              </a:solidFill>
                              <a:latin typeface="Cambria Math" panose="02040503050406030204" pitchFamily="18" charset="0"/>
                            </a:rPr>
                          </m:ctrlPr>
                        </m:fPr>
                        <m:num>
                          <m:r>
                            <a:rPr lang="es-EC" b="1" i="1" smtClean="0">
                              <a:solidFill>
                                <a:schemeClr val="accent1">
                                  <a:lumMod val="75000"/>
                                </a:schemeClr>
                              </a:solidFill>
                              <a:latin typeface="Cambria Math" panose="02040503050406030204" pitchFamily="18" charset="0"/>
                            </a:rPr>
                            <m:t>𝟏</m:t>
                          </m:r>
                        </m:num>
                        <m:den>
                          <m:r>
                            <a:rPr lang="es-EC" b="1" i="1" smtClean="0">
                              <a:solidFill>
                                <a:schemeClr val="accent1">
                                  <a:lumMod val="75000"/>
                                </a:schemeClr>
                              </a:solidFill>
                              <a:latin typeface="Cambria Math" panose="02040503050406030204" pitchFamily="18" charset="0"/>
                            </a:rPr>
                            <m:t>𝟐</m:t>
                          </m:r>
                        </m:den>
                      </m:f>
                      <m:r>
                        <a:rPr lang="es-EC" b="1" i="0" smtClean="0">
                          <a:solidFill>
                            <a:schemeClr val="accent1">
                              <a:lumMod val="75000"/>
                            </a:schemeClr>
                          </a:solidFill>
                          <a:latin typeface="Cambria Math" panose="02040503050406030204" pitchFamily="18" charset="0"/>
                        </a:rPr>
                        <m:t> </m:t>
                      </m:r>
                      <m:r>
                        <a:rPr lang="es-EC" b="1" i="0" smtClean="0">
                          <a:solidFill>
                            <a:schemeClr val="accent1">
                              <a:lumMod val="75000"/>
                            </a:schemeClr>
                          </a:solidFill>
                          <a:latin typeface="Cambria Math" panose="02040503050406030204" pitchFamily="18" charset="0"/>
                        </a:rPr>
                        <m:t>𝐂𝐝</m:t>
                      </m:r>
                      <m:r>
                        <a:rPr lang="es-EC" b="1" i="1" smtClean="0">
                          <a:solidFill>
                            <a:schemeClr val="accent1">
                              <a:lumMod val="75000"/>
                            </a:schemeClr>
                          </a:solidFill>
                          <a:latin typeface="Cambria Math" panose="02040503050406030204" pitchFamily="18" charset="0"/>
                        </a:rPr>
                        <m:t> </m:t>
                      </m:r>
                      <m:r>
                        <a:rPr lang="el-GR" b="1" i="1" smtClean="0">
                          <a:solidFill>
                            <a:schemeClr val="accent1">
                              <a:lumMod val="75000"/>
                            </a:schemeClr>
                          </a:solidFill>
                          <a:latin typeface="Cambria Math" panose="02040503050406030204" pitchFamily="18" charset="0"/>
                          <a:ea typeface="Cambria Math" panose="02040503050406030204" pitchFamily="18" charset="0"/>
                        </a:rPr>
                        <m:t>𝝆</m:t>
                      </m:r>
                      <m:r>
                        <a:rPr lang="es-EC" b="1" i="1" smtClean="0">
                          <a:solidFill>
                            <a:schemeClr val="accent1">
                              <a:lumMod val="75000"/>
                            </a:schemeClr>
                          </a:solidFill>
                          <a:latin typeface="Cambria Math" panose="02040503050406030204" pitchFamily="18" charset="0"/>
                          <a:ea typeface="Cambria Math" panose="02040503050406030204" pitchFamily="18" charset="0"/>
                        </a:rPr>
                        <m:t> </m:t>
                      </m:r>
                      <m:r>
                        <a:rPr lang="es-EC" b="1" i="1" smtClean="0">
                          <a:solidFill>
                            <a:schemeClr val="accent1">
                              <a:lumMod val="75000"/>
                            </a:schemeClr>
                          </a:solidFill>
                          <a:latin typeface="Cambria Math" panose="02040503050406030204" pitchFamily="18" charset="0"/>
                          <a:ea typeface="Cambria Math" panose="02040503050406030204" pitchFamily="18" charset="0"/>
                        </a:rPr>
                        <m:t>𝑨</m:t>
                      </m:r>
                      <m:r>
                        <a:rPr lang="es-EC" b="1" i="1" smtClean="0">
                          <a:solidFill>
                            <a:schemeClr val="accent1">
                              <a:lumMod val="75000"/>
                            </a:schemeClr>
                          </a:solidFill>
                          <a:latin typeface="Cambria Math" panose="02040503050406030204" pitchFamily="18" charset="0"/>
                          <a:ea typeface="Cambria Math" panose="02040503050406030204" pitchFamily="18" charset="0"/>
                        </a:rPr>
                        <m:t> </m:t>
                      </m:r>
                      <m:sSup>
                        <m:sSupPr>
                          <m:ctrlPr>
                            <a:rPr lang="es-EC" b="1" i="1" smtClean="0">
                              <a:solidFill>
                                <a:schemeClr val="accent1">
                                  <a:lumMod val="75000"/>
                                </a:schemeClr>
                              </a:solidFill>
                              <a:latin typeface="Cambria Math" panose="02040503050406030204" pitchFamily="18" charset="0"/>
                              <a:ea typeface="Cambria Math" panose="02040503050406030204" pitchFamily="18" charset="0"/>
                            </a:rPr>
                          </m:ctrlPr>
                        </m:sSupPr>
                        <m:e>
                          <m:r>
                            <a:rPr lang="es-EC" b="1" i="1" smtClean="0">
                              <a:solidFill>
                                <a:schemeClr val="accent1">
                                  <a:lumMod val="75000"/>
                                </a:schemeClr>
                              </a:solidFill>
                              <a:latin typeface="Cambria Math" panose="02040503050406030204" pitchFamily="18" charset="0"/>
                              <a:ea typeface="Cambria Math" panose="02040503050406030204" pitchFamily="18" charset="0"/>
                            </a:rPr>
                            <m:t>𝒗</m:t>
                          </m:r>
                        </m:e>
                        <m:sup>
                          <m:r>
                            <a:rPr lang="es-EC" b="1" i="1" smtClean="0">
                              <a:solidFill>
                                <a:schemeClr val="accent1">
                                  <a:lumMod val="75000"/>
                                </a:schemeClr>
                              </a:solidFill>
                              <a:latin typeface="Cambria Math" panose="02040503050406030204" pitchFamily="18" charset="0"/>
                              <a:ea typeface="Cambria Math" panose="02040503050406030204" pitchFamily="18" charset="0"/>
                            </a:rPr>
                            <m:t>𝟐</m:t>
                          </m:r>
                        </m:sup>
                      </m:sSup>
                      <m:r>
                        <a:rPr lang="es-ES" b="1" i="1" smtClean="0">
                          <a:solidFill>
                            <a:schemeClr val="accent1">
                              <a:lumMod val="75000"/>
                            </a:schemeClr>
                          </a:solidFill>
                          <a:latin typeface="Cambria Math" panose="02040503050406030204" pitchFamily="18" charset="0"/>
                          <a:ea typeface="Cambria Math" panose="02040503050406030204" pitchFamily="18" charset="0"/>
                        </a:rPr>
                        <m:t>      </m:t>
                      </m:r>
                      <m:r>
                        <a:rPr lang="es-ES" b="1" i="1" smtClean="0">
                          <a:solidFill>
                            <a:schemeClr val="accent1">
                              <a:lumMod val="75000"/>
                            </a:schemeClr>
                          </a:solidFill>
                          <a:latin typeface="Cambria Math" panose="02040503050406030204" pitchFamily="18" charset="0"/>
                          <a:ea typeface="Cambria Math" panose="02040503050406030204" pitchFamily="18" charset="0"/>
                        </a:rPr>
                        <m:t>𝑭𝒖𝒆𝒓𝒛𝒂</m:t>
                      </m:r>
                      <m:r>
                        <a:rPr lang="es-ES" b="1" i="1" smtClean="0">
                          <a:solidFill>
                            <a:schemeClr val="accent1">
                              <a:lumMod val="75000"/>
                            </a:schemeClr>
                          </a:solidFill>
                          <a:latin typeface="Cambria Math" panose="02040503050406030204" pitchFamily="18" charset="0"/>
                          <a:ea typeface="Cambria Math" panose="02040503050406030204" pitchFamily="18" charset="0"/>
                        </a:rPr>
                        <m:t> </m:t>
                      </m:r>
                      <m:r>
                        <a:rPr lang="es-ES" b="1" i="1" smtClean="0">
                          <a:solidFill>
                            <a:schemeClr val="accent1">
                              <a:lumMod val="75000"/>
                            </a:schemeClr>
                          </a:solidFill>
                          <a:latin typeface="Cambria Math" panose="02040503050406030204" pitchFamily="18" charset="0"/>
                          <a:ea typeface="Cambria Math" panose="02040503050406030204" pitchFamily="18" charset="0"/>
                        </a:rPr>
                        <m:t>𝒅𝒆</m:t>
                      </m:r>
                      <m:r>
                        <a:rPr lang="es-ES" b="1" i="1" smtClean="0">
                          <a:solidFill>
                            <a:schemeClr val="accent1">
                              <a:lumMod val="75000"/>
                            </a:schemeClr>
                          </a:solidFill>
                          <a:latin typeface="Cambria Math" panose="02040503050406030204" pitchFamily="18" charset="0"/>
                          <a:ea typeface="Cambria Math" panose="02040503050406030204" pitchFamily="18" charset="0"/>
                        </a:rPr>
                        <m:t> </m:t>
                      </m:r>
                      <m:r>
                        <a:rPr lang="es-ES" b="1" i="1" smtClean="0">
                          <a:solidFill>
                            <a:schemeClr val="accent1">
                              <a:lumMod val="75000"/>
                            </a:schemeClr>
                          </a:solidFill>
                          <a:latin typeface="Cambria Math" panose="02040503050406030204" pitchFamily="18" charset="0"/>
                          <a:ea typeface="Cambria Math" panose="02040503050406030204" pitchFamily="18" charset="0"/>
                        </a:rPr>
                        <m:t>𝒂𝒓𝒓𝒂𝒔𝒕𝒓𝒆</m:t>
                      </m:r>
                    </m:oMath>
                  </m:oMathPara>
                </a14:m>
                <a:endParaRPr lang="en-US" b="1" dirty="0">
                  <a:solidFill>
                    <a:schemeClr val="accent1">
                      <a:lumMod val="75000"/>
                    </a:schemeClr>
                  </a:solidFill>
                </a:endParaRPr>
              </a:p>
            </p:txBody>
          </p:sp>
        </mc:Choice>
        <mc:Fallback xmlns="">
          <p:sp>
            <p:nvSpPr>
              <p:cNvPr id="27" name="CuadroTexto 26"/>
              <p:cNvSpPr txBox="1">
                <a:spLocks noRot="1" noChangeAspect="1" noMove="1" noResize="1" noEditPoints="1" noAdjustHandles="1" noChangeArrowheads="1" noChangeShapeType="1" noTextEdit="1"/>
              </p:cNvSpPr>
              <p:nvPr/>
            </p:nvSpPr>
            <p:spPr>
              <a:xfrm>
                <a:off x="980940" y="1466533"/>
                <a:ext cx="4403385" cy="51860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CuadroTexto 27"/>
              <p:cNvSpPr txBox="1"/>
              <p:nvPr/>
            </p:nvSpPr>
            <p:spPr>
              <a:xfrm>
                <a:off x="543932" y="4116733"/>
                <a:ext cx="522098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C" b="1" i="1" smtClean="0">
                          <a:solidFill>
                            <a:schemeClr val="accent1">
                              <a:lumMod val="75000"/>
                            </a:schemeClr>
                          </a:solidFill>
                          <a:latin typeface="Cambria Math" panose="02040503050406030204" pitchFamily="18" charset="0"/>
                        </a:rPr>
                        <m:t>𝑹𝒙</m:t>
                      </m:r>
                      <m:r>
                        <a:rPr lang="es-EC" b="1" i="1" smtClean="0">
                          <a:solidFill>
                            <a:schemeClr val="accent1">
                              <a:lumMod val="75000"/>
                            </a:schemeClr>
                          </a:solidFill>
                          <a:latin typeface="Cambria Math" panose="02040503050406030204" pitchFamily="18" charset="0"/>
                        </a:rPr>
                        <m:t>=</m:t>
                      </m:r>
                      <m:r>
                        <a:rPr lang="es-EC" b="1" i="1" smtClean="0">
                          <a:solidFill>
                            <a:schemeClr val="accent1">
                              <a:lumMod val="75000"/>
                            </a:schemeClr>
                          </a:solidFill>
                          <a:latin typeface="Cambria Math" panose="02040503050406030204" pitchFamily="18" charset="0"/>
                        </a:rPr>
                        <m:t>𝒇𝒓</m:t>
                      </m:r>
                      <m:r>
                        <a:rPr lang="es-EC" b="1" i="1" smtClean="0">
                          <a:solidFill>
                            <a:schemeClr val="accent1">
                              <a:lumMod val="75000"/>
                            </a:schemeClr>
                          </a:solidFill>
                          <a:latin typeface="Cambria Math" panose="02040503050406030204" pitchFamily="18" charset="0"/>
                        </a:rPr>
                        <m:t> </m:t>
                      </m:r>
                      <m:r>
                        <a:rPr lang="es-EC" b="1" i="1" smtClean="0">
                          <a:solidFill>
                            <a:schemeClr val="accent1">
                              <a:lumMod val="75000"/>
                            </a:schemeClr>
                          </a:solidFill>
                          <a:latin typeface="Cambria Math" panose="02040503050406030204" pitchFamily="18" charset="0"/>
                        </a:rPr>
                        <m:t>𝑴</m:t>
                      </m:r>
                      <m:r>
                        <a:rPr lang="es-EC" b="1" i="1" smtClean="0">
                          <a:solidFill>
                            <a:schemeClr val="accent1">
                              <a:lumMod val="75000"/>
                            </a:schemeClr>
                          </a:solidFill>
                          <a:latin typeface="Cambria Math" panose="02040503050406030204" pitchFamily="18" charset="0"/>
                        </a:rPr>
                        <m:t> </m:t>
                      </m:r>
                      <m:r>
                        <a:rPr lang="es-EC" b="1" i="1" smtClean="0">
                          <a:solidFill>
                            <a:schemeClr val="accent1">
                              <a:lumMod val="75000"/>
                            </a:schemeClr>
                          </a:solidFill>
                          <a:latin typeface="Cambria Math" panose="02040503050406030204" pitchFamily="18" charset="0"/>
                        </a:rPr>
                        <m:t>𝒈</m:t>
                      </m:r>
                      <m:r>
                        <a:rPr lang="es-EC" b="1" i="1" smtClean="0">
                          <a:solidFill>
                            <a:schemeClr val="accent1">
                              <a:lumMod val="75000"/>
                            </a:schemeClr>
                          </a:solidFill>
                          <a:latin typeface="Cambria Math" panose="02040503050406030204" pitchFamily="18" charset="0"/>
                        </a:rPr>
                        <m:t> </m:t>
                      </m:r>
                      <m:func>
                        <m:funcPr>
                          <m:ctrlPr>
                            <a:rPr lang="es-EC" b="1" i="1" smtClean="0">
                              <a:solidFill>
                                <a:schemeClr val="accent1">
                                  <a:lumMod val="75000"/>
                                </a:schemeClr>
                              </a:solidFill>
                              <a:latin typeface="Cambria Math" panose="02040503050406030204" pitchFamily="18" charset="0"/>
                            </a:rPr>
                          </m:ctrlPr>
                        </m:funcPr>
                        <m:fName>
                          <m:r>
                            <a:rPr lang="es-EC" b="1" i="0" smtClean="0">
                              <a:solidFill>
                                <a:schemeClr val="accent1">
                                  <a:lumMod val="75000"/>
                                </a:schemeClr>
                              </a:solidFill>
                              <a:latin typeface="Cambria Math" panose="02040503050406030204" pitchFamily="18" charset="0"/>
                            </a:rPr>
                            <m:t>𝐜𝐨𝐬</m:t>
                          </m:r>
                        </m:fName>
                        <m:e>
                          <m:r>
                            <a:rPr lang="es-EC" b="1" i="1" smtClean="0">
                              <a:solidFill>
                                <a:schemeClr val="accent1">
                                  <a:lumMod val="75000"/>
                                </a:schemeClr>
                              </a:solidFill>
                              <a:latin typeface="Cambria Math" panose="02040503050406030204" pitchFamily="18" charset="0"/>
                              <a:ea typeface="Cambria Math" panose="02040503050406030204" pitchFamily="18" charset="0"/>
                            </a:rPr>
                            <m:t>𝜽</m:t>
                          </m:r>
                          <m:r>
                            <a:rPr lang="es-ES" b="1" i="1" smtClean="0">
                              <a:solidFill>
                                <a:schemeClr val="accent1">
                                  <a:lumMod val="75000"/>
                                </a:schemeClr>
                              </a:solidFill>
                              <a:latin typeface="Cambria Math" panose="02040503050406030204" pitchFamily="18" charset="0"/>
                              <a:ea typeface="Cambria Math" panose="02040503050406030204" pitchFamily="18" charset="0"/>
                            </a:rPr>
                            <m:t>     </m:t>
                          </m:r>
                          <m:r>
                            <a:rPr lang="es-ES" b="1" i="1" smtClean="0">
                              <a:solidFill>
                                <a:schemeClr val="accent1">
                                  <a:lumMod val="75000"/>
                                </a:schemeClr>
                              </a:solidFill>
                              <a:latin typeface="Cambria Math" panose="02040503050406030204" pitchFamily="18" charset="0"/>
                              <a:ea typeface="Cambria Math" panose="02040503050406030204" pitchFamily="18" charset="0"/>
                            </a:rPr>
                            <m:t>𝑹𝒆𝒔𝒊𝒔𝒕𝒆𝒏𝒄𝒊𝒂</m:t>
                          </m:r>
                          <m:r>
                            <a:rPr lang="es-ES" b="1" i="1" smtClean="0">
                              <a:solidFill>
                                <a:schemeClr val="accent1">
                                  <a:lumMod val="75000"/>
                                </a:schemeClr>
                              </a:solidFill>
                              <a:latin typeface="Cambria Math" panose="02040503050406030204" pitchFamily="18" charset="0"/>
                              <a:ea typeface="Cambria Math" panose="02040503050406030204" pitchFamily="18" charset="0"/>
                            </a:rPr>
                            <m:t> </m:t>
                          </m:r>
                          <m:r>
                            <a:rPr lang="es-ES" b="1" i="1" smtClean="0">
                              <a:solidFill>
                                <a:schemeClr val="accent1">
                                  <a:lumMod val="75000"/>
                                </a:schemeClr>
                              </a:solidFill>
                              <a:latin typeface="Cambria Math" panose="02040503050406030204" pitchFamily="18" charset="0"/>
                              <a:ea typeface="Cambria Math" panose="02040503050406030204" pitchFamily="18" charset="0"/>
                            </a:rPr>
                            <m:t>𝒂</m:t>
                          </m:r>
                          <m:r>
                            <a:rPr lang="es-ES" b="1" i="1" smtClean="0">
                              <a:solidFill>
                                <a:schemeClr val="accent1">
                                  <a:lumMod val="75000"/>
                                </a:schemeClr>
                              </a:solidFill>
                              <a:latin typeface="Cambria Math" panose="02040503050406030204" pitchFamily="18" charset="0"/>
                              <a:ea typeface="Cambria Math" panose="02040503050406030204" pitchFamily="18" charset="0"/>
                            </a:rPr>
                            <m:t> </m:t>
                          </m:r>
                          <m:r>
                            <a:rPr lang="es-ES" b="1" i="1" smtClean="0">
                              <a:solidFill>
                                <a:schemeClr val="accent1">
                                  <a:lumMod val="75000"/>
                                </a:schemeClr>
                              </a:solidFill>
                              <a:latin typeface="Cambria Math" panose="02040503050406030204" pitchFamily="18" charset="0"/>
                              <a:ea typeface="Cambria Math" panose="02040503050406030204" pitchFamily="18" charset="0"/>
                            </a:rPr>
                            <m:t>𝒍𝒂</m:t>
                          </m:r>
                          <m:r>
                            <a:rPr lang="es-ES" b="1" i="1" smtClean="0">
                              <a:solidFill>
                                <a:schemeClr val="accent1">
                                  <a:lumMod val="75000"/>
                                </a:schemeClr>
                              </a:solidFill>
                              <a:latin typeface="Cambria Math" panose="02040503050406030204" pitchFamily="18" charset="0"/>
                              <a:ea typeface="Cambria Math" panose="02040503050406030204" pitchFamily="18" charset="0"/>
                            </a:rPr>
                            <m:t> </m:t>
                          </m:r>
                          <m:r>
                            <a:rPr lang="es-ES" b="1" i="1" smtClean="0">
                              <a:solidFill>
                                <a:schemeClr val="accent1">
                                  <a:lumMod val="75000"/>
                                </a:schemeClr>
                              </a:solidFill>
                              <a:latin typeface="Cambria Math" panose="02040503050406030204" pitchFamily="18" charset="0"/>
                              <a:ea typeface="Cambria Math" panose="02040503050406030204" pitchFamily="18" charset="0"/>
                            </a:rPr>
                            <m:t>𝒓𝒐𝒅𝒂𝒅𝒖𝒓𝒂</m:t>
                          </m:r>
                        </m:e>
                      </m:func>
                    </m:oMath>
                  </m:oMathPara>
                </a14:m>
                <a:endParaRPr lang="en-US" b="1" dirty="0"/>
              </a:p>
            </p:txBody>
          </p:sp>
        </mc:Choice>
        <mc:Fallback xmlns="">
          <p:sp>
            <p:nvSpPr>
              <p:cNvPr id="28" name="CuadroTexto 27"/>
              <p:cNvSpPr txBox="1">
                <a:spLocks noRot="1" noChangeAspect="1" noMove="1" noResize="1" noEditPoints="1" noAdjustHandles="1" noChangeArrowheads="1" noChangeShapeType="1" noTextEdit="1"/>
              </p:cNvSpPr>
              <p:nvPr/>
            </p:nvSpPr>
            <p:spPr>
              <a:xfrm>
                <a:off x="543932" y="4116733"/>
                <a:ext cx="5220981" cy="276999"/>
              </a:xfrm>
              <a:prstGeom prst="rect">
                <a:avLst/>
              </a:prstGeom>
              <a:blipFill>
                <a:blip r:embed="rId5"/>
                <a:stretch>
                  <a:fillRect l="-467" r="-700"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CuadroTexto 28"/>
              <p:cNvSpPr txBox="1"/>
              <p:nvPr/>
            </p:nvSpPr>
            <p:spPr>
              <a:xfrm>
                <a:off x="506920" y="5010223"/>
                <a:ext cx="481542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C" b="1" i="1" smtClean="0">
                          <a:solidFill>
                            <a:schemeClr val="accent1">
                              <a:lumMod val="75000"/>
                            </a:schemeClr>
                          </a:solidFill>
                          <a:latin typeface="Cambria Math" panose="02040503050406030204" pitchFamily="18" charset="0"/>
                        </a:rPr>
                        <m:t>𝑹𝒊</m:t>
                      </m:r>
                      <m:r>
                        <a:rPr lang="es-EC" b="1" i="1" smtClean="0">
                          <a:solidFill>
                            <a:schemeClr val="accent1">
                              <a:lumMod val="75000"/>
                            </a:schemeClr>
                          </a:solidFill>
                          <a:latin typeface="Cambria Math" panose="02040503050406030204" pitchFamily="18" charset="0"/>
                        </a:rPr>
                        <m:t>=</m:t>
                      </m:r>
                      <m:r>
                        <a:rPr lang="es-EC" b="1" i="1" smtClean="0">
                          <a:solidFill>
                            <a:schemeClr val="accent1">
                              <a:lumMod val="75000"/>
                            </a:schemeClr>
                          </a:solidFill>
                          <a:latin typeface="Cambria Math" panose="02040503050406030204" pitchFamily="18" charset="0"/>
                        </a:rPr>
                        <m:t>𝑴</m:t>
                      </m:r>
                      <m:r>
                        <a:rPr lang="es-EC" b="1" i="1" smtClean="0">
                          <a:solidFill>
                            <a:schemeClr val="accent1">
                              <a:lumMod val="75000"/>
                            </a:schemeClr>
                          </a:solidFill>
                          <a:latin typeface="Cambria Math" panose="02040503050406030204" pitchFamily="18" charset="0"/>
                        </a:rPr>
                        <m:t> </m:t>
                      </m:r>
                      <m:r>
                        <a:rPr lang="es-EC" b="1" i="1" smtClean="0">
                          <a:solidFill>
                            <a:schemeClr val="accent1">
                              <a:lumMod val="75000"/>
                            </a:schemeClr>
                          </a:solidFill>
                          <a:latin typeface="Cambria Math" panose="02040503050406030204" pitchFamily="18" charset="0"/>
                        </a:rPr>
                        <m:t>𝒂</m:t>
                      </m:r>
                      <m:r>
                        <a:rPr lang="es-ES" b="1" i="1" smtClean="0">
                          <a:solidFill>
                            <a:schemeClr val="accent1">
                              <a:lumMod val="75000"/>
                            </a:schemeClr>
                          </a:solidFill>
                          <a:latin typeface="Cambria Math" panose="02040503050406030204" pitchFamily="18" charset="0"/>
                        </a:rPr>
                        <m:t>                      </m:t>
                      </m:r>
                      <m:r>
                        <a:rPr lang="es-ES" b="1" i="1" smtClean="0">
                          <a:solidFill>
                            <a:schemeClr val="accent1">
                              <a:lumMod val="75000"/>
                            </a:schemeClr>
                          </a:solidFill>
                          <a:latin typeface="Cambria Math" panose="02040503050406030204" pitchFamily="18" charset="0"/>
                        </a:rPr>
                        <m:t>𝑹𝒆𝒔𝒊𝒔𝒕𝒆𝒏𝒄𝒊𝒂</m:t>
                      </m:r>
                      <m:r>
                        <a:rPr lang="es-ES" b="1" i="1" smtClean="0">
                          <a:solidFill>
                            <a:schemeClr val="accent1">
                              <a:lumMod val="75000"/>
                            </a:schemeClr>
                          </a:solidFill>
                          <a:latin typeface="Cambria Math" panose="02040503050406030204" pitchFamily="18" charset="0"/>
                        </a:rPr>
                        <m:t> </m:t>
                      </m:r>
                      <m:r>
                        <a:rPr lang="es-ES" b="1" i="1" smtClean="0">
                          <a:solidFill>
                            <a:schemeClr val="accent1">
                              <a:lumMod val="75000"/>
                            </a:schemeClr>
                          </a:solidFill>
                          <a:latin typeface="Cambria Math" panose="02040503050406030204" pitchFamily="18" charset="0"/>
                        </a:rPr>
                        <m:t>𝒂</m:t>
                      </m:r>
                      <m:r>
                        <a:rPr lang="es-ES" b="1" i="1" smtClean="0">
                          <a:solidFill>
                            <a:schemeClr val="accent1">
                              <a:lumMod val="75000"/>
                            </a:schemeClr>
                          </a:solidFill>
                          <a:latin typeface="Cambria Math" panose="02040503050406030204" pitchFamily="18" charset="0"/>
                        </a:rPr>
                        <m:t> </m:t>
                      </m:r>
                      <m:r>
                        <a:rPr lang="es-ES" b="1" i="1" smtClean="0">
                          <a:solidFill>
                            <a:schemeClr val="accent1">
                              <a:lumMod val="75000"/>
                            </a:schemeClr>
                          </a:solidFill>
                          <a:latin typeface="Cambria Math" panose="02040503050406030204" pitchFamily="18" charset="0"/>
                        </a:rPr>
                        <m:t>𝒍𝒂</m:t>
                      </m:r>
                      <m:r>
                        <a:rPr lang="es-ES" b="1" i="1" smtClean="0">
                          <a:solidFill>
                            <a:schemeClr val="accent1">
                              <a:lumMod val="75000"/>
                            </a:schemeClr>
                          </a:solidFill>
                          <a:latin typeface="Cambria Math" panose="02040503050406030204" pitchFamily="18" charset="0"/>
                        </a:rPr>
                        <m:t> </m:t>
                      </m:r>
                      <m:r>
                        <a:rPr lang="es-ES" b="1" i="1" smtClean="0">
                          <a:solidFill>
                            <a:schemeClr val="accent1">
                              <a:lumMod val="75000"/>
                            </a:schemeClr>
                          </a:solidFill>
                          <a:latin typeface="Cambria Math" panose="02040503050406030204" pitchFamily="18" charset="0"/>
                        </a:rPr>
                        <m:t>𝒊𝒏𝒆𝒓𝒄𝒊𝒂</m:t>
                      </m:r>
                    </m:oMath>
                  </m:oMathPara>
                </a14:m>
                <a:endParaRPr lang="en-US" b="1" dirty="0">
                  <a:solidFill>
                    <a:schemeClr val="accent1">
                      <a:lumMod val="75000"/>
                    </a:schemeClr>
                  </a:solidFill>
                </a:endParaRPr>
              </a:p>
            </p:txBody>
          </p:sp>
        </mc:Choice>
        <mc:Fallback xmlns="">
          <p:sp>
            <p:nvSpPr>
              <p:cNvPr id="29" name="CuadroTexto 28"/>
              <p:cNvSpPr txBox="1">
                <a:spLocks noRot="1" noChangeAspect="1" noMove="1" noResize="1" noEditPoints="1" noAdjustHandles="1" noChangeArrowheads="1" noChangeShapeType="1" noTextEdit="1"/>
              </p:cNvSpPr>
              <p:nvPr/>
            </p:nvSpPr>
            <p:spPr>
              <a:xfrm>
                <a:off x="506920" y="5010223"/>
                <a:ext cx="4815421" cy="276999"/>
              </a:xfrm>
              <a:prstGeom prst="rect">
                <a:avLst/>
              </a:prstGeom>
              <a:blipFill>
                <a:blip r:embed="rId6"/>
                <a:stretch>
                  <a:fillRect l="-506" r="-759"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CuadroTexto 29"/>
              <p:cNvSpPr txBox="1"/>
              <p:nvPr/>
            </p:nvSpPr>
            <p:spPr>
              <a:xfrm>
                <a:off x="454329" y="5352129"/>
                <a:ext cx="504465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C" b="1" i="1" smtClean="0">
                          <a:solidFill>
                            <a:schemeClr val="accent1">
                              <a:lumMod val="75000"/>
                            </a:schemeClr>
                          </a:solidFill>
                          <a:latin typeface="Cambria Math" panose="02040503050406030204" pitchFamily="18" charset="0"/>
                        </a:rPr>
                        <m:t>𝑹𝒈</m:t>
                      </m:r>
                      <m:r>
                        <a:rPr lang="es-EC" b="1" i="1" smtClean="0">
                          <a:solidFill>
                            <a:schemeClr val="accent1">
                              <a:lumMod val="75000"/>
                            </a:schemeClr>
                          </a:solidFill>
                          <a:latin typeface="Cambria Math" panose="02040503050406030204" pitchFamily="18" charset="0"/>
                        </a:rPr>
                        <m:t>=</m:t>
                      </m:r>
                      <m:r>
                        <a:rPr lang="es-EC" b="1" i="1" smtClean="0">
                          <a:solidFill>
                            <a:schemeClr val="accent1">
                              <a:lumMod val="75000"/>
                            </a:schemeClr>
                          </a:solidFill>
                          <a:latin typeface="Cambria Math" panose="02040503050406030204" pitchFamily="18" charset="0"/>
                        </a:rPr>
                        <m:t>𝑴</m:t>
                      </m:r>
                      <m:r>
                        <a:rPr lang="es-EC" b="1" i="1" smtClean="0">
                          <a:solidFill>
                            <a:schemeClr val="accent1">
                              <a:lumMod val="75000"/>
                            </a:schemeClr>
                          </a:solidFill>
                          <a:latin typeface="Cambria Math" panose="02040503050406030204" pitchFamily="18" charset="0"/>
                        </a:rPr>
                        <m:t> </m:t>
                      </m:r>
                      <m:r>
                        <a:rPr lang="es-EC" b="1" i="1" smtClean="0">
                          <a:solidFill>
                            <a:schemeClr val="accent1">
                              <a:lumMod val="75000"/>
                            </a:schemeClr>
                          </a:solidFill>
                          <a:latin typeface="Cambria Math" panose="02040503050406030204" pitchFamily="18" charset="0"/>
                        </a:rPr>
                        <m:t>𝒈</m:t>
                      </m:r>
                      <m:r>
                        <a:rPr lang="es-EC" b="1" i="1" smtClean="0">
                          <a:solidFill>
                            <a:schemeClr val="accent1">
                              <a:lumMod val="75000"/>
                            </a:schemeClr>
                          </a:solidFill>
                          <a:latin typeface="Cambria Math" panose="02040503050406030204" pitchFamily="18" charset="0"/>
                        </a:rPr>
                        <m:t> </m:t>
                      </m:r>
                      <m:func>
                        <m:funcPr>
                          <m:ctrlPr>
                            <a:rPr lang="es-EC" b="1" i="1" smtClean="0">
                              <a:solidFill>
                                <a:schemeClr val="accent1">
                                  <a:lumMod val="75000"/>
                                </a:schemeClr>
                              </a:solidFill>
                              <a:latin typeface="Cambria Math" panose="02040503050406030204" pitchFamily="18" charset="0"/>
                            </a:rPr>
                          </m:ctrlPr>
                        </m:funcPr>
                        <m:fName>
                          <m:r>
                            <a:rPr lang="es-EC" b="1" i="0" smtClean="0">
                              <a:solidFill>
                                <a:schemeClr val="accent1">
                                  <a:lumMod val="75000"/>
                                </a:schemeClr>
                              </a:solidFill>
                              <a:latin typeface="Cambria Math" panose="02040503050406030204" pitchFamily="18" charset="0"/>
                            </a:rPr>
                            <m:t>𝐬𝐢𝐧</m:t>
                          </m:r>
                        </m:fName>
                        <m:e>
                          <m:r>
                            <a:rPr lang="es-EC" b="1" i="1" smtClean="0">
                              <a:solidFill>
                                <a:schemeClr val="accent1">
                                  <a:lumMod val="75000"/>
                                </a:schemeClr>
                              </a:solidFill>
                              <a:latin typeface="Cambria Math" panose="02040503050406030204" pitchFamily="18" charset="0"/>
                              <a:ea typeface="Cambria Math" panose="02040503050406030204" pitchFamily="18" charset="0"/>
                            </a:rPr>
                            <m:t>𝜽</m:t>
                          </m:r>
                          <m:r>
                            <a:rPr lang="es-ES" b="1" i="1" smtClean="0">
                              <a:solidFill>
                                <a:schemeClr val="accent1">
                                  <a:lumMod val="75000"/>
                                </a:schemeClr>
                              </a:solidFill>
                              <a:latin typeface="Cambria Math" panose="02040503050406030204" pitchFamily="18" charset="0"/>
                              <a:ea typeface="Cambria Math" panose="02040503050406030204" pitchFamily="18" charset="0"/>
                            </a:rPr>
                            <m:t>          </m:t>
                          </m:r>
                          <m:r>
                            <a:rPr lang="es-ES" b="1" i="1" smtClean="0">
                              <a:solidFill>
                                <a:schemeClr val="accent1">
                                  <a:lumMod val="75000"/>
                                </a:schemeClr>
                              </a:solidFill>
                              <a:latin typeface="Cambria Math" panose="02040503050406030204" pitchFamily="18" charset="0"/>
                              <a:ea typeface="Cambria Math" panose="02040503050406030204" pitchFamily="18" charset="0"/>
                            </a:rPr>
                            <m:t>𝑹𝒆𝒔𝒊𝒔𝒕𝒆𝒏𝒄𝒊𝒂</m:t>
                          </m:r>
                          <m:r>
                            <a:rPr lang="es-ES" b="1" i="1" smtClean="0">
                              <a:solidFill>
                                <a:schemeClr val="accent1">
                                  <a:lumMod val="75000"/>
                                </a:schemeClr>
                              </a:solidFill>
                              <a:latin typeface="Cambria Math" panose="02040503050406030204" pitchFamily="18" charset="0"/>
                              <a:ea typeface="Cambria Math" panose="02040503050406030204" pitchFamily="18" charset="0"/>
                            </a:rPr>
                            <m:t> </m:t>
                          </m:r>
                          <m:r>
                            <a:rPr lang="es-ES" b="1" i="1" smtClean="0">
                              <a:solidFill>
                                <a:schemeClr val="accent1">
                                  <a:lumMod val="75000"/>
                                </a:schemeClr>
                              </a:solidFill>
                              <a:latin typeface="Cambria Math" panose="02040503050406030204" pitchFamily="18" charset="0"/>
                              <a:ea typeface="Cambria Math" panose="02040503050406030204" pitchFamily="18" charset="0"/>
                            </a:rPr>
                            <m:t>𝒈𝒓𝒂𝒗𝒊𝒕𝒂𝒕𝒐𝒓𝒊𝒂</m:t>
                          </m:r>
                        </m:e>
                      </m:func>
                    </m:oMath>
                  </m:oMathPara>
                </a14:m>
                <a:endParaRPr lang="en-US" b="1" dirty="0"/>
              </a:p>
            </p:txBody>
          </p:sp>
        </mc:Choice>
        <mc:Fallback xmlns="">
          <p:sp>
            <p:nvSpPr>
              <p:cNvPr id="30" name="CuadroTexto 29"/>
              <p:cNvSpPr txBox="1">
                <a:spLocks noRot="1" noChangeAspect="1" noMove="1" noResize="1" noEditPoints="1" noAdjustHandles="1" noChangeArrowheads="1" noChangeShapeType="1" noTextEdit="1"/>
              </p:cNvSpPr>
              <p:nvPr/>
            </p:nvSpPr>
            <p:spPr>
              <a:xfrm>
                <a:off x="454329" y="5352129"/>
                <a:ext cx="5044651" cy="276999"/>
              </a:xfrm>
              <a:prstGeom prst="rect">
                <a:avLst/>
              </a:prstGeom>
              <a:blipFill>
                <a:blip r:embed="rId7"/>
                <a:stretch>
                  <a:fillRect l="-1088" r="-1088" b="-3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CuadroTexto 30"/>
              <p:cNvSpPr txBox="1"/>
              <p:nvPr/>
            </p:nvSpPr>
            <p:spPr>
              <a:xfrm>
                <a:off x="5986910" y="2718646"/>
                <a:ext cx="356123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C" b="0" i="1" smtClean="0">
                          <a:latin typeface="Cambria Math" panose="02040503050406030204" pitchFamily="18" charset="0"/>
                        </a:rPr>
                        <m:t>𝑇</m:t>
                      </m:r>
                      <m:r>
                        <a:rPr lang="es-EC" b="0" i="1" smtClean="0">
                          <a:latin typeface="Cambria Math" panose="02040503050406030204" pitchFamily="18" charset="0"/>
                        </a:rPr>
                        <m:t>=</m:t>
                      </m:r>
                      <m:r>
                        <a:rPr lang="es-EC" b="0" i="1" smtClean="0">
                          <a:latin typeface="Cambria Math" panose="02040503050406030204" pitchFamily="18" charset="0"/>
                        </a:rPr>
                        <m:t>𝐹𝑥</m:t>
                      </m:r>
                      <m:r>
                        <a:rPr lang="es-EC" b="0" i="1" smtClean="0">
                          <a:latin typeface="Cambria Math" panose="02040503050406030204" pitchFamily="18" charset="0"/>
                        </a:rPr>
                        <m:t> ∗</m:t>
                      </m:r>
                      <m:sSub>
                        <m:sSubPr>
                          <m:ctrlPr>
                            <a:rPr lang="es-EC" b="0" i="1" smtClean="0">
                              <a:latin typeface="Cambria Math" panose="02040503050406030204" pitchFamily="18" charset="0"/>
                            </a:rPr>
                          </m:ctrlPr>
                        </m:sSubPr>
                        <m:e>
                          <m:r>
                            <a:rPr lang="es-EC" b="0" i="1" smtClean="0">
                              <a:latin typeface="Cambria Math" panose="02040503050406030204" pitchFamily="18" charset="0"/>
                            </a:rPr>
                            <m:t>𝑟</m:t>
                          </m:r>
                        </m:e>
                        <m:sub>
                          <m:r>
                            <a:rPr lang="es-EC" b="0" i="1" smtClean="0">
                              <a:latin typeface="Cambria Math" panose="02040503050406030204" pitchFamily="18" charset="0"/>
                            </a:rPr>
                            <m:t>𝑑</m:t>
                          </m:r>
                        </m:sub>
                      </m:sSub>
                      <m:r>
                        <a:rPr lang="es-EC" b="0" i="1" smtClean="0">
                          <a:latin typeface="Cambria Math" panose="02040503050406030204" pitchFamily="18" charset="0"/>
                        </a:rPr>
                        <m:t>                   </m:t>
                      </m:r>
                      <m:r>
                        <a:rPr lang="es-EC" b="0" i="1" smtClean="0">
                          <a:latin typeface="Cambria Math" panose="02040503050406030204" pitchFamily="18" charset="0"/>
                        </a:rPr>
                        <m:t>𝑇𝑜𝑟𝑞𝑢𝑒</m:t>
                      </m:r>
                      <m:r>
                        <a:rPr lang="es-EC" b="0" i="1" smtClean="0">
                          <a:latin typeface="Cambria Math" panose="02040503050406030204" pitchFamily="18" charset="0"/>
                        </a:rPr>
                        <m:t> [</m:t>
                      </m:r>
                      <m:r>
                        <a:rPr lang="es-ES" b="0" i="1" smtClean="0">
                          <a:latin typeface="Cambria Math" panose="02040503050406030204" pitchFamily="18" charset="0"/>
                        </a:rPr>
                        <m:t>𝑁𝑚</m:t>
                      </m:r>
                      <m:r>
                        <a:rPr lang="es-ES" b="0" i="1" smtClean="0">
                          <a:latin typeface="Cambria Math" panose="02040503050406030204" pitchFamily="18" charset="0"/>
                        </a:rPr>
                        <m:t>]</m:t>
                      </m:r>
                    </m:oMath>
                  </m:oMathPara>
                </a14:m>
                <a:endParaRPr lang="en-US" dirty="0"/>
              </a:p>
            </p:txBody>
          </p:sp>
        </mc:Choice>
        <mc:Fallback xmlns="">
          <p:sp>
            <p:nvSpPr>
              <p:cNvPr id="31" name="CuadroTexto 30"/>
              <p:cNvSpPr txBox="1">
                <a:spLocks noRot="1" noChangeAspect="1" noMove="1" noResize="1" noEditPoints="1" noAdjustHandles="1" noChangeArrowheads="1" noChangeShapeType="1" noTextEdit="1"/>
              </p:cNvSpPr>
              <p:nvPr/>
            </p:nvSpPr>
            <p:spPr>
              <a:xfrm>
                <a:off x="5986910" y="2718646"/>
                <a:ext cx="3561231" cy="276999"/>
              </a:xfrm>
              <a:prstGeom prst="rect">
                <a:avLst/>
              </a:prstGeom>
              <a:blipFill>
                <a:blip r:embed="rId8"/>
                <a:stretch>
                  <a:fillRect l="-685" t="-2222" r="-1884" b="-4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CuadroTexto 31"/>
              <p:cNvSpPr txBox="1"/>
              <p:nvPr/>
            </p:nvSpPr>
            <p:spPr>
              <a:xfrm>
                <a:off x="6662768" y="4467076"/>
                <a:ext cx="351577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C" b="0" i="1" smtClean="0">
                          <a:latin typeface="Cambria Math" panose="02040503050406030204" pitchFamily="18" charset="0"/>
                        </a:rPr>
                        <m:t>𝑃</m:t>
                      </m:r>
                      <m:r>
                        <a:rPr lang="es-EC" b="0" i="1" smtClean="0">
                          <a:latin typeface="Cambria Math" panose="02040503050406030204" pitchFamily="18" charset="0"/>
                        </a:rPr>
                        <m:t>=</m:t>
                      </m:r>
                      <m:r>
                        <a:rPr lang="es-EC" b="0" i="1" smtClean="0">
                          <a:latin typeface="Cambria Math" panose="02040503050406030204" pitchFamily="18" charset="0"/>
                        </a:rPr>
                        <m:t>𝐹𝑥</m:t>
                      </m:r>
                      <m:r>
                        <a:rPr lang="es-EC" b="0" i="1" smtClean="0">
                          <a:latin typeface="Cambria Math" panose="02040503050406030204" pitchFamily="18" charset="0"/>
                        </a:rPr>
                        <m:t> ∗</m:t>
                      </m:r>
                      <m:r>
                        <a:rPr lang="es-EC" b="0" i="1" smtClean="0">
                          <a:latin typeface="Cambria Math" panose="02040503050406030204" pitchFamily="18" charset="0"/>
                        </a:rPr>
                        <m:t>𝑣</m:t>
                      </m:r>
                      <m:r>
                        <a:rPr lang="es-EC" b="0" i="1" smtClean="0">
                          <a:latin typeface="Cambria Math" panose="02040503050406030204" pitchFamily="18" charset="0"/>
                        </a:rPr>
                        <m:t>                   </m:t>
                      </m:r>
                      <m:r>
                        <a:rPr lang="es-EC" b="0" i="1" smtClean="0">
                          <a:latin typeface="Cambria Math" panose="02040503050406030204" pitchFamily="18" charset="0"/>
                        </a:rPr>
                        <m:t>𝑃𝑜𝑡𝑒𝑛𝑐𝑖𝑎</m:t>
                      </m:r>
                      <m:r>
                        <a:rPr lang="es-ES" b="0" i="1" smtClean="0">
                          <a:latin typeface="Cambria Math" panose="02040503050406030204" pitchFamily="18" charset="0"/>
                        </a:rPr>
                        <m:t> [</m:t>
                      </m:r>
                      <m:r>
                        <a:rPr lang="es-ES" b="0" i="1" smtClean="0">
                          <a:latin typeface="Cambria Math" panose="02040503050406030204" pitchFamily="18" charset="0"/>
                        </a:rPr>
                        <m:t>𝑊</m:t>
                      </m:r>
                      <m:r>
                        <a:rPr lang="es-ES" b="0" i="1" smtClean="0">
                          <a:latin typeface="Cambria Math" panose="02040503050406030204" pitchFamily="18" charset="0"/>
                        </a:rPr>
                        <m:t>]</m:t>
                      </m:r>
                    </m:oMath>
                  </m:oMathPara>
                </a14:m>
                <a:endParaRPr lang="en-US" dirty="0"/>
              </a:p>
            </p:txBody>
          </p:sp>
        </mc:Choice>
        <mc:Fallback xmlns="">
          <p:sp>
            <p:nvSpPr>
              <p:cNvPr id="32" name="CuadroTexto 31"/>
              <p:cNvSpPr txBox="1">
                <a:spLocks noRot="1" noChangeAspect="1" noMove="1" noResize="1" noEditPoints="1" noAdjustHandles="1" noChangeArrowheads="1" noChangeShapeType="1" noTextEdit="1"/>
              </p:cNvSpPr>
              <p:nvPr/>
            </p:nvSpPr>
            <p:spPr>
              <a:xfrm>
                <a:off x="6662768" y="4467076"/>
                <a:ext cx="3515771" cy="276999"/>
              </a:xfrm>
              <a:prstGeom prst="rect">
                <a:avLst/>
              </a:prstGeom>
              <a:blipFill>
                <a:blip r:embed="rId9"/>
                <a:stretch>
                  <a:fillRect l="-1040" t="-2222" r="-1733" b="-4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CuadroTexto 32"/>
              <p:cNvSpPr txBox="1"/>
              <p:nvPr/>
            </p:nvSpPr>
            <p:spPr>
              <a:xfrm>
                <a:off x="6600572" y="4902582"/>
                <a:ext cx="3640164" cy="7265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C" i="1" smtClean="0">
                          <a:solidFill>
                            <a:srgbClr val="000000"/>
                          </a:solidFill>
                          <a:latin typeface="Cambria Math" panose="02040503050406030204" pitchFamily="18" charset="0"/>
                          <a:ea typeface="Arial" panose="020B0604020202020204" pitchFamily="34" charset="0"/>
                          <a:cs typeface="Arial" panose="020B0604020202020204" pitchFamily="34" charset="0"/>
                        </a:rPr>
                        <m:t>𝐸</m:t>
                      </m:r>
                      <m:r>
                        <a:rPr lang="es-EC" i="1" smtClean="0">
                          <a:solidFill>
                            <a:srgbClr val="000000"/>
                          </a:solidFill>
                          <a:latin typeface="Cambria Math" panose="02040503050406030204" pitchFamily="18" charset="0"/>
                          <a:ea typeface="Arial" panose="020B0604020202020204" pitchFamily="34" charset="0"/>
                          <a:cs typeface="Arial" panose="020B0604020202020204" pitchFamily="34" charset="0"/>
                        </a:rPr>
                        <m:t>=</m:t>
                      </m:r>
                      <m:nary>
                        <m:naryPr>
                          <m:limLoc m:val="undOvr"/>
                          <m:subHide m:val="on"/>
                          <m:supHide m:val="on"/>
                          <m:ctrlPr>
                            <a:rPr lang="en-US" i="1">
                              <a:effectLst/>
                              <a:latin typeface="Cambria Math" panose="02040503050406030204" pitchFamily="18" charset="0"/>
                            </a:rPr>
                          </m:ctrlPr>
                        </m:naryPr>
                        <m:sub/>
                        <m:sup/>
                        <m:e>
                          <m:r>
                            <a:rPr lang="es-EC" i="1">
                              <a:solidFill>
                                <a:srgbClr val="000000"/>
                              </a:solidFill>
                              <a:latin typeface="Cambria Math" panose="02040503050406030204" pitchFamily="18" charset="0"/>
                              <a:ea typeface="Arial" panose="020B0604020202020204" pitchFamily="34" charset="0"/>
                              <a:cs typeface="Arial" panose="020B0604020202020204" pitchFamily="34" charset="0"/>
                            </a:rPr>
                            <m:t>𝑃</m:t>
                          </m:r>
                          <m:r>
                            <a:rPr lang="es-EC" i="1">
                              <a:solidFill>
                                <a:srgbClr val="000000"/>
                              </a:solidFill>
                              <a:latin typeface="Cambria Math" panose="02040503050406030204" pitchFamily="18" charset="0"/>
                              <a:ea typeface="Arial" panose="020B0604020202020204" pitchFamily="34" charset="0"/>
                              <a:cs typeface="Arial" panose="020B0604020202020204" pitchFamily="34" charset="0"/>
                            </a:rPr>
                            <m:t> </m:t>
                          </m:r>
                          <m:r>
                            <a:rPr lang="es-EC" i="1">
                              <a:solidFill>
                                <a:srgbClr val="000000"/>
                              </a:solidFill>
                              <a:latin typeface="Cambria Math" panose="02040503050406030204" pitchFamily="18" charset="0"/>
                              <a:ea typeface="Arial" panose="020B0604020202020204" pitchFamily="34" charset="0"/>
                              <a:cs typeface="Arial" panose="020B0604020202020204" pitchFamily="34" charset="0"/>
                            </a:rPr>
                            <m:t>𝑑𝑡</m:t>
                          </m:r>
                        </m:e>
                      </m:nary>
                      <m:r>
                        <a:rPr lang="es-EC" b="0" i="1" smtClean="0">
                          <a:solidFill>
                            <a:srgbClr val="000000"/>
                          </a:solidFill>
                          <a:latin typeface="Cambria Math" panose="02040503050406030204" pitchFamily="18" charset="0"/>
                          <a:ea typeface="Arial" panose="020B0604020202020204" pitchFamily="34" charset="0"/>
                          <a:cs typeface="Arial" panose="020B0604020202020204" pitchFamily="34" charset="0"/>
                        </a:rPr>
                        <m:t>                   </m:t>
                      </m:r>
                      <m:r>
                        <a:rPr lang="es-ES" b="0" i="1" smtClean="0">
                          <a:latin typeface="Cambria Math" panose="02040503050406030204" pitchFamily="18" charset="0"/>
                          <a:ea typeface="Cambria Math" panose="02040503050406030204" pitchFamily="18" charset="0"/>
                        </a:rPr>
                        <m:t>𝐸𝑛𝑒𝑟𝑔</m:t>
                      </m:r>
                      <m:r>
                        <a:rPr lang="es-EC" b="0" i="1" smtClean="0">
                          <a:latin typeface="Cambria Math" panose="02040503050406030204" pitchFamily="18" charset="0"/>
                          <a:ea typeface="Cambria Math" panose="02040503050406030204" pitchFamily="18" charset="0"/>
                        </a:rPr>
                        <m:t>í</m:t>
                      </m:r>
                      <m:r>
                        <a:rPr lang="es-EC" b="0" i="1" smtClean="0">
                          <a:latin typeface="Cambria Math" panose="02040503050406030204" pitchFamily="18" charset="0"/>
                          <a:ea typeface="Cambria Math" panose="02040503050406030204" pitchFamily="18" charset="0"/>
                        </a:rPr>
                        <m:t>𝑎</m:t>
                      </m:r>
                      <m:r>
                        <a:rPr lang="es-ES" b="0" i="1" smtClean="0">
                          <a:latin typeface="Cambria Math" panose="02040503050406030204" pitchFamily="18" charset="0"/>
                          <a:ea typeface="Cambria Math" panose="02040503050406030204" pitchFamily="18" charset="0"/>
                        </a:rPr>
                        <m:t> [</m:t>
                      </m:r>
                      <m:r>
                        <a:rPr lang="es-ES" b="0" i="1" smtClean="0">
                          <a:latin typeface="Cambria Math" panose="02040503050406030204" pitchFamily="18" charset="0"/>
                          <a:ea typeface="Cambria Math" panose="02040503050406030204" pitchFamily="18" charset="0"/>
                        </a:rPr>
                        <m:t>𝑊h</m:t>
                      </m:r>
                      <m:r>
                        <a:rPr lang="es-ES" b="0" i="1" smtClean="0">
                          <a:latin typeface="Cambria Math" panose="02040503050406030204" pitchFamily="18" charset="0"/>
                          <a:ea typeface="Cambria Math" panose="02040503050406030204" pitchFamily="18" charset="0"/>
                        </a:rPr>
                        <m:t>] </m:t>
                      </m:r>
                    </m:oMath>
                  </m:oMathPara>
                </a14:m>
                <a:endParaRPr lang="en-US" dirty="0"/>
              </a:p>
            </p:txBody>
          </p:sp>
        </mc:Choice>
        <mc:Fallback xmlns="">
          <p:sp>
            <p:nvSpPr>
              <p:cNvPr id="33" name="CuadroTexto 32"/>
              <p:cNvSpPr txBox="1">
                <a:spLocks noRot="1" noChangeAspect="1" noMove="1" noResize="1" noEditPoints="1" noAdjustHandles="1" noChangeArrowheads="1" noChangeShapeType="1" noTextEdit="1"/>
              </p:cNvSpPr>
              <p:nvPr/>
            </p:nvSpPr>
            <p:spPr>
              <a:xfrm>
                <a:off x="6600572" y="4902582"/>
                <a:ext cx="3640164" cy="726546"/>
              </a:xfrm>
              <a:prstGeom prst="rect">
                <a:avLst/>
              </a:prstGeom>
              <a:blipFill>
                <a:blip r:embed="rId10"/>
                <a:stretch>
                  <a:fillRect/>
                </a:stretch>
              </a:blipFill>
            </p:spPr>
            <p:txBody>
              <a:bodyPr/>
              <a:lstStyle/>
              <a:p>
                <a:r>
                  <a:rPr lang="en-US">
                    <a:noFill/>
                  </a:rPr>
                  <a:t> </a:t>
                </a:r>
              </a:p>
            </p:txBody>
          </p:sp>
        </mc:Fallback>
      </mc:AlternateContent>
      <p:pic>
        <p:nvPicPr>
          <p:cNvPr id="8" name="Imagen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3373" y="2007044"/>
            <a:ext cx="1946626" cy="1582971"/>
          </a:xfrm>
          <a:prstGeom prst="rect">
            <a:avLst/>
          </a:prstGeom>
        </p:spPr>
      </p:pic>
      <p:sp>
        <p:nvSpPr>
          <p:cNvPr id="12" name="CuadroTexto 11"/>
          <p:cNvSpPr txBox="1"/>
          <p:nvPr/>
        </p:nvSpPr>
        <p:spPr>
          <a:xfrm>
            <a:off x="1095474" y="3055046"/>
            <a:ext cx="1122423" cy="400110"/>
          </a:xfrm>
          <a:prstGeom prst="rect">
            <a:avLst/>
          </a:prstGeom>
          <a:noFill/>
        </p:spPr>
        <p:txBody>
          <a:bodyPr wrap="none" rtlCol="0">
            <a:spAutoFit/>
          </a:bodyPr>
          <a:lstStyle/>
          <a:p>
            <a:r>
              <a:rPr lang="es-EC" sz="2000" b="1" dirty="0" smtClean="0"/>
              <a:t>0.6 - 0.7</a:t>
            </a:r>
            <a:endParaRPr lang="en-US" sz="2000" b="1" dirty="0"/>
          </a:p>
        </p:txBody>
      </p:sp>
      <p:sp>
        <p:nvSpPr>
          <p:cNvPr id="15" name="Rectángulo 14"/>
          <p:cNvSpPr/>
          <p:nvPr/>
        </p:nvSpPr>
        <p:spPr>
          <a:xfrm>
            <a:off x="643892" y="3672041"/>
            <a:ext cx="1305486" cy="235001"/>
          </a:xfrm>
          <a:prstGeom prst="rect">
            <a:avLst/>
          </a:prstGeom>
        </p:spPr>
        <p:txBody>
          <a:bodyPr wrap="none">
            <a:spAutoFit/>
          </a:bodyPr>
          <a:lstStyle/>
          <a:p>
            <a:pPr marL="254000" indent="208280" algn="ctr">
              <a:lnSpc>
                <a:spcPct val="103000"/>
              </a:lnSpc>
              <a:spcAft>
                <a:spcPts val="20"/>
              </a:spcAft>
            </a:pPr>
            <a:r>
              <a:rPr lang="es-ES" sz="9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(Bosch, 1996)</a:t>
            </a:r>
            <a:endParaRPr lang="en-US" sz="1000" dirty="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60092" y="2171033"/>
            <a:ext cx="3069319" cy="1418982"/>
          </a:xfrm>
          <a:prstGeom prst="rect">
            <a:avLst/>
          </a:prstGeom>
        </p:spPr>
      </p:pic>
      <mc:AlternateContent xmlns:mc="http://schemas.openxmlformats.org/markup-compatibility/2006" xmlns:a14="http://schemas.microsoft.com/office/drawing/2010/main">
        <mc:Choice Requires="a14">
          <p:sp>
            <p:nvSpPr>
              <p:cNvPr id="4" name="Rectángulo 3"/>
              <p:cNvSpPr/>
              <p:nvPr/>
            </p:nvSpPr>
            <p:spPr>
              <a:xfrm>
                <a:off x="2577029" y="3590015"/>
                <a:ext cx="3409588" cy="4049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𝐴</m:t>
                      </m:r>
                      <m:r>
                        <a:rPr lang="en-US" i="0">
                          <a:latin typeface="Cambria Math" panose="02040503050406030204" pitchFamily="18" charset="0"/>
                        </a:rPr>
                        <m:t>=1.6+</m:t>
                      </m:r>
                      <m:d>
                        <m:dPr>
                          <m:ctrlPr>
                            <a:rPr lang="en-US" i="1">
                              <a:latin typeface="Cambria Math" panose="02040503050406030204" pitchFamily="18" charset="0"/>
                            </a:rPr>
                          </m:ctrlPr>
                        </m:dPr>
                        <m:e>
                          <m:r>
                            <a:rPr lang="en-US" i="0">
                              <a:latin typeface="Cambria Math" panose="02040503050406030204" pitchFamily="18" charset="0"/>
                            </a:rPr>
                            <m:t>0.00056 </m:t>
                          </m:r>
                          <m:d>
                            <m:dPr>
                              <m:ctrlPr>
                                <a:rPr lang="en-US" i="1">
                                  <a:latin typeface="Cambria Math" panose="02040503050406030204" pitchFamily="18" charset="0"/>
                                </a:rPr>
                              </m:ctrlPr>
                            </m:dPr>
                            <m:e>
                              <m:r>
                                <a:rPr lang="en-US" i="1">
                                  <a:latin typeface="Cambria Math" panose="02040503050406030204" pitchFamily="18" charset="0"/>
                                </a:rPr>
                                <m:t>𝑀</m:t>
                              </m:r>
                              <m:r>
                                <a:rPr lang="en-US" i="0">
                                  <a:latin typeface="Cambria Math" panose="02040503050406030204" pitchFamily="18" charset="0"/>
                                </a:rPr>
                                <m:t>−765</m:t>
                              </m:r>
                            </m:e>
                          </m:d>
                        </m:e>
                      </m:d>
                    </m:oMath>
                  </m:oMathPara>
                </a14:m>
                <a:endParaRPr lang="en-US" dirty="0"/>
              </a:p>
            </p:txBody>
          </p:sp>
        </mc:Choice>
        <mc:Fallback xmlns="">
          <p:sp>
            <p:nvSpPr>
              <p:cNvPr id="4" name="Rectángulo 3"/>
              <p:cNvSpPr>
                <a:spLocks noRot="1" noChangeAspect="1" noMove="1" noResize="1" noEditPoints="1" noAdjustHandles="1" noChangeArrowheads="1" noChangeShapeType="1" noTextEdit="1"/>
              </p:cNvSpPr>
              <p:nvPr/>
            </p:nvSpPr>
            <p:spPr>
              <a:xfrm>
                <a:off x="2577029" y="3590015"/>
                <a:ext cx="3409588" cy="404983"/>
              </a:xfrm>
              <a:prstGeom prst="rect">
                <a:avLst/>
              </a:prstGeom>
              <a:blipFill>
                <a:blip r:embed="rId13"/>
                <a:stretch>
                  <a:fillRect/>
                </a:stretch>
              </a:blipFill>
            </p:spPr>
            <p:txBody>
              <a:bodyPr/>
              <a:lstStyle/>
              <a:p>
                <a:r>
                  <a:rPr lang="en-US">
                    <a:noFill/>
                  </a:rPr>
                  <a:t> </a:t>
                </a:r>
              </a:p>
            </p:txBody>
          </p:sp>
        </mc:Fallback>
      </mc:AlternateContent>
      <p:sp>
        <p:nvSpPr>
          <p:cNvPr id="7" name="CuadroTexto 6"/>
          <p:cNvSpPr txBox="1"/>
          <p:nvPr/>
        </p:nvSpPr>
        <p:spPr>
          <a:xfrm>
            <a:off x="4449580" y="2261524"/>
            <a:ext cx="1136850" cy="1169551"/>
          </a:xfrm>
          <a:prstGeom prst="rect">
            <a:avLst/>
          </a:prstGeom>
          <a:noFill/>
        </p:spPr>
        <p:txBody>
          <a:bodyPr wrap="none" rtlCol="0">
            <a:spAutoFit/>
          </a:bodyPr>
          <a:lstStyle/>
          <a:p>
            <a:pPr algn="ctr"/>
            <a:r>
              <a:rPr lang="es-EC" sz="1400" b="1" dirty="0" smtClean="0"/>
              <a:t>BYD K9</a:t>
            </a:r>
          </a:p>
          <a:p>
            <a:r>
              <a:rPr lang="es-EC" sz="1400" dirty="0" smtClean="0"/>
              <a:t>C = 8.62 </a:t>
            </a:r>
            <a:r>
              <a:rPr lang="es-EC" sz="1400" dirty="0"/>
              <a:t>m</a:t>
            </a:r>
            <a:r>
              <a:rPr lang="es-EC" sz="1400" baseline="30000" dirty="0"/>
              <a:t>2</a:t>
            </a:r>
            <a:endParaRPr lang="en-US" sz="1400" dirty="0"/>
          </a:p>
          <a:p>
            <a:r>
              <a:rPr lang="es-EC" sz="1400" dirty="0" smtClean="0"/>
              <a:t>F = 8.5 </a:t>
            </a:r>
            <a:r>
              <a:rPr lang="es-EC" sz="1400" dirty="0"/>
              <a:t>m</a:t>
            </a:r>
            <a:r>
              <a:rPr lang="es-EC" sz="1400" baseline="30000" dirty="0"/>
              <a:t>2</a:t>
            </a:r>
            <a:endParaRPr lang="en-US" sz="1400" dirty="0"/>
          </a:p>
          <a:p>
            <a:pPr algn="ctr"/>
            <a:r>
              <a:rPr lang="es-EC" sz="1400" dirty="0" smtClean="0"/>
              <a:t>1.4% </a:t>
            </a:r>
          </a:p>
          <a:p>
            <a:pPr algn="ctr"/>
            <a:r>
              <a:rPr lang="es-EC" sz="1400" dirty="0" smtClean="0"/>
              <a:t>Diferencia</a:t>
            </a:r>
            <a:endParaRPr lang="en-US" sz="1400" dirty="0"/>
          </a:p>
        </p:txBody>
      </p:sp>
      <p:sp>
        <p:nvSpPr>
          <p:cNvPr id="14" name="CuadroTexto 13"/>
          <p:cNvSpPr txBox="1"/>
          <p:nvPr/>
        </p:nvSpPr>
        <p:spPr>
          <a:xfrm>
            <a:off x="1656685" y="4447805"/>
            <a:ext cx="2787943" cy="646331"/>
          </a:xfrm>
          <a:prstGeom prst="rect">
            <a:avLst/>
          </a:prstGeom>
          <a:noFill/>
        </p:spPr>
        <p:txBody>
          <a:bodyPr wrap="none" rtlCol="0">
            <a:spAutoFit/>
          </a:bodyPr>
          <a:lstStyle/>
          <a:p>
            <a:r>
              <a:rPr lang="es-EC" dirty="0" smtClean="0"/>
              <a:t>Asfalto – Hormigón 0.012</a:t>
            </a:r>
          </a:p>
          <a:p>
            <a:r>
              <a:rPr lang="es-EC" dirty="0" smtClean="0"/>
              <a:t>Dureza media 0.06</a:t>
            </a:r>
            <a:endParaRPr lang="en-US" dirty="0"/>
          </a:p>
        </p:txBody>
      </p:sp>
      <p:cxnSp>
        <p:nvCxnSpPr>
          <p:cNvPr id="19" name="Conector curvado 18"/>
          <p:cNvCxnSpPr/>
          <p:nvPr/>
        </p:nvCxnSpPr>
        <p:spPr>
          <a:xfrm>
            <a:off x="1095474" y="4441688"/>
            <a:ext cx="561211" cy="432450"/>
          </a:xfrm>
          <a:prstGeom prst="curvedConnector3">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20" name="Imagen 1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26794" y="3154152"/>
            <a:ext cx="1667052" cy="1201394"/>
          </a:xfrm>
          <a:prstGeom prst="rect">
            <a:avLst/>
          </a:prstGeom>
        </p:spPr>
      </p:pic>
      <p:cxnSp>
        <p:nvCxnSpPr>
          <p:cNvPr id="34" name="Conector curvado 33"/>
          <p:cNvCxnSpPr/>
          <p:nvPr/>
        </p:nvCxnSpPr>
        <p:spPr>
          <a:xfrm>
            <a:off x="7049027" y="3077919"/>
            <a:ext cx="561211" cy="432450"/>
          </a:xfrm>
          <a:prstGeom prst="curvedConnector3">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5" name="Rectángulo 34"/>
          <p:cNvSpPr/>
          <p:nvPr/>
        </p:nvSpPr>
        <p:spPr>
          <a:xfrm>
            <a:off x="6103173" y="3671102"/>
            <a:ext cx="2309020" cy="400110"/>
          </a:xfrm>
          <a:prstGeom prst="rect">
            <a:avLst/>
          </a:prstGeom>
        </p:spPr>
        <p:txBody>
          <a:bodyPr wrap="square">
            <a:spAutoFit/>
          </a:bodyPr>
          <a:lstStyle/>
          <a:p>
            <a:r>
              <a:rPr lang="es-ES" sz="2000" dirty="0" smtClean="0">
                <a:solidFill>
                  <a:srgbClr val="000000"/>
                </a:solidFill>
                <a:latin typeface="Times New Roman" panose="02020603050405020304" pitchFamily="18" charset="0"/>
                <a:ea typeface="Arial" panose="020B0604020202020204" pitchFamily="34" charset="0"/>
              </a:rPr>
              <a:t>275/70R22.5</a:t>
            </a:r>
            <a:endParaRPr lang="en-US" sz="2000" dirty="0"/>
          </a:p>
        </p:txBody>
      </p:sp>
      <p:sp>
        <p:nvSpPr>
          <p:cNvPr id="22" name="Rectángulo 21"/>
          <p:cNvSpPr/>
          <p:nvPr/>
        </p:nvSpPr>
        <p:spPr>
          <a:xfrm>
            <a:off x="6367696" y="5542643"/>
            <a:ext cx="968535" cy="246221"/>
          </a:xfrm>
          <a:prstGeom prst="rect">
            <a:avLst/>
          </a:prstGeom>
        </p:spPr>
        <p:txBody>
          <a:bodyPr wrap="none">
            <a:spAutoFit/>
          </a:bodyPr>
          <a:lstStyle/>
          <a:p>
            <a:r>
              <a:rPr lang="es-EC" sz="1000" dirty="0" smtClean="0">
                <a:solidFill>
                  <a:srgbClr val="000000"/>
                </a:solidFill>
                <a:latin typeface="Times New Roman" panose="02020603050405020304" pitchFamily="18" charset="0"/>
                <a:ea typeface="Arial" panose="020B0604020202020204" pitchFamily="34" charset="0"/>
                <a:cs typeface="Arial" panose="020B0604020202020204" pitchFamily="34" charset="0"/>
              </a:rPr>
              <a:t>Gillespie, 1992</a:t>
            </a:r>
            <a:endParaRPr lang="en-US" sz="1000" dirty="0"/>
          </a:p>
        </p:txBody>
      </p:sp>
      <p:sp>
        <p:nvSpPr>
          <p:cNvPr id="36" name="Marcador de contenido 2"/>
          <p:cNvSpPr txBox="1">
            <a:spLocks/>
          </p:cNvSpPr>
          <p:nvPr/>
        </p:nvSpPr>
        <p:spPr>
          <a:xfrm>
            <a:off x="0" y="419122"/>
            <a:ext cx="1961881" cy="5676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EC" sz="1200" dirty="0" smtClean="0"/>
              <a:t>Índice.</a:t>
            </a:r>
          </a:p>
          <a:p>
            <a:pPr marL="0" indent="0">
              <a:lnSpc>
                <a:spcPct val="100000"/>
              </a:lnSpc>
              <a:spcBef>
                <a:spcPts val="0"/>
              </a:spcBef>
              <a:buNone/>
            </a:pPr>
            <a:r>
              <a:rPr lang="es-EC" sz="1200" dirty="0" smtClean="0"/>
              <a:t>Cap IV.</a:t>
            </a:r>
            <a:endParaRPr lang="es-EC" b="1" dirty="0" smtClean="0">
              <a:solidFill>
                <a:prstClr val="black"/>
              </a:solidFill>
            </a:endParaRPr>
          </a:p>
        </p:txBody>
      </p:sp>
      <p:pic>
        <p:nvPicPr>
          <p:cNvPr id="37" name="Imagen 3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30930" y="5629128"/>
            <a:ext cx="1346382" cy="1030186"/>
          </a:xfrm>
          <a:prstGeom prst="rect">
            <a:avLst/>
          </a:prstGeom>
        </p:spPr>
      </p:pic>
      <p:pic>
        <p:nvPicPr>
          <p:cNvPr id="38" name="Imagen 3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659034" y="5955620"/>
            <a:ext cx="1322796" cy="741839"/>
          </a:xfrm>
          <a:prstGeom prst="rect">
            <a:avLst/>
          </a:prstGeom>
        </p:spPr>
      </p:pic>
      <p:sp>
        <p:nvSpPr>
          <p:cNvPr id="39" name="Marcador de pie de página 4"/>
          <p:cNvSpPr>
            <a:spLocks noGrp="1"/>
          </p:cNvSpPr>
          <p:nvPr>
            <p:ph type="ftr" sz="quarter" idx="11"/>
          </p:nvPr>
        </p:nvSpPr>
        <p:spPr>
          <a:xfrm>
            <a:off x="1961881" y="6276174"/>
            <a:ext cx="8958668" cy="498488"/>
          </a:xfrm>
        </p:spPr>
        <p:txBody>
          <a:bodyPr/>
          <a:lstStyle/>
          <a:p>
            <a:pPr lvl="0">
              <a:defRPr/>
            </a:pPr>
            <a:r>
              <a:rPr lang="es-ES" dirty="0">
                <a:solidFill>
                  <a:prstClr val="black">
                    <a:tint val="75000"/>
                  </a:prstClr>
                </a:solidFill>
              </a:rPr>
              <a:t>Desarrollo de una metodología para seleccionar un bus eléctrico.</a:t>
            </a:r>
          </a:p>
          <a:p>
            <a:pPr lvl="0">
              <a:defRPr/>
            </a:pPr>
            <a:r>
              <a:rPr lang="es-ES" dirty="0">
                <a:solidFill>
                  <a:prstClr val="black">
                    <a:tint val="75000"/>
                  </a:prstClr>
                </a:solidFill>
              </a:rPr>
              <a:t>Ing. Francisco Torres </a:t>
            </a:r>
            <a:r>
              <a:rPr lang="es-ES" dirty="0" smtClean="0">
                <a:solidFill>
                  <a:prstClr val="black">
                    <a:tint val="75000"/>
                  </a:prstClr>
                </a:solidFill>
              </a:rPr>
              <a:t>Moscoso</a:t>
            </a:r>
            <a:r>
              <a:rPr lang="es-ES" dirty="0">
                <a:solidFill>
                  <a:prstClr val="black">
                    <a:tint val="75000"/>
                  </a:prstClr>
                </a:solidFill>
              </a:rPr>
              <a:t>.</a:t>
            </a:r>
          </a:p>
        </p:txBody>
      </p:sp>
    </p:spTree>
    <p:extLst>
      <p:ext uri="{BB962C8B-B14F-4D97-AF65-F5344CB8AC3E}">
        <p14:creationId xmlns:p14="http://schemas.microsoft.com/office/powerpoint/2010/main" val="9049166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Conector curvado 51"/>
          <p:cNvCxnSpPr/>
          <p:nvPr/>
        </p:nvCxnSpPr>
        <p:spPr>
          <a:xfrm rot="16200000" flipH="1">
            <a:off x="10668371" y="2605889"/>
            <a:ext cx="636529" cy="559072"/>
          </a:xfrm>
          <a:prstGeom prst="curvedConnector3">
            <a:avLst>
              <a:gd name="adj1" fmla="val 50000"/>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ector curvado 41"/>
          <p:cNvCxnSpPr/>
          <p:nvPr/>
        </p:nvCxnSpPr>
        <p:spPr>
          <a:xfrm rot="5400000">
            <a:off x="2306287" y="2676542"/>
            <a:ext cx="429340" cy="220568"/>
          </a:xfrm>
          <a:prstGeom prst="curvedConnector3">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4230" y="467461"/>
            <a:ext cx="2124237" cy="1328471"/>
          </a:xfrm>
          <a:prstGeom prst="rect">
            <a:avLst/>
          </a:prstGeom>
        </p:spPr>
      </p:pic>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D16CBA-ED36-4397-9CF3-7E51CC0B5D51}" type="slidenum">
              <a:rPr kumimoji="0" lang="es-EC"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EC"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16" name="Título 1"/>
          <p:cNvSpPr txBox="1">
            <a:spLocks/>
          </p:cNvSpPr>
          <p:nvPr/>
        </p:nvSpPr>
        <p:spPr>
          <a:xfrm>
            <a:off x="1943375" y="152763"/>
            <a:ext cx="8196771" cy="525643"/>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600" dirty="0" smtClean="0"/>
              <a:t>IV. CONSUMO DE ENERGÍA Y FACTOR DE EMISIONES DE CO</a:t>
            </a:r>
            <a:r>
              <a:rPr lang="es-ES" sz="1900" dirty="0" smtClean="0"/>
              <a:t>2</a:t>
            </a:r>
            <a:r>
              <a:rPr lang="es-ES" sz="2600" dirty="0" smtClean="0"/>
              <a:t>.</a:t>
            </a:r>
          </a:p>
          <a:p>
            <a:pPr algn="ctr"/>
            <a:endParaRPr lang="es-EC" sz="2800" dirty="0"/>
          </a:p>
        </p:txBody>
      </p:sp>
      <p:sp>
        <p:nvSpPr>
          <p:cNvPr id="26" name="Rectángulo 25"/>
          <p:cNvSpPr/>
          <p:nvPr/>
        </p:nvSpPr>
        <p:spPr>
          <a:xfrm>
            <a:off x="1065268" y="513799"/>
            <a:ext cx="8328962" cy="646331"/>
          </a:xfrm>
          <a:prstGeom prst="rect">
            <a:avLst/>
          </a:prstGeom>
        </p:spPr>
        <p:txBody>
          <a:bodyPr wrap="square">
            <a:spAutoFit/>
          </a:bodyPr>
          <a:lstStyle/>
          <a:p>
            <a:r>
              <a:rPr lang="es-ES" dirty="0" smtClean="0">
                <a:solidFill>
                  <a:srgbClr val="0070C0"/>
                </a:solidFill>
              </a:rPr>
              <a:t>4.2 Ciclo de </a:t>
            </a:r>
            <a:r>
              <a:rPr lang="es-EC" dirty="0" smtClean="0">
                <a:solidFill>
                  <a:srgbClr val="0070C0"/>
                </a:solidFill>
              </a:rPr>
              <a:t>conducción</a:t>
            </a:r>
            <a:r>
              <a:rPr lang="es-ES" dirty="0" smtClean="0">
                <a:solidFill>
                  <a:srgbClr val="0070C0"/>
                </a:solidFill>
              </a:rPr>
              <a:t>.</a:t>
            </a:r>
            <a:endParaRPr lang="es-ES" dirty="0">
              <a:solidFill>
                <a:srgbClr val="0070C0"/>
              </a:solidFill>
            </a:endParaRPr>
          </a:p>
          <a:p>
            <a:r>
              <a:rPr lang="es-ES" dirty="0">
                <a:solidFill>
                  <a:srgbClr val="0070C0"/>
                </a:solidFill>
              </a:rPr>
              <a:t>					</a:t>
            </a:r>
          </a:p>
        </p:txBody>
      </p:sp>
      <p:graphicFrame>
        <p:nvGraphicFramePr>
          <p:cNvPr id="37" name="Diagrama 36"/>
          <p:cNvGraphicFramePr/>
          <p:nvPr>
            <p:extLst>
              <p:ext uri="{D42A27DB-BD31-4B8C-83A1-F6EECF244321}">
                <p14:modId xmlns:p14="http://schemas.microsoft.com/office/powerpoint/2010/main" val="4174803245"/>
              </p:ext>
            </p:extLst>
          </p:nvPr>
        </p:nvGraphicFramePr>
        <p:xfrm>
          <a:off x="1065269" y="803957"/>
          <a:ext cx="11126732" cy="17894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8" name="Conector curvado 37"/>
          <p:cNvCxnSpPr/>
          <p:nvPr/>
        </p:nvCxnSpPr>
        <p:spPr>
          <a:xfrm flipV="1">
            <a:off x="8203056" y="1134980"/>
            <a:ext cx="985728" cy="14111"/>
          </a:xfrm>
          <a:prstGeom prst="curvedConnector3">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10" name="Imagen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82031" y="2694913"/>
            <a:ext cx="1061544" cy="1160795"/>
          </a:xfrm>
          <a:prstGeom prst="rect">
            <a:avLst/>
          </a:prstGeom>
        </p:spPr>
      </p:pic>
      <p:pic>
        <p:nvPicPr>
          <p:cNvPr id="11" name="Imagen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08154" y="3984908"/>
            <a:ext cx="2834881" cy="1593990"/>
          </a:xfrm>
          <a:prstGeom prst="rect">
            <a:avLst/>
          </a:prstGeom>
        </p:spPr>
      </p:pic>
      <p:sp>
        <p:nvSpPr>
          <p:cNvPr id="39" name="Rectángulo 38"/>
          <p:cNvSpPr/>
          <p:nvPr/>
        </p:nvSpPr>
        <p:spPr>
          <a:xfrm>
            <a:off x="10256263" y="3285871"/>
            <a:ext cx="1832982" cy="1200329"/>
          </a:xfrm>
          <a:prstGeom prst="rect">
            <a:avLst/>
          </a:prstGeom>
        </p:spPr>
        <p:txBody>
          <a:bodyPr wrap="square">
            <a:spAutoFit/>
          </a:bodyPr>
          <a:lstStyle/>
          <a:p>
            <a:r>
              <a:rPr lang="en-US" dirty="0">
                <a:latin typeface="+mj-lt"/>
                <a:cs typeface="Times New Roman" panose="02020603050405020304" pitchFamily="18" charset="0"/>
              </a:rPr>
              <a:t>Método </a:t>
            </a:r>
            <a:r>
              <a:rPr lang="en-US" dirty="0" smtClean="0">
                <a:latin typeface="+mj-lt"/>
                <a:cs typeface="Times New Roman" panose="02020603050405020304" pitchFamily="18" charset="0"/>
              </a:rPr>
              <a:t>de </a:t>
            </a:r>
            <a:r>
              <a:rPr lang="en-US" dirty="0" err="1" smtClean="0">
                <a:latin typeface="+mj-lt"/>
                <a:cs typeface="Times New Roman" panose="02020603050405020304" pitchFamily="18" charset="0"/>
              </a:rPr>
              <a:t>mínimas</a:t>
            </a:r>
            <a:r>
              <a:rPr lang="en-US" dirty="0" smtClean="0">
                <a:latin typeface="+mj-lt"/>
                <a:cs typeface="Times New Roman" panose="02020603050405020304" pitchFamily="18" charset="0"/>
              </a:rPr>
              <a:t> </a:t>
            </a:r>
            <a:r>
              <a:rPr lang="en-US" dirty="0" err="1" smtClean="0">
                <a:latin typeface="+mj-lt"/>
                <a:cs typeface="Times New Roman" panose="02020603050405020304" pitchFamily="18" charset="0"/>
              </a:rPr>
              <a:t>diferencias</a:t>
            </a:r>
            <a:r>
              <a:rPr lang="en-US" dirty="0" smtClean="0">
                <a:latin typeface="+mj-lt"/>
                <a:cs typeface="Times New Roman" panose="02020603050405020304" pitchFamily="18" charset="0"/>
              </a:rPr>
              <a:t> </a:t>
            </a:r>
            <a:r>
              <a:rPr lang="en-US" dirty="0" err="1" smtClean="0">
                <a:latin typeface="+mj-lt"/>
                <a:cs typeface="Times New Roman" panose="02020603050405020304" pitchFamily="18" charset="0"/>
              </a:rPr>
              <a:t>ponderadas</a:t>
            </a:r>
            <a:r>
              <a:rPr lang="en-US" dirty="0" smtClean="0">
                <a:latin typeface="+mj-lt"/>
                <a:cs typeface="Times New Roman" panose="02020603050405020304" pitchFamily="18" charset="0"/>
              </a:rPr>
              <a:t>.</a:t>
            </a:r>
            <a:endParaRPr lang="en-US" dirty="0">
              <a:latin typeface="+mj-lt"/>
              <a:cs typeface="Times New Roman" panose="02020603050405020304" pitchFamily="18" charset="0"/>
            </a:endParaRPr>
          </a:p>
        </p:txBody>
      </p:sp>
      <p:sp>
        <p:nvSpPr>
          <p:cNvPr id="40" name="Rectángulo 39"/>
          <p:cNvSpPr/>
          <p:nvPr/>
        </p:nvSpPr>
        <p:spPr>
          <a:xfrm>
            <a:off x="10265756" y="4673110"/>
            <a:ext cx="1432148" cy="646331"/>
          </a:xfrm>
          <a:prstGeom prst="rect">
            <a:avLst/>
          </a:prstGeom>
        </p:spPr>
        <p:txBody>
          <a:bodyPr wrap="square">
            <a:spAutoFit/>
          </a:bodyPr>
          <a:lstStyle/>
          <a:p>
            <a:r>
              <a:rPr lang="en-US" dirty="0">
                <a:latin typeface="+mj-lt"/>
                <a:cs typeface="Times New Roman" panose="02020603050405020304" pitchFamily="18" charset="0"/>
              </a:rPr>
              <a:t>Método micro – trip.</a:t>
            </a:r>
          </a:p>
        </p:txBody>
      </p:sp>
      <p:sp>
        <p:nvSpPr>
          <p:cNvPr id="41" name="Rectángulo 40"/>
          <p:cNvSpPr/>
          <p:nvPr/>
        </p:nvSpPr>
        <p:spPr>
          <a:xfrm>
            <a:off x="8335807" y="3380031"/>
            <a:ext cx="1832982" cy="3139321"/>
          </a:xfrm>
          <a:prstGeom prst="rect">
            <a:avLst/>
          </a:prstGeom>
        </p:spPr>
        <p:txBody>
          <a:bodyPr wrap="square">
            <a:spAutoFit/>
          </a:bodyPr>
          <a:lstStyle/>
          <a:p>
            <a:r>
              <a:rPr lang="en-US" dirty="0" smtClean="0">
                <a:latin typeface="+mj-lt"/>
                <a:cs typeface="Times New Roman" panose="02020603050405020304" pitchFamily="18" charset="0"/>
              </a:rPr>
              <a:t>Velocidad</a:t>
            </a:r>
          </a:p>
          <a:p>
            <a:r>
              <a:rPr lang="es-EC" dirty="0" smtClean="0">
                <a:latin typeface="+mj-lt"/>
                <a:cs typeface="Times New Roman" panose="02020603050405020304" pitchFamily="18" charset="0"/>
              </a:rPr>
              <a:t>Tiempo</a:t>
            </a:r>
          </a:p>
          <a:p>
            <a:r>
              <a:rPr lang="es-EC" dirty="0" smtClean="0">
                <a:latin typeface="+mj-lt"/>
                <a:cs typeface="Times New Roman" panose="02020603050405020304" pitchFamily="18" charset="0"/>
              </a:rPr>
              <a:t>Altitud</a:t>
            </a:r>
          </a:p>
          <a:p>
            <a:r>
              <a:rPr lang="es-EC" dirty="0" smtClean="0">
                <a:latin typeface="+mj-lt"/>
                <a:cs typeface="Times New Roman" panose="02020603050405020304" pitchFamily="18" charset="0"/>
              </a:rPr>
              <a:t>Longitud</a:t>
            </a:r>
          </a:p>
          <a:p>
            <a:r>
              <a:rPr lang="es-ES" dirty="0">
                <a:latin typeface="+mj-lt"/>
                <a:cs typeface="Times New Roman" panose="02020603050405020304" pitchFamily="18" charset="0"/>
              </a:rPr>
              <a:t>Aceleración</a:t>
            </a:r>
          </a:p>
          <a:p>
            <a:r>
              <a:rPr lang="es-ES" dirty="0">
                <a:latin typeface="+mj-lt"/>
                <a:cs typeface="Times New Roman" panose="02020603050405020304" pitchFamily="18" charset="0"/>
              </a:rPr>
              <a:t>Pendiente</a:t>
            </a:r>
          </a:p>
          <a:p>
            <a:r>
              <a:rPr lang="es-ES" dirty="0">
                <a:latin typeface="+mj-lt"/>
                <a:cs typeface="Times New Roman" panose="02020603050405020304" pitchFamily="18" charset="0"/>
              </a:rPr>
              <a:t>Fuerza</a:t>
            </a:r>
          </a:p>
          <a:p>
            <a:r>
              <a:rPr lang="es-ES" dirty="0">
                <a:latin typeface="+mj-lt"/>
                <a:cs typeface="Times New Roman" panose="02020603050405020304" pitchFamily="18" charset="0"/>
              </a:rPr>
              <a:t>Energía</a:t>
            </a:r>
          </a:p>
          <a:p>
            <a:r>
              <a:rPr lang="es-ES" dirty="0">
                <a:latin typeface="+mj-lt"/>
                <a:cs typeface="Times New Roman" panose="02020603050405020304" pitchFamily="18" charset="0"/>
              </a:rPr>
              <a:t>Número de paradas</a:t>
            </a:r>
          </a:p>
          <a:p>
            <a:endParaRPr lang="en-US" dirty="0">
              <a:latin typeface="+mj-lt"/>
            </a:endParaRPr>
          </a:p>
        </p:txBody>
      </p:sp>
      <p:cxnSp>
        <p:nvCxnSpPr>
          <p:cNvPr id="43" name="Conector curvado 42"/>
          <p:cNvCxnSpPr/>
          <p:nvPr/>
        </p:nvCxnSpPr>
        <p:spPr>
          <a:xfrm rot="5400000">
            <a:off x="3716675" y="3190340"/>
            <a:ext cx="1280677" cy="157317"/>
          </a:xfrm>
          <a:prstGeom prst="curvedConnector3">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ector curvado 43"/>
          <p:cNvCxnSpPr/>
          <p:nvPr/>
        </p:nvCxnSpPr>
        <p:spPr>
          <a:xfrm>
            <a:off x="6226078" y="2668184"/>
            <a:ext cx="842223" cy="600815"/>
          </a:xfrm>
          <a:prstGeom prst="curvedConnector3">
            <a:avLst>
              <a:gd name="adj1" fmla="val 50000"/>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ector curvado 47"/>
          <p:cNvCxnSpPr/>
          <p:nvPr/>
        </p:nvCxnSpPr>
        <p:spPr>
          <a:xfrm rot="16200000" flipH="1">
            <a:off x="8650536" y="2883792"/>
            <a:ext cx="712970" cy="220759"/>
          </a:xfrm>
          <a:prstGeom prst="curvedConnector3">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49" name="Imagen 4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26614" y="2834485"/>
            <a:ext cx="851588" cy="804096"/>
          </a:xfrm>
          <a:prstGeom prst="rect">
            <a:avLst/>
          </a:prstGeom>
        </p:spPr>
      </p:pic>
      <p:sp>
        <p:nvSpPr>
          <p:cNvPr id="62" name="Rectángulo 61"/>
          <p:cNvSpPr/>
          <p:nvPr/>
        </p:nvSpPr>
        <p:spPr>
          <a:xfrm>
            <a:off x="1144557" y="2723090"/>
            <a:ext cx="1266116" cy="369332"/>
          </a:xfrm>
          <a:prstGeom prst="rect">
            <a:avLst/>
          </a:prstGeom>
        </p:spPr>
        <p:txBody>
          <a:bodyPr wrap="none">
            <a:spAutoFit/>
          </a:bodyPr>
          <a:lstStyle/>
          <a:p>
            <a:r>
              <a:rPr lang="en-US" dirty="0" err="1" smtClean="0"/>
              <a:t>Transitorio</a:t>
            </a:r>
            <a:endParaRPr lang="en-US" dirty="0"/>
          </a:p>
        </p:txBody>
      </p:sp>
      <p:pic>
        <p:nvPicPr>
          <p:cNvPr id="64" name="Imagen 6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34180" y="3588107"/>
            <a:ext cx="1727465" cy="914717"/>
          </a:xfrm>
          <a:prstGeom prst="rect">
            <a:avLst/>
          </a:prstGeom>
        </p:spPr>
      </p:pic>
      <p:pic>
        <p:nvPicPr>
          <p:cNvPr id="65" name="Imagen 6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11016" y="4859435"/>
            <a:ext cx="1859868" cy="1097687"/>
          </a:xfrm>
          <a:prstGeom prst="rect">
            <a:avLst/>
          </a:prstGeom>
        </p:spPr>
      </p:pic>
      <p:sp>
        <p:nvSpPr>
          <p:cNvPr id="66" name="Rectángulo 65"/>
          <p:cNvSpPr/>
          <p:nvPr/>
        </p:nvSpPr>
        <p:spPr>
          <a:xfrm>
            <a:off x="1456566" y="4449690"/>
            <a:ext cx="954107" cy="369332"/>
          </a:xfrm>
          <a:prstGeom prst="rect">
            <a:avLst/>
          </a:prstGeom>
        </p:spPr>
        <p:txBody>
          <a:bodyPr wrap="none">
            <a:spAutoFit/>
          </a:bodyPr>
          <a:lstStyle/>
          <a:p>
            <a:r>
              <a:rPr lang="en-US" dirty="0" err="1" smtClean="0"/>
              <a:t>Estable</a:t>
            </a:r>
            <a:endParaRPr lang="en-US" dirty="0"/>
          </a:p>
        </p:txBody>
      </p:sp>
      <p:sp>
        <p:nvSpPr>
          <p:cNvPr id="67" name="Rectángulo 66"/>
          <p:cNvSpPr/>
          <p:nvPr/>
        </p:nvSpPr>
        <p:spPr>
          <a:xfrm>
            <a:off x="1566385" y="6015312"/>
            <a:ext cx="2654894" cy="276999"/>
          </a:xfrm>
          <a:prstGeom prst="rect">
            <a:avLst/>
          </a:prstGeom>
        </p:spPr>
        <p:txBody>
          <a:bodyPr wrap="none">
            <a:spAutoFit/>
          </a:bodyPr>
          <a:lstStyle/>
          <a:p>
            <a:r>
              <a:rPr lang="es-ES" sz="1200" dirty="0">
                <a:latin typeface="+mj-lt"/>
                <a:cs typeface="Times New Roman" panose="02020603050405020304" pitchFamily="18" charset="0"/>
              </a:rPr>
              <a:t>Ciclo de conducción japonés 10 -15.</a:t>
            </a:r>
            <a:endParaRPr lang="en-US" sz="1200" dirty="0">
              <a:latin typeface="+mj-lt"/>
              <a:cs typeface="Times New Roman" panose="02020603050405020304" pitchFamily="18" charset="0"/>
            </a:endParaRPr>
          </a:p>
        </p:txBody>
      </p:sp>
      <p:sp>
        <p:nvSpPr>
          <p:cNvPr id="68" name="Rectángulo 67"/>
          <p:cNvSpPr/>
          <p:nvPr/>
        </p:nvSpPr>
        <p:spPr>
          <a:xfrm>
            <a:off x="944959" y="3123366"/>
            <a:ext cx="2079117" cy="461665"/>
          </a:xfrm>
          <a:prstGeom prst="rect">
            <a:avLst/>
          </a:prstGeom>
        </p:spPr>
        <p:txBody>
          <a:bodyPr wrap="square">
            <a:spAutoFit/>
          </a:bodyPr>
          <a:lstStyle/>
          <a:p>
            <a:r>
              <a:rPr lang="es-EC" sz="1200" dirty="0">
                <a:solidFill>
                  <a:srgbClr val="000000"/>
                </a:solidFill>
                <a:latin typeface="+mj-lt"/>
                <a:ea typeface="Arial" panose="020B0604020202020204" pitchFamily="34" charset="0"/>
                <a:cs typeface="Arial" panose="020B0604020202020204" pitchFamily="34" charset="0"/>
              </a:rPr>
              <a:t>Ciclo de conducción de bus del Condado </a:t>
            </a:r>
            <a:r>
              <a:rPr lang="es-EC" sz="1200" i="1" dirty="0">
                <a:solidFill>
                  <a:srgbClr val="000000"/>
                </a:solidFill>
                <a:latin typeface="+mj-lt"/>
                <a:ea typeface="Arial" panose="020B0604020202020204" pitchFamily="34" charset="0"/>
                <a:cs typeface="Arial" panose="020B0604020202020204" pitchFamily="34" charset="0"/>
              </a:rPr>
              <a:t>Orange</a:t>
            </a:r>
            <a:r>
              <a:rPr lang="es-EC" sz="1200" dirty="0">
                <a:solidFill>
                  <a:srgbClr val="000000"/>
                </a:solidFill>
                <a:latin typeface="+mj-lt"/>
                <a:ea typeface="Arial" panose="020B0604020202020204" pitchFamily="34" charset="0"/>
                <a:cs typeface="Arial" panose="020B0604020202020204" pitchFamily="34" charset="0"/>
              </a:rPr>
              <a:t>.</a:t>
            </a:r>
            <a:endParaRPr lang="en-US" sz="1200" dirty="0">
              <a:latin typeface="+mj-lt"/>
            </a:endParaRPr>
          </a:p>
        </p:txBody>
      </p:sp>
      <p:sp>
        <p:nvSpPr>
          <p:cNvPr id="30" name="Marcador de contenido 2"/>
          <p:cNvSpPr txBox="1">
            <a:spLocks/>
          </p:cNvSpPr>
          <p:nvPr/>
        </p:nvSpPr>
        <p:spPr>
          <a:xfrm>
            <a:off x="0" y="419122"/>
            <a:ext cx="1961881" cy="5676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EC" sz="1200" dirty="0" smtClean="0"/>
              <a:t>Índice.</a:t>
            </a:r>
          </a:p>
          <a:p>
            <a:pPr marL="0" indent="0">
              <a:lnSpc>
                <a:spcPct val="100000"/>
              </a:lnSpc>
              <a:spcBef>
                <a:spcPts val="0"/>
              </a:spcBef>
              <a:buNone/>
            </a:pPr>
            <a:r>
              <a:rPr lang="es-EC" sz="1200" dirty="0" smtClean="0"/>
              <a:t>Cap IV.</a:t>
            </a:r>
            <a:endParaRPr lang="es-EC" b="1" dirty="0" smtClean="0">
              <a:solidFill>
                <a:prstClr val="black"/>
              </a:solidFill>
            </a:endParaRPr>
          </a:p>
        </p:txBody>
      </p:sp>
      <p:pic>
        <p:nvPicPr>
          <p:cNvPr id="31" name="Imagen 3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0930" y="5629128"/>
            <a:ext cx="1346382" cy="1030186"/>
          </a:xfrm>
          <a:prstGeom prst="rect">
            <a:avLst/>
          </a:prstGeom>
        </p:spPr>
      </p:pic>
      <p:pic>
        <p:nvPicPr>
          <p:cNvPr id="32" name="Imagen 3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659034" y="5955620"/>
            <a:ext cx="1322796" cy="741839"/>
          </a:xfrm>
          <a:prstGeom prst="rect">
            <a:avLst/>
          </a:prstGeom>
        </p:spPr>
      </p:pic>
      <p:sp>
        <p:nvSpPr>
          <p:cNvPr id="35" name="Marcador de pie de página 4"/>
          <p:cNvSpPr>
            <a:spLocks noGrp="1"/>
          </p:cNvSpPr>
          <p:nvPr>
            <p:ph type="ftr" sz="quarter" idx="11"/>
          </p:nvPr>
        </p:nvSpPr>
        <p:spPr>
          <a:xfrm>
            <a:off x="1961881" y="6276174"/>
            <a:ext cx="8958668" cy="498488"/>
          </a:xfrm>
        </p:spPr>
        <p:txBody>
          <a:bodyPr/>
          <a:lstStyle/>
          <a:p>
            <a:pPr lvl="0">
              <a:defRPr/>
            </a:pPr>
            <a:r>
              <a:rPr lang="es-ES" dirty="0">
                <a:solidFill>
                  <a:prstClr val="black">
                    <a:tint val="75000"/>
                  </a:prstClr>
                </a:solidFill>
              </a:rPr>
              <a:t>Desarrollo de una metodología para seleccionar un bus eléctrico.</a:t>
            </a:r>
          </a:p>
          <a:p>
            <a:pPr lvl="0">
              <a:defRPr/>
            </a:pPr>
            <a:r>
              <a:rPr lang="es-ES" dirty="0">
                <a:solidFill>
                  <a:prstClr val="black">
                    <a:tint val="75000"/>
                  </a:prstClr>
                </a:solidFill>
              </a:rPr>
              <a:t>Ing. Francisco Torres </a:t>
            </a:r>
            <a:r>
              <a:rPr lang="es-ES" dirty="0" smtClean="0">
                <a:solidFill>
                  <a:prstClr val="black">
                    <a:tint val="75000"/>
                  </a:prstClr>
                </a:solidFill>
              </a:rPr>
              <a:t>Moscoso</a:t>
            </a:r>
            <a:r>
              <a:rPr lang="es-ES" dirty="0">
                <a:solidFill>
                  <a:prstClr val="black">
                    <a:tint val="75000"/>
                  </a:prstClr>
                </a:solidFill>
              </a:rPr>
              <a:t>.</a:t>
            </a:r>
          </a:p>
        </p:txBody>
      </p:sp>
      <p:sp>
        <p:nvSpPr>
          <p:cNvPr id="2" name="Rectángulo 1"/>
          <p:cNvSpPr/>
          <p:nvPr/>
        </p:nvSpPr>
        <p:spPr>
          <a:xfrm>
            <a:off x="1637064" y="6326539"/>
            <a:ext cx="1547218" cy="261610"/>
          </a:xfrm>
          <a:prstGeom prst="rect">
            <a:avLst/>
          </a:prstGeom>
        </p:spPr>
        <p:txBody>
          <a:bodyPr wrap="none">
            <a:spAutoFit/>
          </a:bodyPr>
          <a:lstStyle/>
          <a:p>
            <a:r>
              <a:rPr lang="en-US" sz="1100"/>
              <a:t>(</a:t>
            </a:r>
            <a:r>
              <a:rPr lang="en-US" sz="1100" dirty="0" err="1"/>
              <a:t>Astudillo</a:t>
            </a:r>
            <a:r>
              <a:rPr lang="en-US" sz="1100" dirty="0"/>
              <a:t> et al., 2016)</a:t>
            </a:r>
          </a:p>
        </p:txBody>
      </p:sp>
    </p:spTree>
    <p:extLst>
      <p:ext uri="{BB962C8B-B14F-4D97-AF65-F5344CB8AC3E}">
        <p14:creationId xmlns:p14="http://schemas.microsoft.com/office/powerpoint/2010/main" val="41332278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25215"/>
            <a:ext cx="10515600" cy="930954"/>
          </a:xfrm>
        </p:spPr>
        <p:txBody>
          <a:bodyPr/>
          <a:lstStyle/>
          <a:p>
            <a:pPr algn="ctr"/>
            <a:r>
              <a:rPr lang="es-EC" dirty="0" smtClean="0"/>
              <a:t>Agenda.</a:t>
            </a:r>
            <a:endParaRPr lang="es-EC" dirty="0"/>
          </a:p>
        </p:txBody>
      </p:sp>
      <p:sp>
        <p:nvSpPr>
          <p:cNvPr id="3" name="Marcador de contenido 2"/>
          <p:cNvSpPr>
            <a:spLocks noGrp="1"/>
          </p:cNvSpPr>
          <p:nvPr>
            <p:ph idx="1"/>
          </p:nvPr>
        </p:nvSpPr>
        <p:spPr>
          <a:xfrm>
            <a:off x="667001" y="982418"/>
            <a:ext cx="11127377" cy="4935056"/>
          </a:xfrm>
        </p:spPr>
        <p:txBody>
          <a:bodyPr>
            <a:normAutofit/>
          </a:bodyPr>
          <a:lstStyle/>
          <a:p>
            <a:pPr marL="0" lvl="0" indent="0">
              <a:lnSpc>
                <a:spcPct val="100000"/>
              </a:lnSpc>
              <a:spcBef>
                <a:spcPts val="0"/>
              </a:spcBef>
              <a:buNone/>
            </a:pPr>
            <a:r>
              <a:rPr lang="es-EC" sz="2400" dirty="0" smtClean="0"/>
              <a:t>Cap I. </a:t>
            </a:r>
            <a:r>
              <a:rPr lang="es-EC" sz="2400" dirty="0" smtClean="0">
                <a:solidFill>
                  <a:schemeClr val="accent1">
                    <a:lumMod val="75000"/>
                  </a:schemeClr>
                </a:solidFill>
              </a:rPr>
              <a:t>Introducción.</a:t>
            </a:r>
          </a:p>
          <a:p>
            <a:pPr marL="0" lvl="0" indent="0">
              <a:lnSpc>
                <a:spcPct val="100000"/>
              </a:lnSpc>
              <a:spcBef>
                <a:spcPts val="0"/>
              </a:spcBef>
              <a:buNone/>
            </a:pPr>
            <a:endParaRPr lang="es-EC" sz="2400" dirty="0" smtClean="0">
              <a:solidFill>
                <a:schemeClr val="accent1">
                  <a:lumMod val="75000"/>
                </a:schemeClr>
              </a:solidFill>
            </a:endParaRPr>
          </a:p>
          <a:p>
            <a:pPr marL="0" lvl="0" indent="0">
              <a:lnSpc>
                <a:spcPct val="100000"/>
              </a:lnSpc>
              <a:spcBef>
                <a:spcPts val="0"/>
              </a:spcBef>
              <a:buNone/>
            </a:pPr>
            <a:r>
              <a:rPr lang="es-EC" sz="2400" dirty="0" smtClean="0"/>
              <a:t>Cap II. </a:t>
            </a:r>
            <a:r>
              <a:rPr lang="es-EC" sz="2400" dirty="0" smtClean="0">
                <a:solidFill>
                  <a:schemeClr val="accent1">
                    <a:lumMod val="75000"/>
                  </a:schemeClr>
                </a:solidFill>
              </a:rPr>
              <a:t>Características técnicas de los buses eléctricos.</a:t>
            </a:r>
          </a:p>
          <a:p>
            <a:pPr marL="0" lvl="0" indent="0">
              <a:lnSpc>
                <a:spcPct val="100000"/>
              </a:lnSpc>
              <a:spcBef>
                <a:spcPts val="0"/>
              </a:spcBef>
              <a:buNone/>
            </a:pPr>
            <a:endParaRPr lang="es-EC" sz="2400" dirty="0" smtClean="0">
              <a:solidFill>
                <a:schemeClr val="accent1">
                  <a:lumMod val="75000"/>
                </a:schemeClr>
              </a:solidFill>
            </a:endParaRPr>
          </a:p>
          <a:p>
            <a:pPr marL="0" lvl="0" indent="0">
              <a:lnSpc>
                <a:spcPct val="100000"/>
              </a:lnSpc>
              <a:spcBef>
                <a:spcPts val="0"/>
              </a:spcBef>
              <a:buNone/>
            </a:pPr>
            <a:r>
              <a:rPr lang="es-EC" sz="2400" dirty="0" smtClean="0"/>
              <a:t>Cap III. </a:t>
            </a:r>
            <a:r>
              <a:rPr lang="es-ES" sz="2400" dirty="0" smtClean="0">
                <a:solidFill>
                  <a:schemeClr val="accent1">
                    <a:lumMod val="75000"/>
                  </a:schemeClr>
                </a:solidFill>
              </a:rPr>
              <a:t>Factores que intervienen en una ruta urbana del bus eléctrico.</a:t>
            </a:r>
          </a:p>
          <a:p>
            <a:pPr marL="0" lvl="0" indent="0">
              <a:lnSpc>
                <a:spcPct val="100000"/>
              </a:lnSpc>
              <a:spcBef>
                <a:spcPts val="0"/>
              </a:spcBef>
              <a:buNone/>
            </a:pPr>
            <a:endParaRPr lang="es-EC" sz="2400" dirty="0" smtClean="0">
              <a:solidFill>
                <a:schemeClr val="accent1">
                  <a:lumMod val="75000"/>
                </a:schemeClr>
              </a:solidFill>
            </a:endParaRPr>
          </a:p>
          <a:p>
            <a:pPr marL="0" lvl="0" indent="0">
              <a:lnSpc>
                <a:spcPct val="100000"/>
              </a:lnSpc>
              <a:spcBef>
                <a:spcPts val="0"/>
              </a:spcBef>
              <a:buNone/>
            </a:pPr>
            <a:r>
              <a:rPr lang="es-EC" sz="2400" dirty="0" smtClean="0"/>
              <a:t>Cap IV. </a:t>
            </a:r>
            <a:r>
              <a:rPr lang="es-ES" sz="2400" dirty="0" smtClean="0">
                <a:solidFill>
                  <a:schemeClr val="accent1">
                    <a:lumMod val="75000"/>
                  </a:schemeClr>
                </a:solidFill>
              </a:rPr>
              <a:t>Consumo de energía y factor de emisiones de CO</a:t>
            </a:r>
            <a:r>
              <a:rPr lang="es-ES" sz="1600" dirty="0" smtClean="0">
                <a:solidFill>
                  <a:schemeClr val="accent1">
                    <a:lumMod val="75000"/>
                  </a:schemeClr>
                </a:solidFill>
              </a:rPr>
              <a:t>2</a:t>
            </a:r>
            <a:r>
              <a:rPr lang="es-ES" sz="2400" dirty="0" smtClean="0">
                <a:solidFill>
                  <a:schemeClr val="accent1">
                    <a:lumMod val="75000"/>
                  </a:schemeClr>
                </a:solidFill>
              </a:rPr>
              <a:t>.</a:t>
            </a:r>
          </a:p>
          <a:p>
            <a:pPr marL="0" lvl="0" indent="0">
              <a:lnSpc>
                <a:spcPct val="100000"/>
              </a:lnSpc>
              <a:spcBef>
                <a:spcPts val="0"/>
              </a:spcBef>
              <a:buNone/>
            </a:pPr>
            <a:endParaRPr lang="es-EC" sz="2400" dirty="0" smtClean="0">
              <a:solidFill>
                <a:schemeClr val="accent1">
                  <a:lumMod val="75000"/>
                </a:schemeClr>
              </a:solidFill>
            </a:endParaRPr>
          </a:p>
          <a:p>
            <a:pPr marL="0" lvl="0" indent="0">
              <a:lnSpc>
                <a:spcPct val="100000"/>
              </a:lnSpc>
              <a:spcBef>
                <a:spcPts val="0"/>
              </a:spcBef>
              <a:buNone/>
            </a:pPr>
            <a:r>
              <a:rPr lang="es-EC" sz="2400" dirty="0" smtClean="0"/>
              <a:t>Cap V</a:t>
            </a:r>
            <a:r>
              <a:rPr lang="es-EC" sz="2400" dirty="0" smtClean="0">
                <a:solidFill>
                  <a:schemeClr val="accent1">
                    <a:lumMod val="75000"/>
                  </a:schemeClr>
                </a:solidFill>
              </a:rPr>
              <a:t>. </a:t>
            </a:r>
            <a:r>
              <a:rPr lang="es-ES" sz="2400" dirty="0" smtClean="0">
                <a:solidFill>
                  <a:schemeClr val="accent1">
                    <a:lumMod val="75000"/>
                  </a:schemeClr>
                </a:solidFill>
              </a:rPr>
              <a:t>Estimación financiera para la aplicabilidad de buses urbanos eléctricos en el cantón Cuenca.</a:t>
            </a:r>
          </a:p>
          <a:p>
            <a:pPr marL="0" lvl="0" indent="0">
              <a:lnSpc>
                <a:spcPct val="100000"/>
              </a:lnSpc>
              <a:spcBef>
                <a:spcPts val="0"/>
              </a:spcBef>
              <a:buNone/>
            </a:pPr>
            <a:endParaRPr lang="es-ES" sz="2400" dirty="0">
              <a:solidFill>
                <a:schemeClr val="accent1">
                  <a:lumMod val="75000"/>
                </a:schemeClr>
              </a:solidFill>
            </a:endParaRPr>
          </a:p>
          <a:p>
            <a:pPr marL="0" indent="0">
              <a:lnSpc>
                <a:spcPct val="100000"/>
              </a:lnSpc>
              <a:spcBef>
                <a:spcPts val="0"/>
              </a:spcBef>
              <a:buNone/>
            </a:pPr>
            <a:r>
              <a:rPr lang="es-EC" sz="2400" dirty="0" smtClean="0"/>
              <a:t>-</a:t>
            </a:r>
            <a:r>
              <a:rPr lang="es-EC" sz="2400" dirty="0" smtClean="0">
                <a:solidFill>
                  <a:schemeClr val="accent1">
                    <a:lumMod val="75000"/>
                  </a:schemeClr>
                </a:solidFill>
              </a:rPr>
              <a:t> Conclusiones y recomendaciones.</a:t>
            </a:r>
          </a:p>
          <a:p>
            <a:pPr marL="0" lvl="0" indent="0">
              <a:lnSpc>
                <a:spcPct val="100000"/>
              </a:lnSpc>
              <a:spcBef>
                <a:spcPts val="0"/>
              </a:spcBef>
              <a:buNone/>
            </a:pPr>
            <a:endParaRPr lang="es-EC" dirty="0" smtClean="0">
              <a:solidFill>
                <a:prstClr val="black"/>
              </a:solidFill>
            </a:endParaRPr>
          </a:p>
          <a:p>
            <a:pPr marL="0" lvl="0" indent="0">
              <a:lnSpc>
                <a:spcPct val="100000"/>
              </a:lnSpc>
              <a:spcBef>
                <a:spcPts val="0"/>
              </a:spcBef>
              <a:buNone/>
            </a:pPr>
            <a:endParaRPr lang="es-EC" dirty="0">
              <a:solidFill>
                <a:prstClr val="black"/>
              </a:solidFill>
            </a:endParaRPr>
          </a:p>
          <a:p>
            <a:pPr marL="0" lvl="0" indent="0">
              <a:lnSpc>
                <a:spcPct val="100000"/>
              </a:lnSpc>
              <a:spcBef>
                <a:spcPts val="0"/>
              </a:spcBef>
              <a:buNone/>
            </a:pPr>
            <a:endParaRPr lang="es-EC" dirty="0">
              <a:solidFill>
                <a:prstClr val="black"/>
              </a:solidFill>
            </a:endParaRPr>
          </a:p>
          <a:p>
            <a:pPr marL="0" lvl="0" indent="0">
              <a:lnSpc>
                <a:spcPct val="100000"/>
              </a:lnSpc>
              <a:spcBef>
                <a:spcPts val="0"/>
              </a:spcBef>
              <a:buNone/>
            </a:pPr>
            <a:endParaRPr lang="es-EC" dirty="0" smtClean="0">
              <a:solidFill>
                <a:prstClr val="black"/>
              </a:solidFill>
            </a:endParaRPr>
          </a:p>
          <a:p>
            <a:pPr marL="0" lvl="0" indent="0">
              <a:lnSpc>
                <a:spcPct val="100000"/>
              </a:lnSpc>
              <a:spcBef>
                <a:spcPts val="0"/>
              </a:spcBef>
              <a:buNone/>
            </a:pPr>
            <a:endParaRPr lang="es-EC" dirty="0">
              <a:solidFill>
                <a:prstClr val="black"/>
              </a:solidFill>
            </a:endParaRPr>
          </a:p>
          <a:p>
            <a:pPr marL="0" lvl="0" indent="0">
              <a:lnSpc>
                <a:spcPct val="100000"/>
              </a:lnSpc>
              <a:spcBef>
                <a:spcPts val="0"/>
              </a:spcBef>
              <a:buNone/>
            </a:pPr>
            <a:endParaRPr lang="es-EC" b="1" dirty="0">
              <a:solidFill>
                <a:prstClr val="black"/>
              </a:solidFill>
            </a:endParaRPr>
          </a:p>
          <a:p>
            <a:pPr marL="0" lvl="0" indent="0">
              <a:lnSpc>
                <a:spcPct val="100000"/>
              </a:lnSpc>
              <a:spcBef>
                <a:spcPts val="0"/>
              </a:spcBef>
              <a:buNone/>
            </a:pPr>
            <a:endParaRPr lang="es-EC" b="1" dirty="0">
              <a:solidFill>
                <a:prstClr val="black"/>
              </a:solidFill>
            </a:endParaRPr>
          </a:p>
          <a:p>
            <a:pPr marL="0" lvl="0" indent="0">
              <a:lnSpc>
                <a:spcPct val="100000"/>
              </a:lnSpc>
              <a:spcBef>
                <a:spcPts val="0"/>
              </a:spcBef>
              <a:buNone/>
            </a:pPr>
            <a:endParaRPr lang="es-EC" b="1" dirty="0">
              <a:solidFill>
                <a:prstClr val="black"/>
              </a:solidFill>
            </a:endParaRPr>
          </a:p>
          <a:p>
            <a:pPr marL="0" lvl="0" indent="0">
              <a:lnSpc>
                <a:spcPct val="100000"/>
              </a:lnSpc>
              <a:spcBef>
                <a:spcPts val="0"/>
              </a:spcBef>
              <a:buNone/>
            </a:pPr>
            <a:endParaRPr lang="es-EC" b="1" dirty="0">
              <a:solidFill>
                <a:prstClr val="black"/>
              </a:solidFill>
            </a:endParaRPr>
          </a:p>
          <a:p>
            <a:pPr marL="0" lvl="0" indent="0">
              <a:lnSpc>
                <a:spcPct val="100000"/>
              </a:lnSpc>
              <a:spcBef>
                <a:spcPts val="0"/>
              </a:spcBef>
              <a:buNone/>
            </a:pPr>
            <a:endParaRPr lang="es-EC" b="1" dirty="0">
              <a:solidFill>
                <a:prstClr val="black"/>
              </a:solidFill>
            </a:endParaRPr>
          </a:p>
          <a:p>
            <a:pPr marL="0" lvl="0" indent="0">
              <a:lnSpc>
                <a:spcPct val="100000"/>
              </a:lnSpc>
              <a:spcBef>
                <a:spcPts val="0"/>
              </a:spcBef>
              <a:buNone/>
            </a:pPr>
            <a:endParaRPr lang="es-EC" b="1" dirty="0">
              <a:solidFill>
                <a:prstClr val="black"/>
              </a:solidFill>
            </a:endParaRPr>
          </a:p>
          <a:p>
            <a:pPr marL="0" lvl="0" indent="0">
              <a:lnSpc>
                <a:spcPct val="100000"/>
              </a:lnSpc>
              <a:spcBef>
                <a:spcPts val="0"/>
              </a:spcBef>
              <a:buNone/>
            </a:pPr>
            <a:endParaRPr lang="es-EC" b="1" dirty="0">
              <a:solidFill>
                <a:prstClr val="black"/>
              </a:solidFill>
            </a:endParaRPr>
          </a:p>
          <a:p>
            <a:pPr marL="514350" lvl="0" indent="-514350">
              <a:lnSpc>
                <a:spcPct val="100000"/>
              </a:lnSpc>
              <a:spcBef>
                <a:spcPts val="0"/>
              </a:spcBef>
              <a:buAutoNum type="arabicPeriod"/>
            </a:pPr>
            <a:endParaRPr lang="es-EC" b="1" dirty="0">
              <a:solidFill>
                <a:prstClr val="black"/>
              </a:solidFill>
            </a:endParaRPr>
          </a:p>
          <a:p>
            <a:endParaRPr lang="es-EC" dirty="0"/>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D16CBA-ED36-4397-9CF3-7E51CC0B5D51}" type="slidenum">
              <a:rPr kumimoji="0" lang="es-EC"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C"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Marcador de pie de página 5"/>
          <p:cNvSpPr>
            <a:spLocks noGrp="1"/>
          </p:cNvSpPr>
          <p:nvPr>
            <p:ph type="ftr" sz="quarter" idx="11"/>
          </p:nvPr>
        </p:nvSpPr>
        <p:spPr>
          <a:xfrm>
            <a:off x="1815737" y="6356350"/>
            <a:ext cx="8112034" cy="365125"/>
          </a:xfrm>
        </p:spPr>
        <p:txBody>
          <a:bodyPr/>
          <a:lstStyle/>
          <a:p>
            <a:pPr lvl="0">
              <a:defRPr/>
            </a:pPr>
            <a:r>
              <a:rPr lang="es-ES" dirty="0">
                <a:solidFill>
                  <a:prstClr val="black">
                    <a:tint val="75000"/>
                  </a:prstClr>
                </a:solidFill>
              </a:rPr>
              <a:t>Desarrollo de una metodología para seleccionar un bus eléctrico.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200" b="0" i="0" u="none" strike="noStrike" kern="1200" cap="none" spc="0" normalizeH="0" baseline="0" noProof="0" dirty="0" smtClean="0">
                <a:ln>
                  <a:noFill/>
                </a:ln>
                <a:solidFill>
                  <a:prstClr val="black">
                    <a:tint val="75000"/>
                  </a:prstClr>
                </a:solidFill>
                <a:effectLst/>
                <a:uLnTx/>
                <a:uFillTx/>
                <a:latin typeface="Arial" panose="020B0604020202020204"/>
                <a:ea typeface="+mn-ea"/>
                <a:cs typeface="+mn-cs"/>
              </a:rPr>
              <a:t>Ing. Francisco Torres Moscoso.</a:t>
            </a:r>
            <a:endParaRPr kumimoji="0" lang="es-EC"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930" y="5629128"/>
            <a:ext cx="1346382" cy="1030186"/>
          </a:xfrm>
          <a:prstGeom prst="rect">
            <a:avLst/>
          </a:prstGeom>
        </p:spPr>
      </p:pic>
      <p:pic>
        <p:nvPicPr>
          <p:cNvPr id="14" name="Imagen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59914" y="5917474"/>
            <a:ext cx="1322796" cy="741839"/>
          </a:xfrm>
          <a:prstGeom prst="rect">
            <a:avLst/>
          </a:prstGeom>
        </p:spPr>
      </p:pic>
    </p:spTree>
    <p:extLst>
      <p:ext uri="{BB962C8B-B14F-4D97-AF65-F5344CB8AC3E}">
        <p14:creationId xmlns:p14="http://schemas.microsoft.com/office/powerpoint/2010/main" val="19415703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D16CBA-ED36-4397-9CF3-7E51CC0B5D51}" type="slidenum">
              <a:rPr kumimoji="0" lang="es-EC"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s-EC"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16" name="Título 1"/>
          <p:cNvSpPr txBox="1">
            <a:spLocks/>
          </p:cNvSpPr>
          <p:nvPr/>
        </p:nvSpPr>
        <p:spPr>
          <a:xfrm>
            <a:off x="2009471" y="86982"/>
            <a:ext cx="8196771" cy="525643"/>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600" dirty="0" smtClean="0"/>
              <a:t>IV. CONSUMO DE ENERGÍA Y FACTOR DE EMISIONES DE CO</a:t>
            </a:r>
            <a:r>
              <a:rPr lang="es-ES" sz="1900" dirty="0" smtClean="0"/>
              <a:t>2</a:t>
            </a:r>
            <a:r>
              <a:rPr lang="es-ES" sz="2600" dirty="0" smtClean="0"/>
              <a:t>.</a:t>
            </a:r>
          </a:p>
          <a:p>
            <a:pPr algn="ctr"/>
            <a:endParaRPr lang="es-EC" sz="2800" dirty="0"/>
          </a:p>
        </p:txBody>
      </p:sp>
      <p:sp>
        <p:nvSpPr>
          <p:cNvPr id="25" name="Rectángulo 24"/>
          <p:cNvSpPr/>
          <p:nvPr/>
        </p:nvSpPr>
        <p:spPr>
          <a:xfrm>
            <a:off x="809102" y="345031"/>
            <a:ext cx="8328962" cy="646331"/>
          </a:xfrm>
          <a:prstGeom prst="rect">
            <a:avLst/>
          </a:prstGeom>
        </p:spPr>
        <p:txBody>
          <a:bodyPr wrap="square">
            <a:spAutoFit/>
          </a:bodyPr>
          <a:lstStyle/>
          <a:p>
            <a:r>
              <a:rPr lang="es-ES" dirty="0" smtClean="0">
                <a:solidFill>
                  <a:srgbClr val="0070C0"/>
                </a:solidFill>
              </a:rPr>
              <a:t>4.2 Ciclo de </a:t>
            </a:r>
            <a:r>
              <a:rPr lang="es-EC" dirty="0" smtClean="0">
                <a:solidFill>
                  <a:srgbClr val="0070C0"/>
                </a:solidFill>
              </a:rPr>
              <a:t>conducción</a:t>
            </a:r>
            <a:r>
              <a:rPr lang="es-ES" dirty="0" smtClean="0">
                <a:solidFill>
                  <a:srgbClr val="0070C0"/>
                </a:solidFill>
              </a:rPr>
              <a:t>.</a:t>
            </a:r>
            <a:endParaRPr lang="es-ES" dirty="0">
              <a:solidFill>
                <a:srgbClr val="0070C0"/>
              </a:solidFill>
            </a:endParaRPr>
          </a:p>
          <a:p>
            <a:r>
              <a:rPr lang="es-ES" dirty="0">
                <a:solidFill>
                  <a:srgbClr val="0070C0"/>
                </a:solidFill>
              </a:rPr>
              <a:t>					</a:t>
            </a:r>
          </a:p>
        </p:txBody>
      </p:sp>
      <p:sp>
        <p:nvSpPr>
          <p:cNvPr id="27" name="Rectángulo 26"/>
          <p:cNvSpPr/>
          <p:nvPr/>
        </p:nvSpPr>
        <p:spPr>
          <a:xfrm>
            <a:off x="809102" y="660059"/>
            <a:ext cx="4737194" cy="369332"/>
          </a:xfrm>
          <a:prstGeom prst="rect">
            <a:avLst/>
          </a:prstGeom>
        </p:spPr>
        <p:txBody>
          <a:bodyPr wrap="none">
            <a:spAutoFit/>
          </a:bodyPr>
          <a:lstStyle/>
          <a:p>
            <a:r>
              <a:rPr lang="en-US" dirty="0">
                <a:solidFill>
                  <a:schemeClr val="accent1">
                    <a:lumMod val="75000"/>
                  </a:schemeClr>
                </a:solidFill>
              </a:rPr>
              <a:t>Método </a:t>
            </a:r>
            <a:r>
              <a:rPr lang="en-US" dirty="0" smtClean="0">
                <a:solidFill>
                  <a:schemeClr val="accent1">
                    <a:lumMod val="75000"/>
                  </a:schemeClr>
                </a:solidFill>
              </a:rPr>
              <a:t>de </a:t>
            </a:r>
            <a:r>
              <a:rPr lang="en-US" dirty="0" err="1" smtClean="0">
                <a:solidFill>
                  <a:schemeClr val="accent1">
                    <a:lumMod val="75000"/>
                  </a:schemeClr>
                </a:solidFill>
              </a:rPr>
              <a:t>mínimas</a:t>
            </a:r>
            <a:r>
              <a:rPr lang="en-US" dirty="0" smtClean="0">
                <a:solidFill>
                  <a:schemeClr val="accent1">
                    <a:lumMod val="75000"/>
                  </a:schemeClr>
                </a:solidFill>
              </a:rPr>
              <a:t> </a:t>
            </a:r>
            <a:r>
              <a:rPr lang="en-US" dirty="0" err="1" smtClean="0">
                <a:solidFill>
                  <a:schemeClr val="accent1">
                    <a:lumMod val="75000"/>
                  </a:schemeClr>
                </a:solidFill>
              </a:rPr>
              <a:t>diferencias</a:t>
            </a:r>
            <a:r>
              <a:rPr lang="en-US" dirty="0" smtClean="0">
                <a:solidFill>
                  <a:schemeClr val="accent1">
                    <a:lumMod val="75000"/>
                  </a:schemeClr>
                </a:solidFill>
              </a:rPr>
              <a:t> </a:t>
            </a:r>
            <a:r>
              <a:rPr lang="en-US" dirty="0" err="1" smtClean="0">
                <a:solidFill>
                  <a:schemeClr val="accent1">
                    <a:lumMod val="75000"/>
                  </a:schemeClr>
                </a:solidFill>
              </a:rPr>
              <a:t>ponderadas</a:t>
            </a:r>
            <a:r>
              <a:rPr lang="en-US" dirty="0" smtClean="0">
                <a:solidFill>
                  <a:schemeClr val="accent1">
                    <a:lumMod val="75000"/>
                  </a:schemeClr>
                </a:solidFill>
              </a:rPr>
              <a:t>.</a:t>
            </a:r>
            <a:endParaRPr lang="en-US" dirty="0">
              <a:solidFill>
                <a:schemeClr val="accent1">
                  <a:lumMod val="75000"/>
                </a:schemeClr>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426065640"/>
              </p:ext>
            </p:extLst>
          </p:nvPr>
        </p:nvGraphicFramePr>
        <p:xfrm>
          <a:off x="764591" y="1027036"/>
          <a:ext cx="6058263" cy="4621530"/>
        </p:xfrm>
        <a:graphic>
          <a:graphicData uri="http://schemas.openxmlformats.org/drawingml/2006/table">
            <a:tbl>
              <a:tblPr firstRow="1" bandRow="1">
                <a:tableStyleId>{5C22544A-7EE6-4342-B048-85BDC9FD1C3A}</a:tableStyleId>
              </a:tblPr>
              <a:tblGrid>
                <a:gridCol w="467360">
                  <a:extLst>
                    <a:ext uri="{9D8B030D-6E8A-4147-A177-3AD203B41FA5}">
                      <a16:colId xmlns:a16="http://schemas.microsoft.com/office/drawing/2014/main" val="3121783028"/>
                    </a:ext>
                  </a:extLst>
                </a:gridCol>
                <a:gridCol w="3571482">
                  <a:extLst>
                    <a:ext uri="{9D8B030D-6E8A-4147-A177-3AD203B41FA5}">
                      <a16:colId xmlns:a16="http://schemas.microsoft.com/office/drawing/2014/main" val="2367287890"/>
                    </a:ext>
                  </a:extLst>
                </a:gridCol>
                <a:gridCol w="2019421">
                  <a:extLst>
                    <a:ext uri="{9D8B030D-6E8A-4147-A177-3AD203B41FA5}">
                      <a16:colId xmlns:a16="http://schemas.microsoft.com/office/drawing/2014/main" val="4200001144"/>
                    </a:ext>
                  </a:extLst>
                </a:gridCol>
              </a:tblGrid>
              <a:tr h="291063">
                <a:tc>
                  <a:txBody>
                    <a:bodyPr/>
                    <a:lstStyle/>
                    <a:p>
                      <a:pPr algn="ctr"/>
                      <a:r>
                        <a:rPr lang="es-EC" dirty="0" smtClean="0"/>
                        <a:t>#</a:t>
                      </a:r>
                      <a:endParaRPr lang="en-US" dirty="0"/>
                    </a:p>
                  </a:txBody>
                  <a:tcPr anchor="ctr"/>
                </a:tc>
                <a:tc>
                  <a:txBody>
                    <a:bodyPr/>
                    <a:lstStyle/>
                    <a:p>
                      <a:pPr algn="ctr"/>
                      <a:r>
                        <a:rPr lang="es-EC" dirty="0" smtClean="0"/>
                        <a:t>Parámetro</a:t>
                      </a:r>
                      <a:endParaRPr lang="en-US" dirty="0"/>
                    </a:p>
                  </a:txBody>
                  <a:tcPr anchor="ctr"/>
                </a:tc>
                <a:tc>
                  <a:txBody>
                    <a:bodyPr/>
                    <a:lstStyle/>
                    <a:p>
                      <a:pPr marL="0" indent="208280" algn="ctr" defTabSz="914400" rtl="0" eaLnBrk="1" latinLnBrk="0" hangingPunct="1">
                        <a:lnSpc>
                          <a:spcPct val="103000"/>
                        </a:lnSpc>
                        <a:spcAft>
                          <a:spcPts val="20"/>
                        </a:spcAft>
                      </a:pPr>
                      <a:r>
                        <a:rPr lang="es-EC" sz="1800" kern="1200" dirty="0" smtClean="0">
                          <a:solidFill>
                            <a:schemeClr val="bg1"/>
                          </a:solidFill>
                          <a:latin typeface="+mn-lt"/>
                          <a:ea typeface="+mn-ea"/>
                          <a:cs typeface="+mn-cs"/>
                        </a:rPr>
                        <a:t>Ponderación</a:t>
                      </a:r>
                      <a:endParaRPr lang="en-US" sz="1800" kern="1200" dirty="0">
                        <a:solidFill>
                          <a:schemeClr val="bg1"/>
                        </a:solidFill>
                        <a:latin typeface="+mn-lt"/>
                        <a:ea typeface="+mn-ea"/>
                        <a:cs typeface="+mn-cs"/>
                      </a:endParaRPr>
                    </a:p>
                  </a:txBody>
                  <a:tcPr marL="68580" marR="68580" marT="0" marB="0" anchor="ctr"/>
                </a:tc>
                <a:extLst>
                  <a:ext uri="{0D108BD9-81ED-4DB2-BD59-A6C34878D82A}">
                    <a16:rowId xmlns:a16="http://schemas.microsoft.com/office/drawing/2014/main" val="1957244774"/>
                  </a:ext>
                </a:extLst>
              </a:tr>
              <a:tr h="291063">
                <a:tc>
                  <a:txBody>
                    <a:bodyPr/>
                    <a:lstStyle/>
                    <a:p>
                      <a:r>
                        <a:rPr lang="es-EC" dirty="0" smtClean="0"/>
                        <a:t>1</a:t>
                      </a:r>
                      <a:endParaRPr lang="en-US" dirty="0"/>
                    </a:p>
                  </a:txBody>
                  <a:tcPr/>
                </a:tc>
                <a:tc>
                  <a:txBody>
                    <a:bodyPr/>
                    <a:lstStyle/>
                    <a:p>
                      <a:pPr algn="ctr"/>
                      <a:r>
                        <a:rPr lang="en-US" dirty="0" smtClean="0"/>
                        <a:t>Velocidad Media [m/s]</a:t>
                      </a:r>
                      <a:endParaRPr lang="en-US" dirty="0"/>
                    </a:p>
                  </a:txBody>
                  <a:tcPr anchor="ctr"/>
                </a:tc>
                <a:tc>
                  <a:txBody>
                    <a:bodyPr/>
                    <a:lstStyle/>
                    <a:p>
                      <a:pPr marL="0" indent="208280" algn="ctr" defTabSz="914400" rtl="0" eaLnBrk="1" latinLnBrk="0" hangingPunct="1">
                        <a:lnSpc>
                          <a:spcPct val="103000"/>
                        </a:lnSpc>
                        <a:spcAft>
                          <a:spcPts val="20"/>
                        </a:spcAft>
                      </a:pPr>
                      <a:r>
                        <a:rPr lang="es-EC" sz="1800" kern="1200" dirty="0">
                          <a:solidFill>
                            <a:schemeClr val="dk1"/>
                          </a:solidFill>
                          <a:latin typeface="+mn-lt"/>
                          <a:ea typeface="+mn-ea"/>
                          <a:cs typeface="+mn-cs"/>
                        </a:rPr>
                        <a:t>1</a:t>
                      </a:r>
                      <a:endParaRPr lang="en-US" sz="18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2195875495"/>
                  </a:ext>
                </a:extLst>
              </a:tr>
              <a:tr h="291063">
                <a:tc>
                  <a:txBody>
                    <a:bodyPr/>
                    <a:lstStyle/>
                    <a:p>
                      <a:r>
                        <a:rPr lang="es-EC" dirty="0" smtClean="0"/>
                        <a:t>2</a:t>
                      </a:r>
                      <a:endParaRPr lang="en-US" dirty="0"/>
                    </a:p>
                  </a:txBody>
                  <a:tcPr/>
                </a:tc>
                <a:tc>
                  <a:txBody>
                    <a:bodyPr/>
                    <a:lstStyle/>
                    <a:p>
                      <a:pPr marL="0" indent="208280" algn="ctr" defTabSz="914400" rtl="0" eaLnBrk="1" latinLnBrk="0" hangingPunct="1">
                        <a:lnSpc>
                          <a:spcPct val="103000"/>
                        </a:lnSpc>
                        <a:spcAft>
                          <a:spcPts val="20"/>
                        </a:spcAft>
                      </a:pPr>
                      <a:r>
                        <a:rPr lang="es-EC" sz="1800" kern="1200" dirty="0">
                          <a:solidFill>
                            <a:schemeClr val="dk1"/>
                          </a:solidFill>
                          <a:latin typeface="+mn-lt"/>
                          <a:ea typeface="+mn-ea"/>
                          <a:cs typeface="+mn-cs"/>
                        </a:rPr>
                        <a:t>Velocidad Máxima [m/s]</a:t>
                      </a:r>
                      <a:endParaRPr lang="en-US" sz="1800" kern="1200" dirty="0">
                        <a:solidFill>
                          <a:schemeClr val="dk1"/>
                        </a:solidFill>
                        <a:latin typeface="+mn-lt"/>
                        <a:ea typeface="+mn-ea"/>
                        <a:cs typeface="+mn-cs"/>
                      </a:endParaRPr>
                    </a:p>
                  </a:txBody>
                  <a:tcPr marL="68580" marR="68580" marT="0" marB="0" anchor="ctr"/>
                </a:tc>
                <a:tc>
                  <a:txBody>
                    <a:bodyPr/>
                    <a:lstStyle/>
                    <a:p>
                      <a:pPr marL="0" indent="208280" algn="ctr" defTabSz="914400" rtl="0" eaLnBrk="1" latinLnBrk="0" hangingPunct="1">
                        <a:lnSpc>
                          <a:spcPct val="103000"/>
                        </a:lnSpc>
                        <a:spcAft>
                          <a:spcPts val="20"/>
                        </a:spcAft>
                      </a:pPr>
                      <a:r>
                        <a:rPr lang="es-EC" sz="1800" kern="1200" dirty="0">
                          <a:solidFill>
                            <a:schemeClr val="dk1"/>
                          </a:solidFill>
                          <a:latin typeface="+mn-lt"/>
                          <a:ea typeface="+mn-ea"/>
                          <a:cs typeface="+mn-cs"/>
                        </a:rPr>
                        <a:t>0.25</a:t>
                      </a:r>
                      <a:endParaRPr lang="en-US" sz="18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2061309864"/>
                  </a:ext>
                </a:extLst>
              </a:tr>
              <a:tr h="291063">
                <a:tc>
                  <a:txBody>
                    <a:bodyPr/>
                    <a:lstStyle/>
                    <a:p>
                      <a:r>
                        <a:rPr lang="es-EC" dirty="0" smtClean="0"/>
                        <a:t>3</a:t>
                      </a:r>
                      <a:endParaRPr lang="en-US" dirty="0"/>
                    </a:p>
                  </a:txBody>
                  <a:tcPr/>
                </a:tc>
                <a:tc>
                  <a:txBody>
                    <a:bodyPr/>
                    <a:lstStyle/>
                    <a:p>
                      <a:pPr marL="0" indent="208280" algn="ctr" defTabSz="914400" rtl="0" eaLnBrk="1" latinLnBrk="0" hangingPunct="1">
                        <a:lnSpc>
                          <a:spcPct val="103000"/>
                        </a:lnSpc>
                        <a:spcAft>
                          <a:spcPts val="20"/>
                        </a:spcAft>
                      </a:pPr>
                      <a:r>
                        <a:rPr lang="es-EC" sz="1800" kern="1200" dirty="0">
                          <a:solidFill>
                            <a:schemeClr val="dk1"/>
                          </a:solidFill>
                          <a:latin typeface="+mn-lt"/>
                          <a:ea typeface="+mn-ea"/>
                          <a:cs typeface="+mn-cs"/>
                        </a:rPr>
                        <a:t>Número de Paradas [-]</a:t>
                      </a:r>
                      <a:endParaRPr lang="en-US" sz="1800" kern="1200" dirty="0">
                        <a:solidFill>
                          <a:schemeClr val="dk1"/>
                        </a:solidFill>
                        <a:latin typeface="+mn-lt"/>
                        <a:ea typeface="+mn-ea"/>
                        <a:cs typeface="+mn-cs"/>
                      </a:endParaRPr>
                    </a:p>
                  </a:txBody>
                  <a:tcPr marL="68580" marR="68580" marT="0" marB="0" anchor="ctr"/>
                </a:tc>
                <a:tc>
                  <a:txBody>
                    <a:bodyPr/>
                    <a:lstStyle/>
                    <a:p>
                      <a:pPr marL="0" indent="208280" algn="ctr" defTabSz="914400" rtl="0" eaLnBrk="1" latinLnBrk="0" hangingPunct="1">
                        <a:lnSpc>
                          <a:spcPct val="103000"/>
                        </a:lnSpc>
                        <a:spcAft>
                          <a:spcPts val="20"/>
                        </a:spcAft>
                      </a:pPr>
                      <a:r>
                        <a:rPr lang="es-EC" sz="1800" kern="1200" dirty="0">
                          <a:solidFill>
                            <a:schemeClr val="dk1"/>
                          </a:solidFill>
                          <a:latin typeface="+mn-lt"/>
                          <a:ea typeface="+mn-ea"/>
                          <a:cs typeface="+mn-cs"/>
                        </a:rPr>
                        <a:t>0.25</a:t>
                      </a:r>
                      <a:endParaRPr lang="en-US" sz="18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3153844565"/>
                  </a:ext>
                </a:extLst>
              </a:tr>
              <a:tr h="291063">
                <a:tc>
                  <a:txBody>
                    <a:bodyPr/>
                    <a:lstStyle/>
                    <a:p>
                      <a:r>
                        <a:rPr lang="es-EC" dirty="0" smtClean="0"/>
                        <a:t>4</a:t>
                      </a:r>
                      <a:endParaRPr lang="en-US" dirty="0"/>
                    </a:p>
                  </a:txBody>
                  <a:tcPr/>
                </a:tc>
                <a:tc>
                  <a:txBody>
                    <a:bodyPr/>
                    <a:lstStyle/>
                    <a:p>
                      <a:pPr marL="0" indent="208280" algn="ctr" defTabSz="914400" rtl="0" eaLnBrk="1" latinLnBrk="0" hangingPunct="1">
                        <a:lnSpc>
                          <a:spcPct val="103000"/>
                        </a:lnSpc>
                        <a:spcAft>
                          <a:spcPts val="20"/>
                        </a:spcAft>
                      </a:pPr>
                      <a:r>
                        <a:rPr lang="es-EC" sz="1800" kern="1200" dirty="0">
                          <a:solidFill>
                            <a:schemeClr val="dk1"/>
                          </a:solidFill>
                          <a:latin typeface="+mn-lt"/>
                          <a:ea typeface="+mn-ea"/>
                          <a:cs typeface="+mn-cs"/>
                        </a:rPr>
                        <a:t>Tiempo Total de Recorrido [s]</a:t>
                      </a:r>
                      <a:endParaRPr lang="en-US" sz="1800" kern="1200" dirty="0">
                        <a:solidFill>
                          <a:schemeClr val="dk1"/>
                        </a:solidFill>
                        <a:latin typeface="+mn-lt"/>
                        <a:ea typeface="+mn-ea"/>
                        <a:cs typeface="+mn-cs"/>
                      </a:endParaRPr>
                    </a:p>
                  </a:txBody>
                  <a:tcPr marL="68580" marR="68580" marT="0" marB="0" anchor="ctr"/>
                </a:tc>
                <a:tc>
                  <a:txBody>
                    <a:bodyPr/>
                    <a:lstStyle/>
                    <a:p>
                      <a:pPr marL="0" indent="208280" algn="ctr" defTabSz="914400" rtl="0" eaLnBrk="1" latinLnBrk="0" hangingPunct="1">
                        <a:lnSpc>
                          <a:spcPct val="103000"/>
                        </a:lnSpc>
                        <a:spcAft>
                          <a:spcPts val="20"/>
                        </a:spcAft>
                      </a:pPr>
                      <a:r>
                        <a:rPr lang="es-EC" sz="1800" kern="1200" dirty="0">
                          <a:solidFill>
                            <a:schemeClr val="dk1"/>
                          </a:solidFill>
                          <a:latin typeface="+mn-lt"/>
                          <a:ea typeface="+mn-ea"/>
                          <a:cs typeface="+mn-cs"/>
                        </a:rPr>
                        <a:t>1</a:t>
                      </a:r>
                      <a:endParaRPr lang="en-US" sz="18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3195521951"/>
                  </a:ext>
                </a:extLst>
              </a:tr>
              <a:tr h="291063">
                <a:tc>
                  <a:txBody>
                    <a:bodyPr/>
                    <a:lstStyle/>
                    <a:p>
                      <a:r>
                        <a:rPr lang="es-EC" dirty="0" smtClean="0"/>
                        <a:t>5</a:t>
                      </a:r>
                      <a:endParaRPr lang="en-US" dirty="0"/>
                    </a:p>
                  </a:txBody>
                  <a:tcPr/>
                </a:tc>
                <a:tc>
                  <a:txBody>
                    <a:bodyPr/>
                    <a:lstStyle/>
                    <a:p>
                      <a:pPr marL="0" indent="208280" algn="ctr" defTabSz="914400" rtl="0" eaLnBrk="1" latinLnBrk="0" hangingPunct="1">
                        <a:lnSpc>
                          <a:spcPct val="103000"/>
                        </a:lnSpc>
                        <a:spcAft>
                          <a:spcPts val="20"/>
                        </a:spcAft>
                      </a:pPr>
                      <a:r>
                        <a:rPr lang="es-EC" sz="1800" kern="1200" dirty="0">
                          <a:solidFill>
                            <a:schemeClr val="dk1"/>
                          </a:solidFill>
                          <a:latin typeface="+mn-lt"/>
                          <a:ea typeface="+mn-ea"/>
                          <a:cs typeface="+mn-cs"/>
                        </a:rPr>
                        <a:t>Distancia Recorrida [m]</a:t>
                      </a:r>
                      <a:endParaRPr lang="en-US" sz="1800" kern="1200" dirty="0">
                        <a:solidFill>
                          <a:schemeClr val="dk1"/>
                        </a:solidFill>
                        <a:latin typeface="+mn-lt"/>
                        <a:ea typeface="+mn-ea"/>
                        <a:cs typeface="+mn-cs"/>
                      </a:endParaRPr>
                    </a:p>
                  </a:txBody>
                  <a:tcPr marL="68580" marR="68580" marT="0" marB="0" anchor="ctr"/>
                </a:tc>
                <a:tc>
                  <a:txBody>
                    <a:bodyPr/>
                    <a:lstStyle/>
                    <a:p>
                      <a:pPr marL="0" indent="208280" algn="ctr" defTabSz="914400" rtl="0" eaLnBrk="1" latinLnBrk="0" hangingPunct="1">
                        <a:lnSpc>
                          <a:spcPct val="103000"/>
                        </a:lnSpc>
                        <a:spcAft>
                          <a:spcPts val="20"/>
                        </a:spcAft>
                      </a:pPr>
                      <a:r>
                        <a:rPr lang="es-EC" sz="1800" kern="1200" dirty="0">
                          <a:solidFill>
                            <a:schemeClr val="dk1"/>
                          </a:solidFill>
                          <a:latin typeface="+mn-lt"/>
                          <a:ea typeface="+mn-ea"/>
                          <a:cs typeface="+mn-cs"/>
                        </a:rPr>
                        <a:t>1</a:t>
                      </a:r>
                      <a:endParaRPr lang="en-US" sz="18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234300560"/>
                  </a:ext>
                </a:extLst>
              </a:tr>
              <a:tr h="291063">
                <a:tc>
                  <a:txBody>
                    <a:bodyPr/>
                    <a:lstStyle/>
                    <a:p>
                      <a:r>
                        <a:rPr lang="es-EC" dirty="0" smtClean="0"/>
                        <a:t>6</a:t>
                      </a:r>
                      <a:endParaRPr lang="en-US" dirty="0"/>
                    </a:p>
                  </a:txBody>
                  <a:tcPr/>
                </a:tc>
                <a:tc>
                  <a:txBody>
                    <a:bodyPr/>
                    <a:lstStyle/>
                    <a:p>
                      <a:pPr marL="254000" marR="0" lvl="0" indent="208280" algn="ctr" defTabSz="914400" rtl="0" eaLnBrk="1" fontAlgn="auto" latinLnBrk="0" hangingPunct="1">
                        <a:lnSpc>
                          <a:spcPct val="103000"/>
                        </a:lnSpc>
                        <a:spcBef>
                          <a:spcPts val="0"/>
                        </a:spcBef>
                        <a:spcAft>
                          <a:spcPts val="20"/>
                        </a:spcAft>
                        <a:buClrTx/>
                        <a:buSzTx/>
                        <a:buFontTx/>
                        <a:buNone/>
                        <a:tabLst/>
                        <a:defRPr/>
                      </a:pPr>
                      <a:r>
                        <a:rPr lang="es-EC" sz="1800" kern="1200" dirty="0">
                          <a:solidFill>
                            <a:schemeClr val="dk1"/>
                          </a:solidFill>
                          <a:latin typeface="+mn-lt"/>
                          <a:ea typeface="+mn-ea"/>
                          <a:cs typeface="+mn-cs"/>
                        </a:rPr>
                        <a:t>Aceleración Promedio Positiva </a:t>
                      </a:r>
                      <a:r>
                        <a:rPr kumimoji="0" lang="es-EC" sz="1800" b="0" i="0" u="none" strike="noStrike" kern="1200" cap="none" spc="0" normalizeH="0" baseline="0" noProof="0" dirty="0" smtClean="0">
                          <a:ln>
                            <a:noFill/>
                          </a:ln>
                          <a:solidFill>
                            <a:prstClr val="black"/>
                          </a:solidFill>
                          <a:effectLst/>
                          <a:uLnTx/>
                          <a:uFillTx/>
                          <a:latin typeface="+mn-lt"/>
                          <a:ea typeface="+mn-ea"/>
                          <a:cs typeface="+mn-cs"/>
                        </a:rPr>
                        <a:t>[m/</a:t>
                      </a:r>
                      <a:r>
                        <a:rPr kumimoji="0" lang="es-EC"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s</a:t>
                      </a:r>
                      <a:r>
                        <a:rPr kumimoji="0" lang="es-EC" sz="1800" b="0" i="0" u="none" strike="noStrike" kern="1200" cap="none" spc="0" normalizeH="0" baseline="30000" noProof="0" dirty="0" smtClean="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2</a:t>
                      </a:r>
                      <a:r>
                        <a:rPr kumimoji="0" lang="es-EC" sz="1800" b="0" i="0" u="none" strike="noStrike" kern="1200" cap="none" spc="0" normalizeH="0" baseline="0" noProof="0" dirty="0" smtClean="0">
                          <a:ln>
                            <a:noFill/>
                          </a:ln>
                          <a:solidFill>
                            <a:prstClr val="black"/>
                          </a:solidFill>
                          <a:effectLst/>
                          <a:uLnTx/>
                          <a:uFillTx/>
                          <a:latin typeface="+mn-lt"/>
                          <a:ea typeface="+mn-ea"/>
                          <a:cs typeface="+mn-cs"/>
                        </a:rPr>
                        <a:t>]</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0" marB="0" anchor="ctr"/>
                </a:tc>
                <a:tc>
                  <a:txBody>
                    <a:bodyPr/>
                    <a:lstStyle/>
                    <a:p>
                      <a:pPr marL="0" indent="208280" algn="ctr" defTabSz="914400" rtl="0" eaLnBrk="1" latinLnBrk="0" hangingPunct="1">
                        <a:lnSpc>
                          <a:spcPct val="103000"/>
                        </a:lnSpc>
                        <a:spcAft>
                          <a:spcPts val="20"/>
                        </a:spcAft>
                      </a:pPr>
                      <a:r>
                        <a:rPr lang="es-EC" sz="1800" kern="1200" dirty="0">
                          <a:solidFill>
                            <a:schemeClr val="dk1"/>
                          </a:solidFill>
                          <a:latin typeface="+mn-lt"/>
                          <a:ea typeface="+mn-ea"/>
                          <a:cs typeface="+mn-cs"/>
                        </a:rPr>
                        <a:t>1</a:t>
                      </a:r>
                      <a:endParaRPr lang="en-US" sz="18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2324449822"/>
                  </a:ext>
                </a:extLst>
              </a:tr>
              <a:tr h="291063">
                <a:tc>
                  <a:txBody>
                    <a:bodyPr/>
                    <a:lstStyle/>
                    <a:p>
                      <a:r>
                        <a:rPr lang="es-EC" dirty="0" smtClean="0"/>
                        <a:t>7</a:t>
                      </a:r>
                      <a:endParaRPr lang="en-US" dirty="0"/>
                    </a:p>
                  </a:txBody>
                  <a:tcPr/>
                </a:tc>
                <a:tc>
                  <a:txBody>
                    <a:bodyPr/>
                    <a:lstStyle/>
                    <a:p>
                      <a:pPr marL="254000" marR="0" lvl="0" indent="208280" algn="ctr" defTabSz="914400" rtl="0" eaLnBrk="1" fontAlgn="auto" latinLnBrk="0" hangingPunct="1">
                        <a:lnSpc>
                          <a:spcPct val="103000"/>
                        </a:lnSpc>
                        <a:spcBef>
                          <a:spcPts val="0"/>
                        </a:spcBef>
                        <a:spcAft>
                          <a:spcPts val="20"/>
                        </a:spcAft>
                        <a:buClrTx/>
                        <a:buSzTx/>
                        <a:buFontTx/>
                        <a:buNone/>
                        <a:tabLst/>
                        <a:defRPr/>
                      </a:pPr>
                      <a:r>
                        <a:rPr lang="es-EC" sz="1800" kern="1200" dirty="0">
                          <a:solidFill>
                            <a:schemeClr val="dk1"/>
                          </a:solidFill>
                          <a:latin typeface="+mn-lt"/>
                          <a:ea typeface="+mn-ea"/>
                          <a:cs typeface="+mn-cs"/>
                        </a:rPr>
                        <a:t>Aceleración Positiva Máxima </a:t>
                      </a:r>
                      <a:r>
                        <a:rPr kumimoji="0" lang="es-EC" sz="1800" b="0" i="0" u="none" strike="noStrike" kern="1200" cap="none" spc="0" normalizeH="0" baseline="0" noProof="0" dirty="0" smtClean="0">
                          <a:ln>
                            <a:noFill/>
                          </a:ln>
                          <a:solidFill>
                            <a:prstClr val="black"/>
                          </a:solidFill>
                          <a:effectLst/>
                          <a:uLnTx/>
                          <a:uFillTx/>
                          <a:latin typeface="+mn-lt"/>
                          <a:ea typeface="+mn-ea"/>
                          <a:cs typeface="+mn-cs"/>
                        </a:rPr>
                        <a:t>[m/</a:t>
                      </a:r>
                      <a:r>
                        <a:rPr kumimoji="0" lang="es-EC"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s</a:t>
                      </a:r>
                      <a:r>
                        <a:rPr kumimoji="0" lang="es-EC" sz="1800" b="0" i="0" u="none" strike="noStrike" kern="1200" cap="none" spc="0" normalizeH="0" baseline="30000" noProof="0" dirty="0" smtClean="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2</a:t>
                      </a:r>
                      <a:r>
                        <a:rPr kumimoji="0" lang="es-EC" sz="1800" b="0" i="0" u="none" strike="noStrike" kern="1200" cap="none" spc="0" normalizeH="0" baseline="0" noProof="0" dirty="0" smtClean="0">
                          <a:ln>
                            <a:noFill/>
                          </a:ln>
                          <a:solidFill>
                            <a:prstClr val="black"/>
                          </a:solidFill>
                          <a:effectLst/>
                          <a:uLnTx/>
                          <a:uFillTx/>
                          <a:latin typeface="+mn-lt"/>
                          <a:ea typeface="+mn-ea"/>
                          <a:cs typeface="+mn-cs"/>
                        </a:rPr>
                        <a:t>]</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0" marB="0" anchor="ctr"/>
                </a:tc>
                <a:tc>
                  <a:txBody>
                    <a:bodyPr/>
                    <a:lstStyle/>
                    <a:p>
                      <a:pPr marL="0" indent="208280" algn="ctr" defTabSz="914400" rtl="0" eaLnBrk="1" latinLnBrk="0" hangingPunct="1">
                        <a:lnSpc>
                          <a:spcPct val="103000"/>
                        </a:lnSpc>
                        <a:spcAft>
                          <a:spcPts val="20"/>
                        </a:spcAft>
                      </a:pPr>
                      <a:r>
                        <a:rPr lang="es-EC" sz="1800" kern="1200" dirty="0">
                          <a:solidFill>
                            <a:schemeClr val="dk1"/>
                          </a:solidFill>
                          <a:latin typeface="+mn-lt"/>
                          <a:ea typeface="+mn-ea"/>
                          <a:cs typeface="+mn-cs"/>
                        </a:rPr>
                        <a:t>0.75</a:t>
                      </a:r>
                      <a:endParaRPr lang="en-US" sz="18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2231476090"/>
                  </a:ext>
                </a:extLst>
              </a:tr>
              <a:tr h="291063">
                <a:tc>
                  <a:txBody>
                    <a:bodyPr/>
                    <a:lstStyle/>
                    <a:p>
                      <a:r>
                        <a:rPr lang="es-EC" dirty="0" smtClean="0"/>
                        <a:t>8</a:t>
                      </a:r>
                      <a:endParaRPr lang="en-US" dirty="0"/>
                    </a:p>
                  </a:txBody>
                  <a:tcPr/>
                </a:tc>
                <a:tc>
                  <a:txBody>
                    <a:bodyPr/>
                    <a:lstStyle/>
                    <a:p>
                      <a:pPr marL="0" indent="208280" algn="ctr" defTabSz="914400" rtl="0" eaLnBrk="1" latinLnBrk="0" hangingPunct="1">
                        <a:lnSpc>
                          <a:spcPct val="103000"/>
                        </a:lnSpc>
                        <a:spcAft>
                          <a:spcPts val="20"/>
                        </a:spcAft>
                      </a:pPr>
                      <a:r>
                        <a:rPr lang="es-EC" sz="1800" kern="1200" dirty="0">
                          <a:solidFill>
                            <a:schemeClr val="dk1"/>
                          </a:solidFill>
                          <a:latin typeface="+mn-lt"/>
                          <a:ea typeface="+mn-ea"/>
                          <a:cs typeface="+mn-cs"/>
                        </a:rPr>
                        <a:t>Tiempo con Aceleración Positiva [s]</a:t>
                      </a:r>
                      <a:endParaRPr lang="en-US" sz="1800" kern="1200" dirty="0">
                        <a:solidFill>
                          <a:schemeClr val="dk1"/>
                        </a:solidFill>
                        <a:latin typeface="+mn-lt"/>
                        <a:ea typeface="+mn-ea"/>
                        <a:cs typeface="+mn-cs"/>
                      </a:endParaRPr>
                    </a:p>
                  </a:txBody>
                  <a:tcPr marL="68580" marR="68580" marT="0" marB="0" anchor="ctr"/>
                </a:tc>
                <a:tc>
                  <a:txBody>
                    <a:bodyPr/>
                    <a:lstStyle/>
                    <a:p>
                      <a:pPr marL="0" indent="208280" algn="ctr" defTabSz="914400" rtl="0" eaLnBrk="1" latinLnBrk="0" hangingPunct="1">
                        <a:lnSpc>
                          <a:spcPct val="103000"/>
                        </a:lnSpc>
                        <a:spcAft>
                          <a:spcPts val="20"/>
                        </a:spcAft>
                      </a:pPr>
                      <a:r>
                        <a:rPr lang="es-EC" sz="1800" kern="1200" dirty="0">
                          <a:solidFill>
                            <a:schemeClr val="dk1"/>
                          </a:solidFill>
                          <a:latin typeface="+mn-lt"/>
                          <a:ea typeface="+mn-ea"/>
                          <a:cs typeface="+mn-cs"/>
                        </a:rPr>
                        <a:t>1</a:t>
                      </a:r>
                      <a:endParaRPr lang="en-US" sz="18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2080154834"/>
                  </a:ext>
                </a:extLst>
              </a:tr>
              <a:tr h="291063">
                <a:tc>
                  <a:txBody>
                    <a:bodyPr/>
                    <a:lstStyle/>
                    <a:p>
                      <a:r>
                        <a:rPr lang="es-EC" dirty="0" smtClean="0"/>
                        <a:t>9</a:t>
                      </a:r>
                      <a:endParaRPr lang="en-US" dirty="0"/>
                    </a:p>
                  </a:txBody>
                  <a:tcPr/>
                </a:tc>
                <a:tc>
                  <a:txBody>
                    <a:bodyPr/>
                    <a:lstStyle/>
                    <a:p>
                      <a:pPr marL="0" indent="208280" algn="ctr" defTabSz="914400" rtl="0" eaLnBrk="1" latinLnBrk="0" hangingPunct="1">
                        <a:lnSpc>
                          <a:spcPct val="103000"/>
                        </a:lnSpc>
                        <a:spcAft>
                          <a:spcPts val="20"/>
                        </a:spcAft>
                      </a:pPr>
                      <a:r>
                        <a:rPr lang="es-EC" sz="1800" kern="1200" dirty="0">
                          <a:solidFill>
                            <a:schemeClr val="dk1"/>
                          </a:solidFill>
                          <a:latin typeface="+mn-lt"/>
                          <a:ea typeface="+mn-ea"/>
                          <a:cs typeface="+mn-cs"/>
                        </a:rPr>
                        <a:t>Energía </a:t>
                      </a:r>
                      <a:r>
                        <a:rPr lang="es-ES" sz="1800" kern="1200" dirty="0">
                          <a:solidFill>
                            <a:schemeClr val="dk1"/>
                          </a:solidFill>
                          <a:latin typeface="+mn-lt"/>
                          <a:ea typeface="+mn-ea"/>
                          <a:cs typeface="+mn-cs"/>
                        </a:rPr>
                        <a:t>[kWh]</a:t>
                      </a:r>
                      <a:endParaRPr lang="en-US" sz="1800" kern="1200" dirty="0">
                        <a:solidFill>
                          <a:schemeClr val="dk1"/>
                        </a:solidFill>
                        <a:latin typeface="+mn-lt"/>
                        <a:ea typeface="+mn-ea"/>
                        <a:cs typeface="+mn-cs"/>
                      </a:endParaRPr>
                    </a:p>
                  </a:txBody>
                  <a:tcPr marL="68580" marR="68580" marT="0" marB="0" anchor="ctr"/>
                </a:tc>
                <a:tc>
                  <a:txBody>
                    <a:bodyPr/>
                    <a:lstStyle/>
                    <a:p>
                      <a:pPr marL="0" indent="208280" algn="ctr" defTabSz="914400" rtl="0" eaLnBrk="1" latinLnBrk="0" hangingPunct="1">
                        <a:lnSpc>
                          <a:spcPct val="103000"/>
                        </a:lnSpc>
                        <a:spcAft>
                          <a:spcPts val="20"/>
                        </a:spcAft>
                      </a:pPr>
                      <a:r>
                        <a:rPr lang="es-EC" sz="1800" kern="1200" dirty="0">
                          <a:solidFill>
                            <a:schemeClr val="dk1"/>
                          </a:solidFill>
                          <a:latin typeface="+mn-lt"/>
                          <a:ea typeface="+mn-ea"/>
                          <a:cs typeface="+mn-cs"/>
                        </a:rPr>
                        <a:t>1</a:t>
                      </a:r>
                      <a:endParaRPr lang="en-US" sz="18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93659574"/>
                  </a:ext>
                </a:extLst>
              </a:tr>
              <a:tr h="291063">
                <a:tc>
                  <a:txBody>
                    <a:bodyPr/>
                    <a:lstStyle/>
                    <a:p>
                      <a:r>
                        <a:rPr lang="es-EC" dirty="0" err="1" smtClean="0"/>
                        <a:t>Tp</a:t>
                      </a:r>
                      <a:endParaRPr lang="en-US" dirty="0"/>
                    </a:p>
                  </a:txBody>
                  <a:tcPr/>
                </a:tc>
                <a:tc>
                  <a:txBody>
                    <a:bodyPr/>
                    <a:lstStyle/>
                    <a:p>
                      <a:pPr marL="0" indent="208280" algn="ctr" defTabSz="914400" rtl="0" eaLnBrk="1" latinLnBrk="0" hangingPunct="1">
                        <a:lnSpc>
                          <a:spcPct val="103000"/>
                        </a:lnSpc>
                        <a:spcAft>
                          <a:spcPts val="20"/>
                        </a:spcAft>
                      </a:pPr>
                      <a:r>
                        <a:rPr lang="es-EC" sz="1800" kern="1200" dirty="0">
                          <a:solidFill>
                            <a:schemeClr val="dk1"/>
                          </a:solidFill>
                          <a:latin typeface="+mn-lt"/>
                          <a:ea typeface="+mn-ea"/>
                          <a:cs typeface="+mn-cs"/>
                        </a:rPr>
                        <a:t>Total de ponderaciones</a:t>
                      </a:r>
                      <a:endParaRPr lang="en-US" sz="1800" kern="1200" dirty="0">
                        <a:solidFill>
                          <a:schemeClr val="dk1"/>
                        </a:solidFill>
                        <a:latin typeface="+mn-lt"/>
                        <a:ea typeface="+mn-ea"/>
                        <a:cs typeface="+mn-cs"/>
                      </a:endParaRPr>
                    </a:p>
                  </a:txBody>
                  <a:tcPr marL="68580" marR="68580" marT="0" marB="0" anchor="ctr"/>
                </a:tc>
                <a:tc>
                  <a:txBody>
                    <a:bodyPr/>
                    <a:lstStyle/>
                    <a:p>
                      <a:pPr marL="0" indent="208280" algn="ctr" defTabSz="914400" rtl="0" eaLnBrk="1" latinLnBrk="0" hangingPunct="1">
                        <a:lnSpc>
                          <a:spcPct val="103000"/>
                        </a:lnSpc>
                        <a:spcAft>
                          <a:spcPts val="20"/>
                        </a:spcAft>
                      </a:pPr>
                      <a:r>
                        <a:rPr lang="es-EC" sz="1800" kern="1200" dirty="0">
                          <a:solidFill>
                            <a:schemeClr val="dk1"/>
                          </a:solidFill>
                          <a:latin typeface="+mn-lt"/>
                          <a:ea typeface="+mn-ea"/>
                          <a:cs typeface="+mn-cs"/>
                        </a:rPr>
                        <a:t>7.25</a:t>
                      </a:r>
                      <a:endParaRPr lang="en-US" sz="18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2918946288"/>
                  </a:ext>
                </a:extLst>
              </a:tr>
            </a:tbl>
          </a:graphicData>
        </a:graphic>
      </p:graphicFrame>
      <p:pic>
        <p:nvPicPr>
          <p:cNvPr id="12" name="Imagen 11"/>
          <p:cNvPicPr>
            <a:picLocks noChangeAspect="1"/>
          </p:cNvPicPr>
          <p:nvPr/>
        </p:nvPicPr>
        <p:blipFill>
          <a:blip r:embed="rId2"/>
          <a:stretch>
            <a:fillRect/>
          </a:stretch>
        </p:blipFill>
        <p:spPr>
          <a:xfrm>
            <a:off x="7098656" y="1316537"/>
            <a:ext cx="2376229" cy="755519"/>
          </a:xfrm>
          <a:prstGeom prst="rect">
            <a:avLst/>
          </a:prstGeom>
        </p:spPr>
      </p:pic>
      <p:sp>
        <p:nvSpPr>
          <p:cNvPr id="14" name="Rectángulo 13"/>
          <p:cNvSpPr/>
          <p:nvPr/>
        </p:nvSpPr>
        <p:spPr>
          <a:xfrm>
            <a:off x="7444132" y="543005"/>
            <a:ext cx="3014480" cy="369332"/>
          </a:xfrm>
          <a:prstGeom prst="rect">
            <a:avLst/>
          </a:prstGeom>
        </p:spPr>
        <p:txBody>
          <a:bodyPr wrap="none">
            <a:spAutoFit/>
          </a:bodyPr>
          <a:lstStyle/>
          <a:p>
            <a:r>
              <a:rPr lang="es-EC" dirty="0" smtClean="0">
                <a:solidFill>
                  <a:srgbClr val="000000"/>
                </a:solidFill>
                <a:latin typeface="+mj-lt"/>
                <a:ea typeface="Arial" panose="020B0604020202020204" pitchFamily="34" charset="0"/>
                <a:cs typeface="Arial" panose="020B0604020202020204" pitchFamily="34" charset="0"/>
              </a:rPr>
              <a:t>Valor </a:t>
            </a:r>
            <a:r>
              <a:rPr lang="es-EC" dirty="0">
                <a:solidFill>
                  <a:srgbClr val="000000"/>
                </a:solidFill>
                <a:latin typeface="+mj-lt"/>
                <a:ea typeface="Arial" panose="020B0604020202020204" pitchFamily="34" charset="0"/>
                <a:cs typeface="Arial" panose="020B0604020202020204" pitchFamily="34" charset="0"/>
              </a:rPr>
              <a:t>del parámetro medido</a:t>
            </a:r>
            <a:endParaRPr lang="en-US" dirty="0">
              <a:latin typeface="+mj-lt"/>
            </a:endParaRPr>
          </a:p>
        </p:txBody>
      </p:sp>
      <p:sp>
        <p:nvSpPr>
          <p:cNvPr id="18" name="Rectángulo 17"/>
          <p:cNvSpPr/>
          <p:nvPr/>
        </p:nvSpPr>
        <p:spPr>
          <a:xfrm>
            <a:off x="7202335" y="1045321"/>
            <a:ext cx="4033895" cy="345929"/>
          </a:xfrm>
          <a:prstGeom prst="rect">
            <a:avLst/>
          </a:prstGeom>
        </p:spPr>
        <p:txBody>
          <a:bodyPr wrap="square">
            <a:spAutoFit/>
          </a:bodyPr>
          <a:lstStyle/>
          <a:p>
            <a:pPr marL="254000" indent="208280" algn="just">
              <a:lnSpc>
                <a:spcPct val="103000"/>
              </a:lnSpc>
              <a:spcAft>
                <a:spcPts val="20"/>
              </a:spcAft>
            </a:pPr>
            <a:r>
              <a:rPr lang="es-EC" sz="1600" dirty="0">
                <a:solidFill>
                  <a:srgbClr val="000000"/>
                </a:solidFill>
                <a:latin typeface="+mj-lt"/>
                <a:ea typeface="Arial" panose="020B0604020202020204" pitchFamily="34" charset="0"/>
                <a:cs typeface="Arial" panose="020B0604020202020204" pitchFamily="34" charset="0"/>
              </a:rPr>
              <a:t>P</a:t>
            </a:r>
            <a:r>
              <a:rPr lang="es-EC" sz="1600" dirty="0" smtClean="0">
                <a:solidFill>
                  <a:srgbClr val="000000"/>
                </a:solidFill>
                <a:latin typeface="+mj-lt"/>
                <a:ea typeface="Arial" panose="020B0604020202020204" pitchFamily="34" charset="0"/>
                <a:cs typeface="Arial" panose="020B0604020202020204" pitchFamily="34" charset="0"/>
              </a:rPr>
              <a:t>onderación </a:t>
            </a:r>
            <a:r>
              <a:rPr lang="es-EC" sz="1600" dirty="0">
                <a:solidFill>
                  <a:srgbClr val="000000"/>
                </a:solidFill>
                <a:latin typeface="+mj-lt"/>
                <a:ea typeface="Arial" panose="020B0604020202020204" pitchFamily="34" charset="0"/>
                <a:cs typeface="Arial" panose="020B0604020202020204" pitchFamily="34" charset="0"/>
              </a:rPr>
              <a:t>para cada parámetro.</a:t>
            </a:r>
            <a:endParaRPr lang="en-US" sz="1600" dirty="0">
              <a:solidFill>
                <a:srgbClr val="000000"/>
              </a:solidFill>
              <a:effectLst/>
              <a:latin typeface="+mj-lt"/>
              <a:ea typeface="Arial" panose="020B0604020202020204" pitchFamily="34" charset="0"/>
              <a:cs typeface="Arial" panose="020B0604020202020204" pitchFamily="34" charset="0"/>
            </a:endParaRPr>
          </a:p>
        </p:txBody>
      </p:sp>
      <p:sp>
        <p:nvSpPr>
          <p:cNvPr id="20" name="Rectángulo 19"/>
          <p:cNvSpPr/>
          <p:nvPr/>
        </p:nvSpPr>
        <p:spPr>
          <a:xfrm>
            <a:off x="6884883" y="2280203"/>
            <a:ext cx="4506362" cy="369332"/>
          </a:xfrm>
          <a:prstGeom prst="rect">
            <a:avLst/>
          </a:prstGeom>
        </p:spPr>
        <p:txBody>
          <a:bodyPr wrap="none">
            <a:spAutoFit/>
          </a:bodyPr>
          <a:lstStyle/>
          <a:p>
            <a:r>
              <a:rPr lang="es-ES" dirty="0" smtClean="0">
                <a:solidFill>
                  <a:schemeClr val="accent1">
                    <a:lumMod val="75000"/>
                  </a:schemeClr>
                </a:solidFill>
              </a:rPr>
              <a:t>Menor </a:t>
            </a:r>
            <a:r>
              <a:rPr lang="es-ES" dirty="0">
                <a:solidFill>
                  <a:schemeClr val="accent1">
                    <a:lumMod val="75000"/>
                  </a:schemeClr>
                </a:solidFill>
              </a:rPr>
              <a:t>desviación con respecto a la media</a:t>
            </a:r>
            <a:endParaRPr lang="en-US" dirty="0">
              <a:solidFill>
                <a:schemeClr val="accent1">
                  <a:lumMod val="75000"/>
                </a:schemeClr>
              </a:solidFill>
            </a:endParaRPr>
          </a:p>
        </p:txBody>
      </p:sp>
      <p:pic>
        <p:nvPicPr>
          <p:cNvPr id="22" name="Imagen 21"/>
          <p:cNvPicPr>
            <a:picLocks noChangeAspect="1"/>
          </p:cNvPicPr>
          <p:nvPr/>
        </p:nvPicPr>
        <p:blipFill>
          <a:blip r:embed="rId3"/>
          <a:stretch>
            <a:fillRect/>
          </a:stretch>
        </p:blipFill>
        <p:spPr>
          <a:xfrm>
            <a:off x="7388643" y="2941005"/>
            <a:ext cx="1950316" cy="1079420"/>
          </a:xfrm>
          <a:prstGeom prst="rect">
            <a:avLst/>
          </a:prstGeom>
        </p:spPr>
      </p:pic>
      <p:sp>
        <p:nvSpPr>
          <p:cNvPr id="24" name="Rectángulo 23"/>
          <p:cNvSpPr/>
          <p:nvPr/>
        </p:nvSpPr>
        <p:spPr>
          <a:xfrm>
            <a:off x="7328693" y="4096728"/>
            <a:ext cx="2339102" cy="369332"/>
          </a:xfrm>
          <a:prstGeom prst="rect">
            <a:avLst/>
          </a:prstGeom>
        </p:spPr>
        <p:txBody>
          <a:bodyPr wrap="none">
            <a:spAutoFit/>
          </a:bodyPr>
          <a:lstStyle/>
          <a:p>
            <a:r>
              <a:rPr lang="es-EC" dirty="0" smtClean="0">
                <a:solidFill>
                  <a:srgbClr val="000000"/>
                </a:solidFill>
                <a:latin typeface="+mj-lt"/>
                <a:ea typeface="Arial" panose="020B0604020202020204" pitchFamily="34" charset="0"/>
                <a:cs typeface="Arial" panose="020B0604020202020204" pitchFamily="34" charset="0"/>
              </a:rPr>
              <a:t>Promedio </a:t>
            </a:r>
            <a:r>
              <a:rPr lang="es-EC" dirty="0">
                <a:solidFill>
                  <a:srgbClr val="000000"/>
                </a:solidFill>
                <a:latin typeface="+mj-lt"/>
                <a:ea typeface="Arial" panose="020B0604020202020204" pitchFamily="34" charset="0"/>
                <a:cs typeface="Arial" panose="020B0604020202020204" pitchFamily="34" charset="0"/>
              </a:rPr>
              <a:t>ponderado</a:t>
            </a:r>
            <a:endParaRPr lang="en-US" dirty="0">
              <a:latin typeface="+mj-lt"/>
            </a:endParaRPr>
          </a:p>
        </p:txBody>
      </p:sp>
      <p:sp>
        <p:nvSpPr>
          <p:cNvPr id="28" name="Rectángulo 27"/>
          <p:cNvSpPr/>
          <p:nvPr/>
        </p:nvSpPr>
        <p:spPr>
          <a:xfrm>
            <a:off x="6822854" y="2596644"/>
            <a:ext cx="2730235" cy="369332"/>
          </a:xfrm>
          <a:prstGeom prst="rect">
            <a:avLst/>
          </a:prstGeom>
        </p:spPr>
        <p:txBody>
          <a:bodyPr wrap="none">
            <a:spAutoFit/>
          </a:bodyPr>
          <a:lstStyle/>
          <a:p>
            <a:r>
              <a:rPr lang="es-EC" dirty="0" smtClean="0">
                <a:solidFill>
                  <a:srgbClr val="000000"/>
                </a:solidFill>
                <a:latin typeface="Times New Roman" panose="02020603050405020304" pitchFamily="18" charset="0"/>
                <a:ea typeface="Arial" panose="020B0604020202020204" pitchFamily="34" charset="0"/>
                <a:cs typeface="Arial" panose="020B0604020202020204" pitchFamily="34" charset="0"/>
              </a:rPr>
              <a:t>coeficiente </a:t>
            </a:r>
            <a:r>
              <a:rPr lang="es-EC" dirty="0">
                <a:solidFill>
                  <a:srgbClr val="000000"/>
                </a:solidFill>
                <a:latin typeface="Times New Roman" panose="02020603050405020304" pitchFamily="18" charset="0"/>
                <a:ea typeface="Arial" panose="020B0604020202020204" pitchFamily="34" charset="0"/>
                <a:cs typeface="Arial" panose="020B0604020202020204" pitchFamily="34" charset="0"/>
              </a:rPr>
              <a:t>de ponderación </a:t>
            </a:r>
            <a:endParaRPr lang="en-US" dirty="0"/>
          </a:p>
        </p:txBody>
      </p:sp>
      <p:cxnSp>
        <p:nvCxnSpPr>
          <p:cNvPr id="45" name="Conector curvado 44"/>
          <p:cNvCxnSpPr/>
          <p:nvPr/>
        </p:nvCxnSpPr>
        <p:spPr>
          <a:xfrm rot="5400000" flipH="1" flipV="1">
            <a:off x="7149437" y="1239558"/>
            <a:ext cx="419642" cy="109331"/>
          </a:xfrm>
          <a:prstGeom prst="curvedConnector3">
            <a:avLst>
              <a:gd name="adj1" fmla="val 50000"/>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ector curvado 45"/>
          <p:cNvCxnSpPr/>
          <p:nvPr/>
        </p:nvCxnSpPr>
        <p:spPr>
          <a:xfrm flipV="1">
            <a:off x="9295055" y="2941005"/>
            <a:ext cx="516067" cy="308061"/>
          </a:xfrm>
          <a:prstGeom prst="curvedConnector3">
            <a:avLst>
              <a:gd name="adj1" fmla="val 50000"/>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ector curvado 49"/>
          <p:cNvCxnSpPr/>
          <p:nvPr/>
        </p:nvCxnSpPr>
        <p:spPr>
          <a:xfrm rot="5400000" flipH="1" flipV="1">
            <a:off x="8233722" y="1313226"/>
            <a:ext cx="260158" cy="238480"/>
          </a:xfrm>
          <a:prstGeom prst="curvedConnector3">
            <a:avLst>
              <a:gd name="adj1" fmla="val 50000"/>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53" name="Rectángulo 52"/>
          <p:cNvSpPr/>
          <p:nvPr/>
        </p:nvSpPr>
        <p:spPr>
          <a:xfrm>
            <a:off x="8707721" y="1935175"/>
            <a:ext cx="3787547" cy="345929"/>
          </a:xfrm>
          <a:prstGeom prst="rect">
            <a:avLst/>
          </a:prstGeom>
        </p:spPr>
        <p:txBody>
          <a:bodyPr wrap="square">
            <a:spAutoFit/>
          </a:bodyPr>
          <a:lstStyle/>
          <a:p>
            <a:pPr marL="254000" indent="208280" algn="just">
              <a:lnSpc>
                <a:spcPct val="103000"/>
              </a:lnSpc>
              <a:spcAft>
                <a:spcPts val="20"/>
              </a:spcAft>
            </a:pPr>
            <a:r>
              <a:rPr lang="es-EC" sz="1600" dirty="0" smtClean="0">
                <a:solidFill>
                  <a:srgbClr val="000000"/>
                </a:solidFill>
                <a:latin typeface="+mj-lt"/>
                <a:ea typeface="Arial" panose="020B0604020202020204" pitchFamily="34" charset="0"/>
                <a:cs typeface="Arial" panose="020B0604020202020204" pitchFamily="34" charset="0"/>
              </a:rPr>
              <a:t>Desviación estándar</a:t>
            </a:r>
            <a:r>
              <a:rPr lang="es-EC" sz="1600" dirty="0" smtClean="0">
                <a:solidFill>
                  <a:srgbClr val="000000"/>
                </a:solidFill>
                <a:latin typeface="Times New Roman" panose="02020603050405020304" pitchFamily="18" charset="0"/>
                <a:ea typeface="Arial" panose="020B0604020202020204" pitchFamily="34" charset="0"/>
                <a:cs typeface="Arial" panose="020B0604020202020204" pitchFamily="34" charset="0"/>
              </a:rPr>
              <a:t>.</a:t>
            </a:r>
            <a:endParaRPr lang="en-US" sz="1600" dirty="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p:txBody>
      </p:sp>
      <p:cxnSp>
        <p:nvCxnSpPr>
          <p:cNvPr id="55" name="Conector curvado 54"/>
          <p:cNvCxnSpPr/>
          <p:nvPr/>
        </p:nvCxnSpPr>
        <p:spPr>
          <a:xfrm rot="16200000" flipH="1">
            <a:off x="7319209" y="3965769"/>
            <a:ext cx="280296" cy="4434"/>
          </a:xfrm>
          <a:prstGeom prst="curvedConnector3">
            <a:avLst>
              <a:gd name="adj1" fmla="val 50000"/>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ector curvado 57"/>
          <p:cNvCxnSpPr/>
          <p:nvPr/>
        </p:nvCxnSpPr>
        <p:spPr>
          <a:xfrm rot="16200000" flipV="1">
            <a:off x="7773921" y="3056163"/>
            <a:ext cx="351400" cy="109333"/>
          </a:xfrm>
          <a:prstGeom prst="curvedConnector3">
            <a:avLst>
              <a:gd name="adj1" fmla="val 50000"/>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60" name="Rectángulo 59"/>
          <p:cNvSpPr/>
          <p:nvPr/>
        </p:nvSpPr>
        <p:spPr>
          <a:xfrm>
            <a:off x="7150257" y="4482660"/>
            <a:ext cx="4549964" cy="377667"/>
          </a:xfrm>
          <a:prstGeom prst="rect">
            <a:avLst/>
          </a:prstGeom>
        </p:spPr>
        <p:txBody>
          <a:bodyPr wrap="none">
            <a:spAutoFit/>
          </a:bodyPr>
          <a:lstStyle/>
          <a:p>
            <a:pPr marL="254000" indent="208280" algn="just">
              <a:lnSpc>
                <a:spcPct val="103000"/>
              </a:lnSpc>
              <a:spcAft>
                <a:spcPts val="20"/>
              </a:spcAft>
            </a:pPr>
            <a:r>
              <a:rPr lang="es-EC" dirty="0">
                <a:solidFill>
                  <a:srgbClr val="000000"/>
                </a:solidFill>
                <a:latin typeface="+mj-lt"/>
                <a:ea typeface="Arial" panose="020B0604020202020204" pitchFamily="34" charset="0"/>
                <a:cs typeface="Arial" panose="020B0604020202020204" pitchFamily="34" charset="0"/>
              </a:rPr>
              <a:t>P</a:t>
            </a:r>
            <a:r>
              <a:rPr lang="es-EC" baseline="-25000" dirty="0">
                <a:solidFill>
                  <a:srgbClr val="000000"/>
                </a:solidFill>
                <a:latin typeface="+mj-lt"/>
                <a:ea typeface="Arial" panose="020B0604020202020204" pitchFamily="34" charset="0"/>
                <a:cs typeface="Arial" panose="020B0604020202020204" pitchFamily="34" charset="0"/>
              </a:rPr>
              <a:t>i,j </a:t>
            </a:r>
            <a:r>
              <a:rPr lang="es-EC" dirty="0" smtClean="0">
                <a:solidFill>
                  <a:srgbClr val="000000"/>
                </a:solidFill>
                <a:latin typeface="+mj-lt"/>
                <a:ea typeface="Arial" panose="020B0604020202020204" pitchFamily="34" charset="0"/>
                <a:cs typeface="Arial" panose="020B0604020202020204" pitchFamily="34" charset="0"/>
              </a:rPr>
              <a:t>valor </a:t>
            </a:r>
            <a:r>
              <a:rPr lang="es-EC" dirty="0">
                <a:solidFill>
                  <a:srgbClr val="000000"/>
                </a:solidFill>
                <a:latin typeface="+mj-lt"/>
                <a:ea typeface="Arial" panose="020B0604020202020204" pitchFamily="34" charset="0"/>
                <a:cs typeface="Arial" panose="020B0604020202020204" pitchFamily="34" charset="0"/>
              </a:rPr>
              <a:t>de parámetro </a:t>
            </a:r>
            <a:r>
              <a:rPr lang="es-EC" i="1" dirty="0">
                <a:solidFill>
                  <a:srgbClr val="000000"/>
                </a:solidFill>
                <a:latin typeface="+mj-lt"/>
                <a:ea typeface="Arial" panose="020B0604020202020204" pitchFamily="34" charset="0"/>
                <a:cs typeface="Arial" panose="020B0604020202020204" pitchFamily="34" charset="0"/>
              </a:rPr>
              <a:t>i,</a:t>
            </a:r>
            <a:r>
              <a:rPr lang="es-EC" dirty="0">
                <a:solidFill>
                  <a:srgbClr val="000000"/>
                </a:solidFill>
                <a:latin typeface="+mj-lt"/>
                <a:ea typeface="Arial" panose="020B0604020202020204" pitchFamily="34" charset="0"/>
                <a:cs typeface="Arial" panose="020B0604020202020204" pitchFamily="34" charset="0"/>
              </a:rPr>
              <a:t> para el ciclo </a:t>
            </a:r>
            <a:r>
              <a:rPr lang="es-EC" i="1" dirty="0">
                <a:solidFill>
                  <a:srgbClr val="000000"/>
                </a:solidFill>
                <a:latin typeface="+mj-lt"/>
                <a:ea typeface="Arial" panose="020B0604020202020204" pitchFamily="34" charset="0"/>
                <a:cs typeface="Arial" panose="020B0604020202020204" pitchFamily="34" charset="0"/>
              </a:rPr>
              <a:t>j</a:t>
            </a:r>
            <a:r>
              <a:rPr lang="es-EC" dirty="0">
                <a:solidFill>
                  <a:srgbClr val="000000"/>
                </a:solidFill>
                <a:latin typeface="+mj-lt"/>
                <a:ea typeface="Arial" panose="020B0604020202020204" pitchFamily="34" charset="0"/>
                <a:cs typeface="Arial" panose="020B0604020202020204" pitchFamily="34" charset="0"/>
              </a:rPr>
              <a:t>.</a:t>
            </a:r>
            <a:endParaRPr lang="en-US" dirty="0">
              <a:solidFill>
                <a:srgbClr val="000000"/>
              </a:solidFill>
              <a:effectLst/>
              <a:latin typeface="+mj-lt"/>
              <a:ea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3" name="Rectángulo 62"/>
              <p:cNvSpPr/>
              <p:nvPr/>
            </p:nvSpPr>
            <p:spPr>
              <a:xfrm>
                <a:off x="7150257" y="4851091"/>
                <a:ext cx="4044249" cy="377667"/>
              </a:xfrm>
              <a:prstGeom prst="rect">
                <a:avLst/>
              </a:prstGeom>
            </p:spPr>
            <p:txBody>
              <a:bodyPr wrap="none">
                <a:spAutoFit/>
              </a:bodyPr>
              <a:lstStyle/>
              <a:p>
                <a:pPr marL="254000" indent="208280" algn="just">
                  <a:lnSpc>
                    <a:spcPct val="103000"/>
                  </a:lnSpc>
                  <a:spcAft>
                    <a:spcPts val="20"/>
                  </a:spcAft>
                </a:pPr>
                <a14:m>
                  <m:oMath xmlns:m="http://schemas.openxmlformats.org/officeDocument/2006/math">
                    <m:r>
                      <a:rPr lang="es-EC" i="1">
                        <a:solidFill>
                          <a:srgbClr val="000000"/>
                        </a:solidFill>
                        <a:latin typeface="Cambria Math" panose="02040503050406030204" pitchFamily="18" charset="0"/>
                        <a:ea typeface="Arial" panose="020B0604020202020204" pitchFamily="34" charset="0"/>
                        <a:cs typeface="Arial" panose="020B0604020202020204" pitchFamily="34" charset="0"/>
                      </a:rPr>
                      <m:t>𝑃</m:t>
                    </m:r>
                  </m:oMath>
                </a14:m>
                <a:r>
                  <a:rPr lang="es-EC" dirty="0">
                    <a:solidFill>
                      <a:srgbClr val="000000"/>
                    </a:solidFill>
                    <a:effectLst/>
                    <a:latin typeface="+mj-lt"/>
                    <a:ea typeface="Arial" panose="020B0604020202020204" pitchFamily="34" charset="0"/>
                    <a:cs typeface="Arial" panose="020B0604020202020204" pitchFamily="34" charset="0"/>
                  </a:rPr>
                  <a:t> es el promedio del parámetro </a:t>
                </a:r>
                <a:r>
                  <a:rPr lang="es-EC" i="1" dirty="0">
                    <a:solidFill>
                      <a:srgbClr val="000000"/>
                    </a:solidFill>
                    <a:effectLst/>
                    <a:latin typeface="+mj-lt"/>
                    <a:ea typeface="Arial" panose="020B0604020202020204" pitchFamily="34" charset="0"/>
                    <a:cs typeface="Arial" panose="020B0604020202020204" pitchFamily="34" charset="0"/>
                  </a:rPr>
                  <a:t>i</a:t>
                </a:r>
                <a:r>
                  <a:rPr lang="es-EC" dirty="0">
                    <a:solidFill>
                      <a:srgbClr val="000000"/>
                    </a:solidFill>
                    <a:effectLst/>
                    <a:latin typeface="+mj-lt"/>
                    <a:ea typeface="Arial" panose="020B0604020202020204" pitchFamily="34" charset="0"/>
                    <a:cs typeface="Arial" panose="020B0604020202020204" pitchFamily="34" charset="0"/>
                  </a:rPr>
                  <a:t>.</a:t>
                </a:r>
                <a:endParaRPr lang="en-US" dirty="0">
                  <a:solidFill>
                    <a:srgbClr val="000000"/>
                  </a:solidFill>
                  <a:effectLst/>
                  <a:latin typeface="+mj-lt"/>
                  <a:ea typeface="Arial" panose="020B0604020202020204" pitchFamily="34" charset="0"/>
                  <a:cs typeface="Arial" panose="020B0604020202020204" pitchFamily="34" charset="0"/>
                </a:endParaRPr>
              </a:p>
            </p:txBody>
          </p:sp>
        </mc:Choice>
        <mc:Fallback xmlns="">
          <p:sp>
            <p:nvSpPr>
              <p:cNvPr id="63" name="Rectángulo 62"/>
              <p:cNvSpPr>
                <a:spLocks noRot="1" noChangeAspect="1" noMove="1" noResize="1" noEditPoints="1" noAdjustHandles="1" noChangeArrowheads="1" noChangeShapeType="1" noTextEdit="1"/>
              </p:cNvSpPr>
              <p:nvPr/>
            </p:nvSpPr>
            <p:spPr>
              <a:xfrm>
                <a:off x="7150257" y="4851091"/>
                <a:ext cx="4044249" cy="377667"/>
              </a:xfrm>
              <a:prstGeom prst="rect">
                <a:avLst/>
              </a:prstGeom>
              <a:blipFill>
                <a:blip r:embed="rId4"/>
                <a:stretch>
                  <a:fillRect t="-11290" r="-151" b="-20968"/>
                </a:stretch>
              </a:blipFill>
            </p:spPr>
            <p:txBody>
              <a:bodyPr/>
              <a:lstStyle/>
              <a:p>
                <a:r>
                  <a:rPr lang="en-US">
                    <a:noFill/>
                  </a:rPr>
                  <a:t> </a:t>
                </a:r>
              </a:p>
            </p:txBody>
          </p:sp>
        </mc:Fallback>
      </mc:AlternateContent>
      <p:sp>
        <p:nvSpPr>
          <p:cNvPr id="64" name="Rectángulo 63"/>
          <p:cNvSpPr/>
          <p:nvPr/>
        </p:nvSpPr>
        <p:spPr>
          <a:xfrm>
            <a:off x="9973245" y="2712729"/>
            <a:ext cx="2157803" cy="1200329"/>
          </a:xfrm>
          <a:prstGeom prst="rect">
            <a:avLst/>
          </a:prstGeom>
        </p:spPr>
        <p:txBody>
          <a:bodyPr wrap="square">
            <a:spAutoFit/>
          </a:bodyPr>
          <a:lstStyle/>
          <a:p>
            <a:r>
              <a:rPr lang="es-EC" dirty="0" smtClean="0">
                <a:solidFill>
                  <a:srgbClr val="000000"/>
                </a:solidFill>
                <a:ea typeface="Arial" panose="020B0604020202020204" pitchFamily="34" charset="0"/>
                <a:cs typeface="Arial" panose="020B0604020202020204" pitchFamily="34" charset="0"/>
              </a:rPr>
              <a:t>Desviación </a:t>
            </a:r>
            <a:r>
              <a:rPr lang="es-EC" dirty="0">
                <a:solidFill>
                  <a:srgbClr val="000000"/>
                </a:solidFill>
                <a:ea typeface="Arial" panose="020B0604020202020204" pitchFamily="34" charset="0"/>
                <a:cs typeface="Arial" panose="020B0604020202020204" pitchFamily="34" charset="0"/>
              </a:rPr>
              <a:t>respecto a la media </a:t>
            </a:r>
            <a:r>
              <a:rPr lang="es-EC" dirty="0" smtClean="0">
                <a:solidFill>
                  <a:srgbClr val="000000"/>
                </a:solidFill>
                <a:ea typeface="Arial" panose="020B0604020202020204" pitchFamily="34" charset="0"/>
                <a:cs typeface="Arial" panose="020B0604020202020204" pitchFamily="34" charset="0"/>
              </a:rPr>
              <a:t>adimensional</a:t>
            </a:r>
            <a:endParaRPr lang="en-US" dirty="0"/>
          </a:p>
        </p:txBody>
      </p:sp>
      <p:cxnSp>
        <p:nvCxnSpPr>
          <p:cNvPr id="68" name="Conector curvado 67"/>
          <p:cNvCxnSpPr/>
          <p:nvPr/>
        </p:nvCxnSpPr>
        <p:spPr>
          <a:xfrm>
            <a:off x="8707721" y="1859497"/>
            <a:ext cx="565910" cy="247087"/>
          </a:xfrm>
          <a:prstGeom prst="curvedConnector3">
            <a:avLst>
              <a:gd name="adj1" fmla="val 50000"/>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30" name="Imagen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930" y="5629128"/>
            <a:ext cx="1346382" cy="1030186"/>
          </a:xfrm>
          <a:prstGeom prst="rect">
            <a:avLst/>
          </a:prstGeom>
        </p:spPr>
      </p:pic>
      <p:sp>
        <p:nvSpPr>
          <p:cNvPr id="31" name="Marcador de contenido 2"/>
          <p:cNvSpPr txBox="1">
            <a:spLocks/>
          </p:cNvSpPr>
          <p:nvPr/>
        </p:nvSpPr>
        <p:spPr>
          <a:xfrm>
            <a:off x="0" y="419122"/>
            <a:ext cx="1961881" cy="5676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EC" sz="1200" dirty="0" smtClean="0"/>
              <a:t>Índice.</a:t>
            </a:r>
          </a:p>
          <a:p>
            <a:pPr marL="0" indent="0">
              <a:lnSpc>
                <a:spcPct val="100000"/>
              </a:lnSpc>
              <a:spcBef>
                <a:spcPts val="0"/>
              </a:spcBef>
              <a:buNone/>
            </a:pPr>
            <a:r>
              <a:rPr lang="es-EC" sz="1200" dirty="0" smtClean="0"/>
              <a:t>Cap IV.</a:t>
            </a:r>
            <a:endParaRPr lang="es-EC" b="1" dirty="0" smtClean="0">
              <a:solidFill>
                <a:prstClr val="black"/>
              </a:solidFill>
            </a:endParaRPr>
          </a:p>
        </p:txBody>
      </p:sp>
      <p:pic>
        <p:nvPicPr>
          <p:cNvPr id="32" name="Imagen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59034" y="5955620"/>
            <a:ext cx="1322796" cy="741839"/>
          </a:xfrm>
          <a:prstGeom prst="rect">
            <a:avLst/>
          </a:prstGeom>
        </p:spPr>
      </p:pic>
      <p:sp>
        <p:nvSpPr>
          <p:cNvPr id="33" name="Marcador de pie de página 4"/>
          <p:cNvSpPr>
            <a:spLocks noGrp="1"/>
          </p:cNvSpPr>
          <p:nvPr>
            <p:ph type="ftr" sz="quarter" idx="11"/>
          </p:nvPr>
        </p:nvSpPr>
        <p:spPr>
          <a:xfrm>
            <a:off x="1961881" y="6276174"/>
            <a:ext cx="8958668" cy="498488"/>
          </a:xfrm>
        </p:spPr>
        <p:txBody>
          <a:bodyPr/>
          <a:lstStyle/>
          <a:p>
            <a:pPr lvl="0">
              <a:defRPr/>
            </a:pPr>
            <a:r>
              <a:rPr lang="es-ES" dirty="0">
                <a:solidFill>
                  <a:prstClr val="black">
                    <a:tint val="75000"/>
                  </a:prstClr>
                </a:solidFill>
              </a:rPr>
              <a:t>Desarrollo de una metodología para seleccionar un bus eléctrico.</a:t>
            </a:r>
          </a:p>
          <a:p>
            <a:pPr lvl="0">
              <a:defRPr/>
            </a:pPr>
            <a:r>
              <a:rPr lang="es-ES" dirty="0">
                <a:solidFill>
                  <a:prstClr val="black">
                    <a:tint val="75000"/>
                  </a:prstClr>
                </a:solidFill>
              </a:rPr>
              <a:t>Ing. Francisco Torres </a:t>
            </a:r>
            <a:r>
              <a:rPr lang="es-ES" dirty="0" smtClean="0">
                <a:solidFill>
                  <a:prstClr val="black">
                    <a:tint val="75000"/>
                  </a:prstClr>
                </a:solidFill>
              </a:rPr>
              <a:t>Moscoso</a:t>
            </a:r>
            <a:r>
              <a:rPr lang="es-ES" dirty="0">
                <a:solidFill>
                  <a:prstClr val="black">
                    <a:tint val="75000"/>
                  </a:prstClr>
                </a:solidFill>
              </a:rPr>
              <a:t>.</a:t>
            </a:r>
          </a:p>
        </p:txBody>
      </p:sp>
      <p:sp>
        <p:nvSpPr>
          <p:cNvPr id="2" name="Rectángulo 1"/>
          <p:cNvSpPr/>
          <p:nvPr/>
        </p:nvSpPr>
        <p:spPr>
          <a:xfrm>
            <a:off x="10206242" y="5357500"/>
            <a:ext cx="1691810" cy="250838"/>
          </a:xfrm>
          <a:prstGeom prst="rect">
            <a:avLst/>
          </a:prstGeom>
        </p:spPr>
        <p:txBody>
          <a:bodyPr wrap="none">
            <a:spAutoFit/>
          </a:bodyPr>
          <a:lstStyle/>
          <a:p>
            <a:pPr marL="254000" indent="208280" algn="just">
              <a:lnSpc>
                <a:spcPct val="103000"/>
              </a:lnSpc>
              <a:spcAft>
                <a:spcPts val="20"/>
              </a:spcAft>
            </a:pPr>
            <a:r>
              <a:rPr lang="es-EC" sz="1000" dirty="0">
                <a:solidFill>
                  <a:srgbClr val="000000"/>
                </a:solidFill>
                <a:latin typeface="Times New Roman" panose="02020603050405020304" pitchFamily="18" charset="0"/>
                <a:ea typeface="Arial" panose="020B0604020202020204" pitchFamily="34" charset="0"/>
                <a:cs typeface="Arial" panose="020B0604020202020204" pitchFamily="34" charset="0"/>
              </a:rPr>
              <a:t>(Pérez et al.,  2018).</a:t>
            </a:r>
            <a:endParaRPr lang="en-US" sz="1000" dirty="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95075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D16CBA-ED36-4397-9CF3-7E51CC0B5D51}" type="slidenum">
              <a:rPr kumimoji="0" lang="es-EC"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EC"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16" name="Título 1"/>
          <p:cNvSpPr txBox="1">
            <a:spLocks/>
          </p:cNvSpPr>
          <p:nvPr/>
        </p:nvSpPr>
        <p:spPr>
          <a:xfrm>
            <a:off x="1888535" y="89640"/>
            <a:ext cx="8196771" cy="525643"/>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600" dirty="0" smtClean="0"/>
              <a:t>IV. CONSUMO DE ENERGÍA Y FACTOR DE EMISIONES DE CO</a:t>
            </a:r>
            <a:r>
              <a:rPr lang="es-ES" sz="1900" dirty="0" smtClean="0"/>
              <a:t>2</a:t>
            </a:r>
            <a:r>
              <a:rPr lang="es-ES" sz="2600" dirty="0" smtClean="0"/>
              <a:t>.</a:t>
            </a:r>
          </a:p>
          <a:p>
            <a:pPr algn="ctr"/>
            <a:endParaRPr lang="es-EC" sz="2800" dirty="0"/>
          </a:p>
        </p:txBody>
      </p:sp>
      <p:sp>
        <p:nvSpPr>
          <p:cNvPr id="25" name="Rectángulo 24"/>
          <p:cNvSpPr/>
          <p:nvPr/>
        </p:nvSpPr>
        <p:spPr>
          <a:xfrm>
            <a:off x="1056928" y="341031"/>
            <a:ext cx="8328962" cy="646331"/>
          </a:xfrm>
          <a:prstGeom prst="rect">
            <a:avLst/>
          </a:prstGeom>
        </p:spPr>
        <p:txBody>
          <a:bodyPr wrap="square">
            <a:spAutoFit/>
          </a:bodyPr>
          <a:lstStyle/>
          <a:p>
            <a:r>
              <a:rPr lang="es-ES" dirty="0" smtClean="0">
                <a:solidFill>
                  <a:srgbClr val="0070C0"/>
                </a:solidFill>
              </a:rPr>
              <a:t>4.2 Ciclo de </a:t>
            </a:r>
            <a:r>
              <a:rPr lang="es-EC" dirty="0" smtClean="0">
                <a:solidFill>
                  <a:srgbClr val="0070C0"/>
                </a:solidFill>
              </a:rPr>
              <a:t>conducción</a:t>
            </a:r>
            <a:r>
              <a:rPr lang="es-ES" dirty="0" smtClean="0">
                <a:solidFill>
                  <a:srgbClr val="0070C0"/>
                </a:solidFill>
              </a:rPr>
              <a:t>.</a:t>
            </a:r>
            <a:endParaRPr lang="es-ES" dirty="0">
              <a:solidFill>
                <a:srgbClr val="0070C0"/>
              </a:solidFill>
            </a:endParaRPr>
          </a:p>
          <a:p>
            <a:r>
              <a:rPr lang="es-ES" dirty="0">
                <a:solidFill>
                  <a:srgbClr val="0070C0"/>
                </a:solidFill>
              </a:rPr>
              <a:t>					</a:t>
            </a:r>
          </a:p>
        </p:txBody>
      </p:sp>
      <p:graphicFrame>
        <p:nvGraphicFramePr>
          <p:cNvPr id="15" name="Tabla 14"/>
          <p:cNvGraphicFramePr>
            <a:graphicFrameLocks noGrp="1"/>
          </p:cNvGraphicFramePr>
          <p:nvPr>
            <p:extLst>
              <p:ext uri="{D42A27DB-BD31-4B8C-83A1-F6EECF244321}">
                <p14:modId xmlns:p14="http://schemas.microsoft.com/office/powerpoint/2010/main" val="1442323197"/>
              </p:ext>
            </p:extLst>
          </p:nvPr>
        </p:nvGraphicFramePr>
        <p:xfrm>
          <a:off x="1174063" y="702954"/>
          <a:ext cx="10179737" cy="1524000"/>
        </p:xfrm>
        <a:graphic>
          <a:graphicData uri="http://schemas.openxmlformats.org/drawingml/2006/table">
            <a:tbl>
              <a:tblPr firstRow="1" bandRow="1">
                <a:tableStyleId>{5C22544A-7EE6-4342-B048-85BDC9FD1C3A}</a:tableStyleId>
              </a:tblPr>
              <a:tblGrid>
                <a:gridCol w="384613">
                  <a:extLst>
                    <a:ext uri="{9D8B030D-6E8A-4147-A177-3AD203B41FA5}">
                      <a16:colId xmlns:a16="http://schemas.microsoft.com/office/drawing/2014/main" val="3327743881"/>
                    </a:ext>
                  </a:extLst>
                </a:gridCol>
                <a:gridCol w="2160322">
                  <a:extLst>
                    <a:ext uri="{9D8B030D-6E8A-4147-A177-3AD203B41FA5}">
                      <a16:colId xmlns:a16="http://schemas.microsoft.com/office/drawing/2014/main" val="2053002258"/>
                    </a:ext>
                  </a:extLst>
                </a:gridCol>
                <a:gridCol w="1272467">
                  <a:extLst>
                    <a:ext uri="{9D8B030D-6E8A-4147-A177-3AD203B41FA5}">
                      <a16:colId xmlns:a16="http://schemas.microsoft.com/office/drawing/2014/main" val="2321210350"/>
                    </a:ext>
                  </a:extLst>
                </a:gridCol>
                <a:gridCol w="1272467">
                  <a:extLst>
                    <a:ext uri="{9D8B030D-6E8A-4147-A177-3AD203B41FA5}">
                      <a16:colId xmlns:a16="http://schemas.microsoft.com/office/drawing/2014/main" val="1705376338"/>
                    </a:ext>
                  </a:extLst>
                </a:gridCol>
                <a:gridCol w="1272467">
                  <a:extLst>
                    <a:ext uri="{9D8B030D-6E8A-4147-A177-3AD203B41FA5}">
                      <a16:colId xmlns:a16="http://schemas.microsoft.com/office/drawing/2014/main" val="129588373"/>
                    </a:ext>
                  </a:extLst>
                </a:gridCol>
                <a:gridCol w="1272467">
                  <a:extLst>
                    <a:ext uri="{9D8B030D-6E8A-4147-A177-3AD203B41FA5}">
                      <a16:colId xmlns:a16="http://schemas.microsoft.com/office/drawing/2014/main" val="4066450258"/>
                    </a:ext>
                  </a:extLst>
                </a:gridCol>
                <a:gridCol w="1272467">
                  <a:extLst>
                    <a:ext uri="{9D8B030D-6E8A-4147-A177-3AD203B41FA5}">
                      <a16:colId xmlns:a16="http://schemas.microsoft.com/office/drawing/2014/main" val="687500064"/>
                    </a:ext>
                  </a:extLst>
                </a:gridCol>
                <a:gridCol w="1272467">
                  <a:extLst>
                    <a:ext uri="{9D8B030D-6E8A-4147-A177-3AD203B41FA5}">
                      <a16:colId xmlns:a16="http://schemas.microsoft.com/office/drawing/2014/main" val="18315402"/>
                    </a:ext>
                  </a:extLst>
                </a:gridCol>
              </a:tblGrid>
              <a:tr h="349705">
                <a:tc gridSpan="8">
                  <a:txBody>
                    <a:bodyPr/>
                    <a:lstStyle/>
                    <a:p>
                      <a:pPr algn="ctr"/>
                      <a:r>
                        <a:rPr lang="es-ES" dirty="0" smtClean="0">
                          <a:latin typeface="+mn-lt"/>
                        </a:rPr>
                        <a:t>Promedio ponderado de las desviaciones de los parámetros </a:t>
                      </a:r>
                    </a:p>
                  </a:txBody>
                  <a:tcPr anchor="ct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extLst>
                  <a:ext uri="{0D108BD9-81ED-4DB2-BD59-A6C34878D82A}">
                    <a16:rowId xmlns:a16="http://schemas.microsoft.com/office/drawing/2014/main" val="980321067"/>
                  </a:ext>
                </a:extLst>
              </a:tr>
              <a:tr h="611984">
                <a:tc>
                  <a:txBody>
                    <a:bodyPr/>
                    <a:lstStyle/>
                    <a:p>
                      <a:pPr algn="ctr"/>
                      <a:r>
                        <a:rPr lang="es-ES" dirty="0" smtClean="0">
                          <a:latin typeface="+mn-lt"/>
                        </a:rPr>
                        <a:t>#</a:t>
                      </a:r>
                      <a:endParaRPr lang="en-US" dirty="0">
                        <a:latin typeface="+mn-lt"/>
                      </a:endParaRPr>
                    </a:p>
                  </a:txBody>
                  <a:tcPr anchor="ctr"/>
                </a:tc>
                <a:tc>
                  <a:txBody>
                    <a:bodyPr/>
                    <a:lstStyle/>
                    <a:p>
                      <a:pPr algn="ctr"/>
                      <a:r>
                        <a:rPr lang="es-EC" dirty="0" smtClean="0">
                          <a:latin typeface="+mn-lt"/>
                        </a:rPr>
                        <a:t>Parámetro</a:t>
                      </a:r>
                      <a:endParaRPr lang="en-US" dirty="0">
                        <a:latin typeface="+mn-lt"/>
                      </a:endParaRPr>
                    </a:p>
                  </a:txBody>
                  <a:tcPr anchor="ctr"/>
                </a:tc>
                <a:tc>
                  <a:txBody>
                    <a:bodyPr/>
                    <a:lstStyle/>
                    <a:p>
                      <a:pPr algn="ctr"/>
                      <a:r>
                        <a:rPr lang="es-EC" dirty="0" smtClean="0">
                          <a:latin typeface="+mn-lt"/>
                        </a:rPr>
                        <a:t>Ruta#1Dm1</a:t>
                      </a:r>
                      <a:endParaRPr lang="en-US" dirty="0">
                        <a:latin typeface="+mn-lt"/>
                      </a:endParaRPr>
                    </a:p>
                  </a:txBody>
                  <a:tcPr anchor="ctr"/>
                </a:tc>
                <a:tc>
                  <a:txBody>
                    <a:bodyPr/>
                    <a:lstStyle/>
                    <a:p>
                      <a:pPr algn="ctr"/>
                      <a:r>
                        <a:rPr lang="en-US" b="1" dirty="0" smtClean="0">
                          <a:latin typeface="+mn-lt"/>
                        </a:rPr>
                        <a:t>Ruta#1Dm2</a:t>
                      </a:r>
                      <a:endParaRPr lang="en-US" b="1" dirty="0">
                        <a:latin typeface="+mn-lt"/>
                      </a:endParaRPr>
                    </a:p>
                  </a:txBody>
                  <a:tcPr anchor="ctr"/>
                </a:tc>
                <a:tc>
                  <a:txBody>
                    <a:bodyPr/>
                    <a:lstStyle/>
                    <a:p>
                      <a:pPr algn="ctr"/>
                      <a:r>
                        <a:rPr lang="en-US" dirty="0" smtClean="0">
                          <a:latin typeface="+mn-lt"/>
                        </a:rPr>
                        <a:t>Ruta#1Dm3</a:t>
                      </a:r>
                      <a:endParaRPr lang="en-US" dirty="0">
                        <a:latin typeface="+mn-lt"/>
                      </a:endParaRPr>
                    </a:p>
                  </a:txBody>
                  <a:tcPr anchor="ctr"/>
                </a:tc>
                <a:tc>
                  <a:txBody>
                    <a:bodyPr/>
                    <a:lstStyle/>
                    <a:p>
                      <a:pPr algn="ctr"/>
                      <a:r>
                        <a:rPr lang="en-US" dirty="0" smtClean="0">
                          <a:latin typeface="+mn-lt"/>
                        </a:rPr>
                        <a:t>Ruta#1Dm4</a:t>
                      </a:r>
                      <a:endParaRPr lang="en-US" dirty="0">
                        <a:latin typeface="+mn-lt"/>
                      </a:endParaRPr>
                    </a:p>
                  </a:txBody>
                  <a:tcPr anchor="ctr"/>
                </a:tc>
                <a:tc>
                  <a:txBody>
                    <a:bodyPr/>
                    <a:lstStyle/>
                    <a:p>
                      <a:pPr algn="ctr"/>
                      <a:r>
                        <a:rPr lang="en-US" dirty="0" smtClean="0">
                          <a:latin typeface="+mn-lt"/>
                        </a:rPr>
                        <a:t>Ruta#1Dm5</a:t>
                      </a:r>
                      <a:endParaRPr lang="en-US" dirty="0">
                        <a:latin typeface="+mn-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Ruta#1Dm6</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anchor="ctr"/>
                </a:tc>
                <a:extLst>
                  <a:ext uri="{0D108BD9-81ED-4DB2-BD59-A6C34878D82A}">
                    <a16:rowId xmlns:a16="http://schemas.microsoft.com/office/drawing/2014/main" val="4270531134"/>
                  </a:ext>
                </a:extLst>
              </a:tr>
              <a:tr h="495415">
                <a:tc>
                  <a:txBody>
                    <a:bodyPr/>
                    <a:lstStyle/>
                    <a:p>
                      <a:pPr algn="ctr"/>
                      <a:r>
                        <a:rPr lang="es-ES" dirty="0" smtClean="0">
                          <a:latin typeface="+mn-lt"/>
                        </a:rPr>
                        <a:t>1</a:t>
                      </a:r>
                      <a:endParaRPr lang="en-US" dirty="0">
                        <a:latin typeface="+mn-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2800" dirty="0" smtClean="0">
                          <a:solidFill>
                            <a:srgbClr val="000000"/>
                          </a:solidFill>
                          <a:effectLst/>
                          <a:latin typeface="Times New Roman" panose="02020603050405020304" pitchFamily="18" charset="0"/>
                          <a:ea typeface="Arial" panose="020B0604020202020204" pitchFamily="34" charset="0"/>
                          <a:cs typeface="Arial" panose="020B0604020202020204" pitchFamily="34" charset="0"/>
                        </a:rPr>
                        <a:t>∑ Y</a:t>
                      </a:r>
                      <a:endParaRPr kumimoji="0" lang="en-US" sz="2800" b="0" i="0" u="none" strike="noStrike" kern="1200" cap="none" spc="0" normalizeH="0" baseline="0" noProof="0" dirty="0" smtClean="0">
                        <a:ln>
                          <a:noFill/>
                        </a:ln>
                        <a:solidFill>
                          <a:prstClr val="black"/>
                        </a:solidFill>
                        <a:effectLst/>
                        <a:uLnTx/>
                        <a:uFillTx/>
                        <a:latin typeface="+mn-lt"/>
                        <a:ea typeface="+mn-ea"/>
                        <a:cs typeface="+mn-cs"/>
                      </a:endParaRPr>
                    </a:p>
                  </a:txBody>
                  <a:tcPr anchor="ctr"/>
                </a:tc>
                <a:tc>
                  <a:txBody>
                    <a:bodyPr/>
                    <a:lstStyle/>
                    <a:p>
                      <a:pPr algn="ctr"/>
                      <a:r>
                        <a:rPr lang="es-EC" dirty="0" smtClean="0">
                          <a:latin typeface="+mn-lt"/>
                        </a:rPr>
                        <a:t>0.065</a:t>
                      </a:r>
                      <a:endParaRPr lang="en-US" dirty="0">
                        <a:latin typeface="+mn-lt"/>
                      </a:endParaRPr>
                    </a:p>
                  </a:txBody>
                  <a:tcPr anchor="ctr"/>
                </a:tc>
                <a:tc>
                  <a:txBody>
                    <a:bodyPr/>
                    <a:lstStyle/>
                    <a:p>
                      <a:pPr algn="ctr"/>
                      <a:r>
                        <a:rPr lang="es-EC" b="1" dirty="0" smtClean="0">
                          <a:latin typeface="+mn-lt"/>
                        </a:rPr>
                        <a:t>0.016</a:t>
                      </a:r>
                      <a:endParaRPr lang="en-US" b="1" dirty="0">
                        <a:latin typeface="+mn-lt"/>
                      </a:endParaRPr>
                    </a:p>
                  </a:txBody>
                  <a:tcPr anchor="ctr"/>
                </a:tc>
                <a:tc>
                  <a:txBody>
                    <a:bodyPr/>
                    <a:lstStyle/>
                    <a:p>
                      <a:pPr algn="ctr"/>
                      <a:r>
                        <a:rPr lang="es-EC" dirty="0" smtClean="0">
                          <a:latin typeface="+mn-lt"/>
                        </a:rPr>
                        <a:t>0.045</a:t>
                      </a:r>
                      <a:endParaRPr lang="en-US" dirty="0">
                        <a:latin typeface="+mn-lt"/>
                      </a:endParaRPr>
                    </a:p>
                  </a:txBody>
                  <a:tcPr anchor="ctr"/>
                </a:tc>
                <a:tc>
                  <a:txBody>
                    <a:bodyPr/>
                    <a:lstStyle/>
                    <a:p>
                      <a:pPr algn="ctr"/>
                      <a:r>
                        <a:rPr lang="es-EC" dirty="0" smtClean="0">
                          <a:latin typeface="+mn-lt"/>
                        </a:rPr>
                        <a:t>0.093</a:t>
                      </a:r>
                      <a:endParaRPr lang="en-US" dirty="0">
                        <a:latin typeface="+mn-lt"/>
                      </a:endParaRPr>
                    </a:p>
                  </a:txBody>
                  <a:tcPr anchor="ctr"/>
                </a:tc>
                <a:tc>
                  <a:txBody>
                    <a:bodyPr/>
                    <a:lstStyle/>
                    <a:p>
                      <a:pPr algn="ctr"/>
                      <a:r>
                        <a:rPr lang="es-EC" dirty="0" smtClean="0">
                          <a:latin typeface="+mn-lt"/>
                        </a:rPr>
                        <a:t>0.065</a:t>
                      </a:r>
                      <a:endParaRPr lang="en-US" dirty="0">
                        <a:latin typeface="+mn-lt"/>
                      </a:endParaRPr>
                    </a:p>
                  </a:txBody>
                  <a:tcPr anchor="ctr"/>
                </a:tc>
                <a:tc>
                  <a:txBody>
                    <a:bodyPr/>
                    <a:lstStyle/>
                    <a:p>
                      <a:pPr algn="ctr"/>
                      <a:r>
                        <a:rPr lang="es-EC" dirty="0" smtClean="0">
                          <a:latin typeface="+mn-lt"/>
                        </a:rPr>
                        <a:t>0.027</a:t>
                      </a:r>
                      <a:endParaRPr lang="en-US" dirty="0">
                        <a:latin typeface="+mn-lt"/>
                      </a:endParaRPr>
                    </a:p>
                  </a:txBody>
                  <a:tcPr anchor="ctr"/>
                </a:tc>
                <a:extLst>
                  <a:ext uri="{0D108BD9-81ED-4DB2-BD59-A6C34878D82A}">
                    <a16:rowId xmlns:a16="http://schemas.microsoft.com/office/drawing/2014/main" val="3165333731"/>
                  </a:ext>
                </a:extLst>
              </a:tr>
            </a:tbl>
          </a:graphicData>
        </a:graphic>
      </p:graphicFrame>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011" y="2314625"/>
            <a:ext cx="5200162" cy="2942424"/>
          </a:xfrm>
          <a:prstGeom prst="rect">
            <a:avLst/>
          </a:prstGeom>
        </p:spPr>
      </p:pic>
      <p:graphicFrame>
        <p:nvGraphicFramePr>
          <p:cNvPr id="18" name="Tabla 17"/>
          <p:cNvGraphicFramePr>
            <a:graphicFrameLocks noGrp="1"/>
          </p:cNvGraphicFramePr>
          <p:nvPr>
            <p:extLst>
              <p:ext uri="{D42A27DB-BD31-4B8C-83A1-F6EECF244321}">
                <p14:modId xmlns:p14="http://schemas.microsoft.com/office/powerpoint/2010/main" val="2733330175"/>
              </p:ext>
            </p:extLst>
          </p:nvPr>
        </p:nvGraphicFramePr>
        <p:xfrm>
          <a:off x="5618173" y="2314625"/>
          <a:ext cx="6058263" cy="3670300"/>
        </p:xfrm>
        <a:graphic>
          <a:graphicData uri="http://schemas.openxmlformats.org/drawingml/2006/table">
            <a:tbl>
              <a:tblPr firstRow="1" bandRow="1">
                <a:tableStyleId>{5C22544A-7EE6-4342-B048-85BDC9FD1C3A}</a:tableStyleId>
              </a:tblPr>
              <a:tblGrid>
                <a:gridCol w="467360">
                  <a:extLst>
                    <a:ext uri="{9D8B030D-6E8A-4147-A177-3AD203B41FA5}">
                      <a16:colId xmlns:a16="http://schemas.microsoft.com/office/drawing/2014/main" val="3121783028"/>
                    </a:ext>
                  </a:extLst>
                </a:gridCol>
                <a:gridCol w="3571482">
                  <a:extLst>
                    <a:ext uri="{9D8B030D-6E8A-4147-A177-3AD203B41FA5}">
                      <a16:colId xmlns:a16="http://schemas.microsoft.com/office/drawing/2014/main" val="2367287890"/>
                    </a:ext>
                  </a:extLst>
                </a:gridCol>
                <a:gridCol w="2019421">
                  <a:extLst>
                    <a:ext uri="{9D8B030D-6E8A-4147-A177-3AD203B41FA5}">
                      <a16:colId xmlns:a16="http://schemas.microsoft.com/office/drawing/2014/main" val="4200001144"/>
                    </a:ext>
                  </a:extLst>
                </a:gridCol>
              </a:tblGrid>
              <a:tr h="291063">
                <a:tc>
                  <a:txBody>
                    <a:bodyPr/>
                    <a:lstStyle/>
                    <a:p>
                      <a:pPr algn="ctr"/>
                      <a:r>
                        <a:rPr lang="es-EC" sz="1600" dirty="0" smtClean="0"/>
                        <a:t>#</a:t>
                      </a:r>
                      <a:endParaRPr lang="en-US" sz="1600" dirty="0"/>
                    </a:p>
                  </a:txBody>
                  <a:tcPr anchor="ctr"/>
                </a:tc>
                <a:tc>
                  <a:txBody>
                    <a:bodyPr/>
                    <a:lstStyle/>
                    <a:p>
                      <a:pPr algn="ctr"/>
                      <a:r>
                        <a:rPr lang="es-EC" sz="1600" dirty="0" smtClean="0"/>
                        <a:t>Parámetro</a:t>
                      </a:r>
                      <a:endParaRPr lang="en-US" sz="1600" dirty="0"/>
                    </a:p>
                  </a:txBody>
                  <a:tcPr anchor="ctr"/>
                </a:tc>
                <a:tc>
                  <a:txBody>
                    <a:bodyPr/>
                    <a:lstStyle/>
                    <a:p>
                      <a:pPr marL="0" indent="208280" algn="ctr" defTabSz="914400" rtl="0" eaLnBrk="1" latinLnBrk="0" hangingPunct="1">
                        <a:lnSpc>
                          <a:spcPct val="103000"/>
                        </a:lnSpc>
                        <a:spcAft>
                          <a:spcPts val="20"/>
                        </a:spcAft>
                      </a:pPr>
                      <a:r>
                        <a:rPr lang="es-EC" sz="1600" kern="1200" dirty="0" smtClean="0">
                          <a:solidFill>
                            <a:schemeClr val="bg1"/>
                          </a:solidFill>
                          <a:latin typeface="+mn-lt"/>
                          <a:ea typeface="+mn-ea"/>
                          <a:cs typeface="+mn-cs"/>
                        </a:rPr>
                        <a:t>Ponderación</a:t>
                      </a:r>
                      <a:endParaRPr lang="en-US" sz="1600" kern="1200" dirty="0">
                        <a:solidFill>
                          <a:schemeClr val="bg1"/>
                        </a:solidFill>
                        <a:latin typeface="+mn-lt"/>
                        <a:ea typeface="+mn-ea"/>
                        <a:cs typeface="+mn-cs"/>
                      </a:endParaRPr>
                    </a:p>
                  </a:txBody>
                  <a:tcPr marL="68580" marR="68580" marT="0" marB="0" anchor="ctr"/>
                </a:tc>
                <a:extLst>
                  <a:ext uri="{0D108BD9-81ED-4DB2-BD59-A6C34878D82A}">
                    <a16:rowId xmlns:a16="http://schemas.microsoft.com/office/drawing/2014/main" val="1957244774"/>
                  </a:ext>
                </a:extLst>
              </a:tr>
              <a:tr h="291063">
                <a:tc>
                  <a:txBody>
                    <a:bodyPr/>
                    <a:lstStyle/>
                    <a:p>
                      <a:r>
                        <a:rPr lang="es-EC" sz="1600" dirty="0" smtClean="0"/>
                        <a:t>1</a:t>
                      </a:r>
                      <a:endParaRPr lang="en-US" sz="1600" dirty="0"/>
                    </a:p>
                  </a:txBody>
                  <a:tcPr/>
                </a:tc>
                <a:tc>
                  <a:txBody>
                    <a:bodyPr/>
                    <a:lstStyle/>
                    <a:p>
                      <a:pPr algn="ctr"/>
                      <a:r>
                        <a:rPr lang="en-US" sz="1600" dirty="0" smtClean="0"/>
                        <a:t>Velocidad Media [m/s]</a:t>
                      </a:r>
                      <a:endParaRPr lang="en-US" sz="1600" dirty="0"/>
                    </a:p>
                  </a:txBody>
                  <a:tcPr anchor="ctr"/>
                </a:tc>
                <a:tc>
                  <a:txBody>
                    <a:bodyPr/>
                    <a:lstStyle/>
                    <a:p>
                      <a:pPr marL="0" indent="208280" algn="ctr" defTabSz="914400" rtl="0" eaLnBrk="1" latinLnBrk="0" hangingPunct="1">
                        <a:lnSpc>
                          <a:spcPct val="103000"/>
                        </a:lnSpc>
                        <a:spcAft>
                          <a:spcPts val="20"/>
                        </a:spcAft>
                      </a:pPr>
                      <a:r>
                        <a:rPr lang="es-EC" sz="1600" kern="1200" dirty="0" smtClean="0">
                          <a:solidFill>
                            <a:schemeClr val="dk1"/>
                          </a:solidFill>
                          <a:latin typeface="+mn-lt"/>
                          <a:ea typeface="+mn-ea"/>
                          <a:cs typeface="+mn-cs"/>
                        </a:rPr>
                        <a:t>6.016</a:t>
                      </a:r>
                      <a:endParaRPr lang="en-US" sz="16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2195875495"/>
                  </a:ext>
                </a:extLst>
              </a:tr>
              <a:tr h="291063">
                <a:tc>
                  <a:txBody>
                    <a:bodyPr/>
                    <a:lstStyle/>
                    <a:p>
                      <a:r>
                        <a:rPr lang="es-EC" sz="1600" dirty="0" smtClean="0"/>
                        <a:t>2</a:t>
                      </a:r>
                      <a:endParaRPr lang="en-US" sz="1600" dirty="0"/>
                    </a:p>
                  </a:txBody>
                  <a:tcPr/>
                </a:tc>
                <a:tc>
                  <a:txBody>
                    <a:bodyPr/>
                    <a:lstStyle/>
                    <a:p>
                      <a:pPr marL="0" indent="208280" algn="ctr" defTabSz="914400" rtl="0" eaLnBrk="1" latinLnBrk="0" hangingPunct="1">
                        <a:lnSpc>
                          <a:spcPct val="103000"/>
                        </a:lnSpc>
                        <a:spcAft>
                          <a:spcPts val="20"/>
                        </a:spcAft>
                      </a:pPr>
                      <a:r>
                        <a:rPr lang="es-EC" sz="1600" kern="1200" dirty="0">
                          <a:solidFill>
                            <a:schemeClr val="dk1"/>
                          </a:solidFill>
                          <a:latin typeface="+mn-lt"/>
                          <a:ea typeface="+mn-ea"/>
                          <a:cs typeface="+mn-cs"/>
                        </a:rPr>
                        <a:t>Velocidad Máxima [m/s]</a:t>
                      </a:r>
                      <a:endParaRPr lang="en-US" sz="1600" kern="1200" dirty="0">
                        <a:solidFill>
                          <a:schemeClr val="dk1"/>
                        </a:solidFill>
                        <a:latin typeface="+mn-lt"/>
                        <a:ea typeface="+mn-ea"/>
                        <a:cs typeface="+mn-cs"/>
                      </a:endParaRPr>
                    </a:p>
                  </a:txBody>
                  <a:tcPr marL="68580" marR="68580" marT="0" marB="0" anchor="ctr"/>
                </a:tc>
                <a:tc>
                  <a:txBody>
                    <a:bodyPr/>
                    <a:lstStyle/>
                    <a:p>
                      <a:pPr marL="0" indent="208280" algn="ctr" defTabSz="914400" rtl="0" eaLnBrk="1" latinLnBrk="0" hangingPunct="1">
                        <a:lnSpc>
                          <a:spcPct val="103000"/>
                        </a:lnSpc>
                        <a:spcAft>
                          <a:spcPts val="20"/>
                        </a:spcAft>
                      </a:pPr>
                      <a:r>
                        <a:rPr lang="es-EC" sz="1600" kern="1200" dirty="0" smtClean="0">
                          <a:solidFill>
                            <a:schemeClr val="dk1"/>
                          </a:solidFill>
                          <a:latin typeface="+mn-lt"/>
                          <a:ea typeface="+mn-ea"/>
                          <a:cs typeface="+mn-cs"/>
                        </a:rPr>
                        <a:t>15.825</a:t>
                      </a:r>
                      <a:endParaRPr lang="en-US" sz="16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2061309864"/>
                  </a:ext>
                </a:extLst>
              </a:tr>
              <a:tr h="291063">
                <a:tc>
                  <a:txBody>
                    <a:bodyPr/>
                    <a:lstStyle/>
                    <a:p>
                      <a:r>
                        <a:rPr lang="es-EC" sz="1600" dirty="0" smtClean="0"/>
                        <a:t>3</a:t>
                      </a:r>
                      <a:endParaRPr lang="en-US" sz="1600" dirty="0"/>
                    </a:p>
                  </a:txBody>
                  <a:tcPr/>
                </a:tc>
                <a:tc>
                  <a:txBody>
                    <a:bodyPr/>
                    <a:lstStyle/>
                    <a:p>
                      <a:pPr marL="0" indent="208280" algn="ctr" defTabSz="914400" rtl="0" eaLnBrk="1" latinLnBrk="0" hangingPunct="1">
                        <a:lnSpc>
                          <a:spcPct val="103000"/>
                        </a:lnSpc>
                        <a:spcAft>
                          <a:spcPts val="20"/>
                        </a:spcAft>
                      </a:pPr>
                      <a:r>
                        <a:rPr lang="es-EC" sz="1600" kern="1200" dirty="0">
                          <a:solidFill>
                            <a:schemeClr val="dk1"/>
                          </a:solidFill>
                          <a:latin typeface="+mn-lt"/>
                          <a:ea typeface="+mn-ea"/>
                          <a:cs typeface="+mn-cs"/>
                        </a:rPr>
                        <a:t>Número de Paradas [-]</a:t>
                      </a:r>
                      <a:endParaRPr lang="en-US" sz="1600" kern="1200" dirty="0">
                        <a:solidFill>
                          <a:schemeClr val="dk1"/>
                        </a:solidFill>
                        <a:latin typeface="+mn-lt"/>
                        <a:ea typeface="+mn-ea"/>
                        <a:cs typeface="+mn-cs"/>
                      </a:endParaRPr>
                    </a:p>
                  </a:txBody>
                  <a:tcPr marL="68580" marR="68580" marT="0" marB="0" anchor="ctr"/>
                </a:tc>
                <a:tc>
                  <a:txBody>
                    <a:bodyPr/>
                    <a:lstStyle/>
                    <a:p>
                      <a:pPr marL="0" indent="208280" algn="ctr" defTabSz="914400" rtl="0" eaLnBrk="1" latinLnBrk="0" hangingPunct="1">
                        <a:lnSpc>
                          <a:spcPct val="103000"/>
                        </a:lnSpc>
                        <a:spcAft>
                          <a:spcPts val="20"/>
                        </a:spcAft>
                      </a:pPr>
                      <a:r>
                        <a:rPr lang="es-EC" sz="1600" kern="1200" dirty="0" smtClean="0">
                          <a:solidFill>
                            <a:schemeClr val="dk1"/>
                          </a:solidFill>
                          <a:latin typeface="+mn-lt"/>
                          <a:ea typeface="+mn-ea"/>
                          <a:cs typeface="+mn-cs"/>
                        </a:rPr>
                        <a:t>21</a:t>
                      </a:r>
                      <a:endParaRPr lang="en-US" sz="16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3153844565"/>
                  </a:ext>
                </a:extLst>
              </a:tr>
              <a:tr h="291063">
                <a:tc>
                  <a:txBody>
                    <a:bodyPr/>
                    <a:lstStyle/>
                    <a:p>
                      <a:r>
                        <a:rPr lang="es-EC" sz="1600" dirty="0" smtClean="0"/>
                        <a:t>4</a:t>
                      </a:r>
                      <a:endParaRPr lang="en-US" sz="1600" dirty="0"/>
                    </a:p>
                  </a:txBody>
                  <a:tcPr/>
                </a:tc>
                <a:tc>
                  <a:txBody>
                    <a:bodyPr/>
                    <a:lstStyle/>
                    <a:p>
                      <a:pPr marL="0" indent="208280" algn="ctr" defTabSz="914400" rtl="0" eaLnBrk="1" latinLnBrk="0" hangingPunct="1">
                        <a:lnSpc>
                          <a:spcPct val="103000"/>
                        </a:lnSpc>
                        <a:spcAft>
                          <a:spcPts val="20"/>
                        </a:spcAft>
                      </a:pPr>
                      <a:r>
                        <a:rPr lang="es-EC" sz="1600" kern="1200" dirty="0">
                          <a:solidFill>
                            <a:schemeClr val="dk1"/>
                          </a:solidFill>
                          <a:latin typeface="+mn-lt"/>
                          <a:ea typeface="+mn-ea"/>
                          <a:cs typeface="+mn-cs"/>
                        </a:rPr>
                        <a:t>Tiempo Total de Recorrido [s]</a:t>
                      </a:r>
                      <a:endParaRPr lang="en-US" sz="1600" kern="1200" dirty="0">
                        <a:solidFill>
                          <a:schemeClr val="dk1"/>
                        </a:solidFill>
                        <a:latin typeface="+mn-lt"/>
                        <a:ea typeface="+mn-ea"/>
                        <a:cs typeface="+mn-cs"/>
                      </a:endParaRPr>
                    </a:p>
                  </a:txBody>
                  <a:tcPr marL="68580" marR="68580" marT="0" marB="0" anchor="ctr"/>
                </a:tc>
                <a:tc>
                  <a:txBody>
                    <a:bodyPr/>
                    <a:lstStyle/>
                    <a:p>
                      <a:pPr marL="0" indent="208280" algn="ctr" defTabSz="914400" rtl="0" eaLnBrk="1" latinLnBrk="0" hangingPunct="1">
                        <a:lnSpc>
                          <a:spcPct val="103000"/>
                        </a:lnSpc>
                        <a:spcAft>
                          <a:spcPts val="20"/>
                        </a:spcAft>
                      </a:pPr>
                      <a:r>
                        <a:rPr lang="es-EC" sz="1600" kern="1200" dirty="0" smtClean="0">
                          <a:solidFill>
                            <a:schemeClr val="dk1"/>
                          </a:solidFill>
                          <a:latin typeface="+mn-lt"/>
                          <a:ea typeface="+mn-ea"/>
                          <a:cs typeface="+mn-cs"/>
                        </a:rPr>
                        <a:t>2322.85</a:t>
                      </a:r>
                      <a:endParaRPr lang="en-US" sz="16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3195521951"/>
                  </a:ext>
                </a:extLst>
              </a:tr>
              <a:tr h="291063">
                <a:tc>
                  <a:txBody>
                    <a:bodyPr/>
                    <a:lstStyle/>
                    <a:p>
                      <a:r>
                        <a:rPr lang="es-EC" sz="1600" dirty="0" smtClean="0"/>
                        <a:t>5</a:t>
                      </a:r>
                      <a:endParaRPr lang="en-US" sz="1600" dirty="0"/>
                    </a:p>
                  </a:txBody>
                  <a:tcPr/>
                </a:tc>
                <a:tc>
                  <a:txBody>
                    <a:bodyPr/>
                    <a:lstStyle/>
                    <a:p>
                      <a:pPr marL="0" indent="208280" algn="ctr" defTabSz="914400" rtl="0" eaLnBrk="1" latinLnBrk="0" hangingPunct="1">
                        <a:lnSpc>
                          <a:spcPct val="103000"/>
                        </a:lnSpc>
                        <a:spcAft>
                          <a:spcPts val="20"/>
                        </a:spcAft>
                      </a:pPr>
                      <a:r>
                        <a:rPr lang="es-EC" sz="1600" kern="1200" dirty="0">
                          <a:solidFill>
                            <a:schemeClr val="dk1"/>
                          </a:solidFill>
                          <a:latin typeface="+mn-lt"/>
                          <a:ea typeface="+mn-ea"/>
                          <a:cs typeface="+mn-cs"/>
                        </a:rPr>
                        <a:t>Distancia Recorrida [m]</a:t>
                      </a:r>
                      <a:endParaRPr lang="en-US" sz="1600" kern="1200" dirty="0">
                        <a:solidFill>
                          <a:schemeClr val="dk1"/>
                        </a:solidFill>
                        <a:latin typeface="+mn-lt"/>
                        <a:ea typeface="+mn-ea"/>
                        <a:cs typeface="+mn-cs"/>
                      </a:endParaRPr>
                    </a:p>
                  </a:txBody>
                  <a:tcPr marL="68580" marR="68580" marT="0" marB="0" anchor="ctr"/>
                </a:tc>
                <a:tc>
                  <a:txBody>
                    <a:bodyPr/>
                    <a:lstStyle/>
                    <a:p>
                      <a:pPr marL="0" indent="208280" algn="ctr" defTabSz="914400" rtl="0" eaLnBrk="1" latinLnBrk="0" hangingPunct="1">
                        <a:lnSpc>
                          <a:spcPct val="103000"/>
                        </a:lnSpc>
                        <a:spcAft>
                          <a:spcPts val="20"/>
                        </a:spcAft>
                      </a:pPr>
                      <a:r>
                        <a:rPr lang="es-EC" sz="1600" kern="1200" dirty="0" smtClean="0">
                          <a:solidFill>
                            <a:schemeClr val="dk1"/>
                          </a:solidFill>
                          <a:latin typeface="+mn-lt"/>
                          <a:ea typeface="+mn-ea"/>
                          <a:cs typeface="+mn-cs"/>
                        </a:rPr>
                        <a:t>14004.08</a:t>
                      </a:r>
                      <a:endParaRPr lang="en-US" sz="16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234300560"/>
                  </a:ext>
                </a:extLst>
              </a:tr>
              <a:tr h="291063">
                <a:tc>
                  <a:txBody>
                    <a:bodyPr/>
                    <a:lstStyle/>
                    <a:p>
                      <a:r>
                        <a:rPr lang="es-EC" sz="1600" dirty="0" smtClean="0"/>
                        <a:t>6</a:t>
                      </a:r>
                      <a:endParaRPr lang="en-US" sz="1600" dirty="0"/>
                    </a:p>
                  </a:txBody>
                  <a:tcPr/>
                </a:tc>
                <a:tc>
                  <a:txBody>
                    <a:bodyPr/>
                    <a:lstStyle/>
                    <a:p>
                      <a:pPr marL="254000" indent="208280" algn="ctr">
                        <a:lnSpc>
                          <a:spcPct val="103000"/>
                        </a:lnSpc>
                        <a:spcAft>
                          <a:spcPts val="20"/>
                        </a:spcAft>
                      </a:pPr>
                      <a:r>
                        <a:rPr lang="es-EC" sz="1600" kern="1200" dirty="0">
                          <a:solidFill>
                            <a:schemeClr val="dk1"/>
                          </a:solidFill>
                          <a:latin typeface="+mn-lt"/>
                          <a:ea typeface="+mn-ea"/>
                          <a:cs typeface="+mn-cs"/>
                        </a:rPr>
                        <a:t>Aceleración Promedio </a:t>
                      </a:r>
                      <a:r>
                        <a:rPr lang="es-EC" sz="1600" kern="1200" dirty="0" smtClean="0">
                          <a:solidFill>
                            <a:schemeClr val="dk1"/>
                          </a:solidFill>
                          <a:latin typeface="+mn-lt"/>
                          <a:ea typeface="+mn-ea"/>
                          <a:cs typeface="+mn-cs"/>
                        </a:rPr>
                        <a:t>Positiva</a:t>
                      </a:r>
                      <a:r>
                        <a:rPr lang="es-EC" sz="1600" kern="1200" baseline="0" dirty="0" smtClean="0">
                          <a:solidFill>
                            <a:schemeClr val="dk1"/>
                          </a:solidFill>
                          <a:latin typeface="+mn-lt"/>
                          <a:ea typeface="+mn-ea"/>
                          <a:cs typeface="+mn-cs"/>
                        </a:rPr>
                        <a:t> </a:t>
                      </a:r>
                      <a:r>
                        <a:rPr lang="es-EC" sz="1600" kern="1200" dirty="0" smtClean="0">
                          <a:solidFill>
                            <a:schemeClr val="dk1"/>
                          </a:solidFill>
                          <a:latin typeface="+mn-lt"/>
                          <a:ea typeface="+mn-ea"/>
                          <a:cs typeface="+mn-cs"/>
                        </a:rPr>
                        <a:t>[m/</a:t>
                      </a:r>
                      <a:r>
                        <a:rPr lang="es-EC" sz="1600" kern="1200" dirty="0" smtClean="0">
                          <a:solidFill>
                            <a:srgbClr val="000000"/>
                          </a:solidFill>
                          <a:effectLst/>
                          <a:latin typeface="Arial" panose="020B0604020202020204" pitchFamily="34" charset="0"/>
                          <a:ea typeface="+mn-ea"/>
                          <a:cs typeface="Arial" panose="020B0604020202020204" pitchFamily="34" charset="0"/>
                        </a:rPr>
                        <a:t>s</a:t>
                      </a:r>
                      <a:r>
                        <a:rPr lang="es-EC" sz="1600" baseline="3000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2</a:t>
                      </a:r>
                      <a:r>
                        <a:rPr lang="es-EC" sz="1600" kern="1200" dirty="0" smtClean="0">
                          <a:solidFill>
                            <a:schemeClr val="dk1"/>
                          </a:solidFill>
                          <a:latin typeface="+mn-lt"/>
                          <a:ea typeface="+mn-ea"/>
                          <a:cs typeface="+mn-cs"/>
                        </a:rPr>
                        <a:t>]</a:t>
                      </a:r>
                      <a:endParaRPr lang="en-US" sz="1600" kern="1200" dirty="0">
                        <a:solidFill>
                          <a:schemeClr val="dk1"/>
                        </a:solidFill>
                        <a:latin typeface="+mn-lt"/>
                        <a:ea typeface="+mn-ea"/>
                        <a:cs typeface="+mn-cs"/>
                      </a:endParaRPr>
                    </a:p>
                  </a:txBody>
                  <a:tcPr marL="68580" marR="68580" marT="0" marB="0" anchor="ctr"/>
                </a:tc>
                <a:tc>
                  <a:txBody>
                    <a:bodyPr/>
                    <a:lstStyle/>
                    <a:p>
                      <a:pPr marL="0" indent="208280" algn="ctr" defTabSz="914400" rtl="0" eaLnBrk="1" latinLnBrk="0" hangingPunct="1">
                        <a:lnSpc>
                          <a:spcPct val="103000"/>
                        </a:lnSpc>
                        <a:spcAft>
                          <a:spcPts val="20"/>
                        </a:spcAft>
                      </a:pPr>
                      <a:r>
                        <a:rPr lang="es-EC" sz="1600" kern="1200" dirty="0" smtClean="0">
                          <a:solidFill>
                            <a:schemeClr val="dk1"/>
                          </a:solidFill>
                          <a:latin typeface="+mn-lt"/>
                          <a:ea typeface="+mn-ea"/>
                          <a:cs typeface="+mn-cs"/>
                        </a:rPr>
                        <a:t>0.754</a:t>
                      </a:r>
                      <a:endParaRPr lang="en-US" sz="16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2324449822"/>
                  </a:ext>
                </a:extLst>
              </a:tr>
              <a:tr h="291063">
                <a:tc>
                  <a:txBody>
                    <a:bodyPr/>
                    <a:lstStyle/>
                    <a:p>
                      <a:r>
                        <a:rPr lang="es-EC" sz="1600" dirty="0" smtClean="0"/>
                        <a:t>7</a:t>
                      </a:r>
                      <a:endParaRPr lang="en-US" sz="1600" dirty="0"/>
                    </a:p>
                  </a:txBody>
                  <a:tcPr/>
                </a:tc>
                <a:tc>
                  <a:txBody>
                    <a:bodyPr/>
                    <a:lstStyle/>
                    <a:p>
                      <a:pPr marL="254000" marR="0" lvl="0" indent="208280" algn="ctr" defTabSz="914400" rtl="0" eaLnBrk="1" fontAlgn="auto" latinLnBrk="0" hangingPunct="1">
                        <a:lnSpc>
                          <a:spcPct val="103000"/>
                        </a:lnSpc>
                        <a:spcBef>
                          <a:spcPts val="0"/>
                        </a:spcBef>
                        <a:spcAft>
                          <a:spcPts val="20"/>
                        </a:spcAft>
                        <a:buClrTx/>
                        <a:buSzTx/>
                        <a:buFontTx/>
                        <a:buNone/>
                        <a:tabLst/>
                        <a:defRPr/>
                      </a:pPr>
                      <a:r>
                        <a:rPr lang="es-EC" sz="1600" kern="1200" dirty="0">
                          <a:solidFill>
                            <a:schemeClr val="dk1"/>
                          </a:solidFill>
                          <a:latin typeface="+mn-lt"/>
                          <a:ea typeface="+mn-ea"/>
                          <a:cs typeface="+mn-cs"/>
                        </a:rPr>
                        <a:t>Aceleración Positiva Máxima </a:t>
                      </a:r>
                      <a:r>
                        <a:rPr kumimoji="0" lang="es-EC" sz="1600" b="0" i="0" u="none" strike="noStrike" kern="1200" cap="none" spc="0" normalizeH="0" baseline="0" noProof="0" dirty="0" smtClean="0">
                          <a:ln>
                            <a:noFill/>
                          </a:ln>
                          <a:solidFill>
                            <a:prstClr val="black"/>
                          </a:solidFill>
                          <a:effectLst/>
                          <a:uLnTx/>
                          <a:uFillTx/>
                          <a:latin typeface="+mn-lt"/>
                          <a:ea typeface="+mn-ea"/>
                          <a:cs typeface="+mn-cs"/>
                        </a:rPr>
                        <a:t>[m/</a:t>
                      </a:r>
                      <a:r>
                        <a:rPr kumimoji="0" lang="es-EC"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s</a:t>
                      </a:r>
                      <a:r>
                        <a:rPr kumimoji="0" lang="es-EC" sz="1600" b="0" i="0" u="none" strike="noStrike" kern="1200" cap="none" spc="0" normalizeH="0" baseline="30000" noProof="0" dirty="0" smtClean="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2</a:t>
                      </a:r>
                      <a:r>
                        <a:rPr kumimoji="0" lang="es-EC" sz="1600" b="0" i="0" u="none" strike="noStrike" kern="1200" cap="none" spc="0" normalizeH="0" baseline="0" noProof="0" dirty="0" smtClean="0">
                          <a:ln>
                            <a:noFill/>
                          </a:ln>
                          <a:solidFill>
                            <a:prstClr val="black"/>
                          </a:solidFill>
                          <a:effectLst/>
                          <a:uLnTx/>
                          <a:uFillTx/>
                          <a:latin typeface="+mn-lt"/>
                          <a:ea typeface="+mn-ea"/>
                          <a:cs typeface="+mn-cs"/>
                        </a:rPr>
                        <a:t>]</a:t>
                      </a:r>
                      <a:endParaRPr kumimoji="0" lang="en-US" sz="16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0" marB="0" anchor="ctr"/>
                </a:tc>
                <a:tc>
                  <a:txBody>
                    <a:bodyPr/>
                    <a:lstStyle/>
                    <a:p>
                      <a:pPr marL="0" indent="208280" algn="ctr" defTabSz="914400" rtl="0" eaLnBrk="1" latinLnBrk="0" hangingPunct="1">
                        <a:lnSpc>
                          <a:spcPct val="103000"/>
                        </a:lnSpc>
                        <a:spcAft>
                          <a:spcPts val="20"/>
                        </a:spcAft>
                      </a:pPr>
                      <a:r>
                        <a:rPr lang="es-EC" sz="1600" kern="1200" dirty="0" smtClean="0">
                          <a:solidFill>
                            <a:schemeClr val="dk1"/>
                          </a:solidFill>
                          <a:latin typeface="+mn-lt"/>
                          <a:ea typeface="+mn-ea"/>
                          <a:cs typeface="+mn-cs"/>
                        </a:rPr>
                        <a:t>5</a:t>
                      </a:r>
                      <a:endParaRPr lang="en-US" sz="16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2231476090"/>
                  </a:ext>
                </a:extLst>
              </a:tr>
              <a:tr h="291063">
                <a:tc>
                  <a:txBody>
                    <a:bodyPr/>
                    <a:lstStyle/>
                    <a:p>
                      <a:r>
                        <a:rPr lang="es-EC" sz="1600" dirty="0" smtClean="0"/>
                        <a:t>8</a:t>
                      </a:r>
                      <a:endParaRPr lang="en-US" sz="1600" dirty="0"/>
                    </a:p>
                  </a:txBody>
                  <a:tcPr/>
                </a:tc>
                <a:tc>
                  <a:txBody>
                    <a:bodyPr/>
                    <a:lstStyle/>
                    <a:p>
                      <a:pPr marL="0" indent="208280" algn="ctr" defTabSz="914400" rtl="0" eaLnBrk="1" latinLnBrk="0" hangingPunct="1">
                        <a:lnSpc>
                          <a:spcPct val="103000"/>
                        </a:lnSpc>
                        <a:spcAft>
                          <a:spcPts val="20"/>
                        </a:spcAft>
                      </a:pPr>
                      <a:r>
                        <a:rPr lang="es-EC" sz="1600" kern="1200" dirty="0">
                          <a:solidFill>
                            <a:schemeClr val="dk1"/>
                          </a:solidFill>
                          <a:latin typeface="+mn-lt"/>
                          <a:ea typeface="+mn-ea"/>
                          <a:cs typeface="+mn-cs"/>
                        </a:rPr>
                        <a:t>Tiempo con Aceleración Positiva [s]</a:t>
                      </a:r>
                      <a:endParaRPr lang="en-US" sz="1600" kern="1200" dirty="0">
                        <a:solidFill>
                          <a:schemeClr val="dk1"/>
                        </a:solidFill>
                        <a:latin typeface="+mn-lt"/>
                        <a:ea typeface="+mn-ea"/>
                        <a:cs typeface="+mn-cs"/>
                      </a:endParaRPr>
                    </a:p>
                  </a:txBody>
                  <a:tcPr marL="68580" marR="68580" marT="0" marB="0" anchor="ctr"/>
                </a:tc>
                <a:tc>
                  <a:txBody>
                    <a:bodyPr/>
                    <a:lstStyle/>
                    <a:p>
                      <a:pPr marL="0" indent="208280" algn="ctr" defTabSz="914400" rtl="0" eaLnBrk="1" latinLnBrk="0" hangingPunct="1">
                        <a:lnSpc>
                          <a:spcPct val="103000"/>
                        </a:lnSpc>
                        <a:spcAft>
                          <a:spcPts val="20"/>
                        </a:spcAft>
                      </a:pPr>
                      <a:r>
                        <a:rPr lang="es-EC" sz="1600" kern="1200" dirty="0" smtClean="0">
                          <a:solidFill>
                            <a:schemeClr val="dk1"/>
                          </a:solidFill>
                          <a:latin typeface="+mn-lt"/>
                          <a:ea typeface="+mn-ea"/>
                          <a:cs typeface="+mn-cs"/>
                        </a:rPr>
                        <a:t>1234.45</a:t>
                      </a:r>
                      <a:endParaRPr lang="en-US" sz="16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2080154834"/>
                  </a:ext>
                </a:extLst>
              </a:tr>
              <a:tr h="291063">
                <a:tc>
                  <a:txBody>
                    <a:bodyPr/>
                    <a:lstStyle/>
                    <a:p>
                      <a:r>
                        <a:rPr lang="es-EC" sz="1600" dirty="0" smtClean="0"/>
                        <a:t>9</a:t>
                      </a:r>
                      <a:endParaRPr lang="en-US" sz="1600" dirty="0"/>
                    </a:p>
                  </a:txBody>
                  <a:tcPr/>
                </a:tc>
                <a:tc>
                  <a:txBody>
                    <a:bodyPr/>
                    <a:lstStyle/>
                    <a:p>
                      <a:pPr marL="0" indent="208280" algn="ctr" defTabSz="914400" rtl="0" eaLnBrk="1" latinLnBrk="0" hangingPunct="1">
                        <a:lnSpc>
                          <a:spcPct val="103000"/>
                        </a:lnSpc>
                        <a:spcAft>
                          <a:spcPts val="20"/>
                        </a:spcAft>
                      </a:pPr>
                      <a:r>
                        <a:rPr lang="es-EC" sz="1600" kern="1200" dirty="0">
                          <a:solidFill>
                            <a:schemeClr val="dk1"/>
                          </a:solidFill>
                          <a:latin typeface="+mn-lt"/>
                          <a:ea typeface="+mn-ea"/>
                          <a:cs typeface="+mn-cs"/>
                        </a:rPr>
                        <a:t>Energía </a:t>
                      </a:r>
                      <a:r>
                        <a:rPr lang="es-ES" sz="1600" kern="1200" dirty="0">
                          <a:solidFill>
                            <a:schemeClr val="dk1"/>
                          </a:solidFill>
                          <a:latin typeface="+mn-lt"/>
                          <a:ea typeface="+mn-ea"/>
                          <a:cs typeface="+mn-cs"/>
                        </a:rPr>
                        <a:t>[kWh]</a:t>
                      </a:r>
                      <a:endParaRPr lang="en-US" sz="1600" kern="1200" dirty="0">
                        <a:solidFill>
                          <a:schemeClr val="dk1"/>
                        </a:solidFill>
                        <a:latin typeface="+mn-lt"/>
                        <a:ea typeface="+mn-ea"/>
                        <a:cs typeface="+mn-cs"/>
                      </a:endParaRPr>
                    </a:p>
                  </a:txBody>
                  <a:tcPr marL="68580" marR="68580" marT="0" marB="0" anchor="ctr"/>
                </a:tc>
                <a:tc>
                  <a:txBody>
                    <a:bodyPr/>
                    <a:lstStyle/>
                    <a:p>
                      <a:pPr marL="0" indent="208280" algn="ctr" defTabSz="914400" rtl="0" eaLnBrk="1" latinLnBrk="0" hangingPunct="1">
                        <a:lnSpc>
                          <a:spcPct val="103000"/>
                        </a:lnSpc>
                        <a:spcAft>
                          <a:spcPts val="20"/>
                        </a:spcAft>
                      </a:pPr>
                      <a:r>
                        <a:rPr lang="es-EC" sz="1600" kern="1200" dirty="0" smtClean="0">
                          <a:solidFill>
                            <a:schemeClr val="dk1"/>
                          </a:solidFill>
                          <a:latin typeface="+mn-lt"/>
                          <a:ea typeface="+mn-ea"/>
                          <a:cs typeface="+mn-cs"/>
                        </a:rPr>
                        <a:t>-</a:t>
                      </a:r>
                      <a:endParaRPr lang="en-US" sz="16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93659574"/>
                  </a:ext>
                </a:extLst>
              </a:tr>
            </a:tbl>
          </a:graphicData>
        </a:graphic>
      </p:graphicFrame>
      <p:pic>
        <p:nvPicPr>
          <p:cNvPr id="14" name="Imagen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930" y="5629128"/>
            <a:ext cx="1346382" cy="1030186"/>
          </a:xfrm>
          <a:prstGeom prst="rect">
            <a:avLst/>
          </a:prstGeom>
        </p:spPr>
      </p:pic>
      <p:pic>
        <p:nvPicPr>
          <p:cNvPr id="19" name="Imagen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9034" y="5955620"/>
            <a:ext cx="1322796" cy="741839"/>
          </a:xfrm>
          <a:prstGeom prst="rect">
            <a:avLst/>
          </a:prstGeom>
        </p:spPr>
      </p:pic>
      <p:sp>
        <p:nvSpPr>
          <p:cNvPr id="20" name="Marcador de contenido 2"/>
          <p:cNvSpPr txBox="1">
            <a:spLocks/>
          </p:cNvSpPr>
          <p:nvPr/>
        </p:nvSpPr>
        <p:spPr>
          <a:xfrm>
            <a:off x="0" y="419122"/>
            <a:ext cx="1961881" cy="5676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EC" sz="1200" dirty="0" smtClean="0"/>
              <a:t>Índice.</a:t>
            </a:r>
          </a:p>
          <a:p>
            <a:pPr marL="0" indent="0">
              <a:lnSpc>
                <a:spcPct val="100000"/>
              </a:lnSpc>
              <a:spcBef>
                <a:spcPts val="0"/>
              </a:spcBef>
              <a:buNone/>
            </a:pPr>
            <a:r>
              <a:rPr lang="es-EC" sz="1200" dirty="0" smtClean="0"/>
              <a:t>Cap IV.</a:t>
            </a:r>
            <a:endParaRPr lang="es-EC" b="1" dirty="0" smtClean="0">
              <a:solidFill>
                <a:prstClr val="black"/>
              </a:solidFill>
            </a:endParaRPr>
          </a:p>
        </p:txBody>
      </p:sp>
      <p:sp>
        <p:nvSpPr>
          <p:cNvPr id="22" name="Marcador de pie de página 4"/>
          <p:cNvSpPr>
            <a:spLocks noGrp="1"/>
          </p:cNvSpPr>
          <p:nvPr>
            <p:ph type="ftr" sz="quarter" idx="11"/>
          </p:nvPr>
        </p:nvSpPr>
        <p:spPr>
          <a:xfrm>
            <a:off x="1961881" y="6276174"/>
            <a:ext cx="8958668" cy="498488"/>
          </a:xfrm>
        </p:spPr>
        <p:txBody>
          <a:bodyPr/>
          <a:lstStyle/>
          <a:p>
            <a:pPr lvl="0">
              <a:defRPr/>
            </a:pPr>
            <a:r>
              <a:rPr lang="es-ES" dirty="0">
                <a:solidFill>
                  <a:prstClr val="black">
                    <a:tint val="75000"/>
                  </a:prstClr>
                </a:solidFill>
              </a:rPr>
              <a:t>Desarrollo de una metodología para seleccionar un bus eléctrico.</a:t>
            </a:r>
          </a:p>
          <a:p>
            <a:pPr lvl="0">
              <a:defRPr/>
            </a:pPr>
            <a:r>
              <a:rPr lang="es-ES" dirty="0">
                <a:solidFill>
                  <a:prstClr val="black">
                    <a:tint val="75000"/>
                  </a:prstClr>
                </a:solidFill>
              </a:rPr>
              <a:t>Ing. Francisco Torres </a:t>
            </a:r>
            <a:r>
              <a:rPr lang="es-ES" dirty="0" smtClean="0">
                <a:solidFill>
                  <a:prstClr val="black">
                    <a:tint val="75000"/>
                  </a:prstClr>
                </a:solidFill>
              </a:rPr>
              <a:t>Moscoso</a:t>
            </a:r>
            <a:r>
              <a:rPr lang="es-ES" dirty="0">
                <a:solidFill>
                  <a:prstClr val="black">
                    <a:tint val="75000"/>
                  </a:prstClr>
                </a:solidFill>
              </a:rPr>
              <a:t>.</a:t>
            </a:r>
          </a:p>
        </p:txBody>
      </p:sp>
    </p:spTree>
    <p:extLst>
      <p:ext uri="{BB962C8B-B14F-4D97-AF65-F5344CB8AC3E}">
        <p14:creationId xmlns:p14="http://schemas.microsoft.com/office/powerpoint/2010/main" val="20536747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042" y="915871"/>
            <a:ext cx="8893354" cy="5008673"/>
          </a:xfrm>
          <a:prstGeom prst="rect">
            <a:avLst/>
          </a:prstGeom>
        </p:spPr>
      </p:pic>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D16CBA-ED36-4397-9CF3-7E51CC0B5D51}" type="slidenum">
              <a:rPr kumimoji="0" lang="es-EC"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EC"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16" name="Título 1"/>
          <p:cNvSpPr txBox="1">
            <a:spLocks/>
          </p:cNvSpPr>
          <p:nvPr/>
        </p:nvSpPr>
        <p:spPr>
          <a:xfrm>
            <a:off x="1877280" y="174193"/>
            <a:ext cx="8196771" cy="525643"/>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600" dirty="0" smtClean="0"/>
              <a:t>IV. CONSUMO DE ENERGÍA Y FACTOR DE EMISIONES DE CO</a:t>
            </a:r>
            <a:r>
              <a:rPr lang="es-ES" sz="1900" dirty="0" smtClean="0"/>
              <a:t>2</a:t>
            </a:r>
            <a:r>
              <a:rPr lang="es-ES" sz="2600" dirty="0" smtClean="0"/>
              <a:t>.</a:t>
            </a:r>
          </a:p>
          <a:p>
            <a:pPr algn="ctr"/>
            <a:endParaRPr lang="es-EC" sz="2800" dirty="0"/>
          </a:p>
        </p:txBody>
      </p:sp>
      <p:sp>
        <p:nvSpPr>
          <p:cNvPr id="25" name="Rectángulo 24"/>
          <p:cNvSpPr/>
          <p:nvPr/>
        </p:nvSpPr>
        <p:spPr>
          <a:xfrm>
            <a:off x="1653238" y="485311"/>
            <a:ext cx="8328962" cy="646331"/>
          </a:xfrm>
          <a:prstGeom prst="rect">
            <a:avLst/>
          </a:prstGeom>
        </p:spPr>
        <p:txBody>
          <a:bodyPr wrap="square">
            <a:spAutoFit/>
          </a:bodyPr>
          <a:lstStyle/>
          <a:p>
            <a:r>
              <a:rPr lang="es-ES" dirty="0" smtClean="0">
                <a:solidFill>
                  <a:srgbClr val="0070C0"/>
                </a:solidFill>
              </a:rPr>
              <a:t>4.2 Ciclo de </a:t>
            </a:r>
            <a:r>
              <a:rPr lang="es-EC" dirty="0" smtClean="0">
                <a:solidFill>
                  <a:srgbClr val="0070C0"/>
                </a:solidFill>
              </a:rPr>
              <a:t>conducción</a:t>
            </a:r>
            <a:r>
              <a:rPr lang="es-ES" dirty="0" smtClean="0">
                <a:solidFill>
                  <a:srgbClr val="0070C0"/>
                </a:solidFill>
              </a:rPr>
              <a:t>.</a:t>
            </a:r>
            <a:endParaRPr lang="es-ES" dirty="0">
              <a:solidFill>
                <a:srgbClr val="0070C0"/>
              </a:solidFill>
            </a:endParaRPr>
          </a:p>
          <a:p>
            <a:r>
              <a:rPr lang="es-ES" dirty="0">
                <a:solidFill>
                  <a:srgbClr val="0070C0"/>
                </a:solidFill>
              </a:rPr>
              <a:t>					</a:t>
            </a:r>
          </a:p>
        </p:txBody>
      </p:sp>
      <p:sp>
        <p:nvSpPr>
          <p:cNvPr id="27" name="Rectángulo 26"/>
          <p:cNvSpPr/>
          <p:nvPr/>
        </p:nvSpPr>
        <p:spPr>
          <a:xfrm>
            <a:off x="1371042" y="962514"/>
            <a:ext cx="2172390" cy="369332"/>
          </a:xfrm>
          <a:prstGeom prst="rect">
            <a:avLst/>
          </a:prstGeom>
        </p:spPr>
        <p:txBody>
          <a:bodyPr wrap="none">
            <a:spAutoFit/>
          </a:bodyPr>
          <a:lstStyle/>
          <a:p>
            <a:r>
              <a:rPr lang="en-US" dirty="0">
                <a:solidFill>
                  <a:schemeClr val="accent1">
                    <a:lumMod val="75000"/>
                  </a:schemeClr>
                </a:solidFill>
              </a:rPr>
              <a:t>Método </a:t>
            </a:r>
            <a:r>
              <a:rPr lang="en-US" dirty="0" smtClean="0">
                <a:solidFill>
                  <a:schemeClr val="accent1">
                    <a:lumMod val="75000"/>
                  </a:schemeClr>
                </a:solidFill>
              </a:rPr>
              <a:t>micro - trip.</a:t>
            </a:r>
            <a:endParaRPr lang="en-US" dirty="0">
              <a:solidFill>
                <a:schemeClr val="accent1">
                  <a:lumMod val="75000"/>
                </a:schemeClr>
              </a:solidFill>
            </a:endParaRPr>
          </a:p>
        </p:txBody>
      </p:sp>
      <p:sp>
        <p:nvSpPr>
          <p:cNvPr id="12" name="Marcador de contenido 2"/>
          <p:cNvSpPr txBox="1">
            <a:spLocks/>
          </p:cNvSpPr>
          <p:nvPr/>
        </p:nvSpPr>
        <p:spPr>
          <a:xfrm>
            <a:off x="0" y="419122"/>
            <a:ext cx="1961881" cy="5676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EC" sz="1200" dirty="0" smtClean="0"/>
              <a:t>Índice.</a:t>
            </a:r>
          </a:p>
          <a:p>
            <a:pPr marL="0" indent="0">
              <a:lnSpc>
                <a:spcPct val="100000"/>
              </a:lnSpc>
              <a:spcBef>
                <a:spcPts val="0"/>
              </a:spcBef>
              <a:buNone/>
            </a:pPr>
            <a:r>
              <a:rPr lang="es-EC" sz="1200" dirty="0" smtClean="0"/>
              <a:t>Cap IV.</a:t>
            </a:r>
            <a:endParaRPr lang="es-EC" b="1" dirty="0" smtClean="0">
              <a:solidFill>
                <a:prstClr val="black"/>
              </a:solidFill>
            </a:endParaRPr>
          </a:p>
        </p:txBody>
      </p:sp>
      <p:pic>
        <p:nvPicPr>
          <p:cNvPr id="14" name="Imagen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930" y="5629128"/>
            <a:ext cx="1346382" cy="1030186"/>
          </a:xfrm>
          <a:prstGeom prst="rect">
            <a:avLst/>
          </a:prstGeom>
        </p:spPr>
      </p:pic>
      <p:pic>
        <p:nvPicPr>
          <p:cNvPr id="15" name="Imagen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9034" y="5955620"/>
            <a:ext cx="1322796" cy="741839"/>
          </a:xfrm>
          <a:prstGeom prst="rect">
            <a:avLst/>
          </a:prstGeom>
        </p:spPr>
      </p:pic>
      <p:sp>
        <p:nvSpPr>
          <p:cNvPr id="18" name="Marcador de pie de página 4"/>
          <p:cNvSpPr>
            <a:spLocks noGrp="1"/>
          </p:cNvSpPr>
          <p:nvPr>
            <p:ph type="ftr" sz="quarter" idx="11"/>
          </p:nvPr>
        </p:nvSpPr>
        <p:spPr>
          <a:xfrm>
            <a:off x="1961881" y="6276174"/>
            <a:ext cx="8958668" cy="498488"/>
          </a:xfrm>
        </p:spPr>
        <p:txBody>
          <a:bodyPr/>
          <a:lstStyle/>
          <a:p>
            <a:pPr lvl="0">
              <a:defRPr/>
            </a:pPr>
            <a:r>
              <a:rPr lang="es-ES" dirty="0">
                <a:solidFill>
                  <a:prstClr val="black">
                    <a:tint val="75000"/>
                  </a:prstClr>
                </a:solidFill>
              </a:rPr>
              <a:t>Desarrollo de una metodología para seleccionar un bus eléctrico.</a:t>
            </a:r>
          </a:p>
          <a:p>
            <a:pPr lvl="0">
              <a:defRPr/>
            </a:pPr>
            <a:r>
              <a:rPr lang="es-ES" dirty="0">
                <a:solidFill>
                  <a:prstClr val="black">
                    <a:tint val="75000"/>
                  </a:prstClr>
                </a:solidFill>
              </a:rPr>
              <a:t>Ing. Francisco Torres </a:t>
            </a:r>
            <a:r>
              <a:rPr lang="es-ES" dirty="0" smtClean="0">
                <a:solidFill>
                  <a:prstClr val="black">
                    <a:tint val="75000"/>
                  </a:prstClr>
                </a:solidFill>
              </a:rPr>
              <a:t>Moscoso</a:t>
            </a:r>
            <a:r>
              <a:rPr lang="es-ES" dirty="0">
                <a:solidFill>
                  <a:prstClr val="black">
                    <a:tint val="75000"/>
                  </a:prstClr>
                </a:solidFill>
              </a:rPr>
              <a:t>.</a:t>
            </a:r>
          </a:p>
        </p:txBody>
      </p:sp>
    </p:spTree>
    <p:extLst>
      <p:ext uri="{BB962C8B-B14F-4D97-AF65-F5344CB8AC3E}">
        <p14:creationId xmlns:p14="http://schemas.microsoft.com/office/powerpoint/2010/main" val="28978958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D16CBA-ED36-4397-9CF3-7E51CC0B5D51}" type="slidenum">
              <a:rPr kumimoji="0" lang="es-EC"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EC"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16" name="Título 1"/>
          <p:cNvSpPr txBox="1">
            <a:spLocks/>
          </p:cNvSpPr>
          <p:nvPr/>
        </p:nvSpPr>
        <p:spPr>
          <a:xfrm>
            <a:off x="1961881" y="73974"/>
            <a:ext cx="8196771" cy="525643"/>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600" dirty="0" smtClean="0"/>
              <a:t>IV. CONSUMO DE ENERGÍA Y FACTOR DE EMISIONES DE CO</a:t>
            </a:r>
            <a:r>
              <a:rPr lang="es-ES" sz="1900" dirty="0" smtClean="0"/>
              <a:t>2</a:t>
            </a:r>
            <a:r>
              <a:rPr lang="es-ES" sz="2600" dirty="0" smtClean="0"/>
              <a:t>.</a:t>
            </a:r>
          </a:p>
          <a:p>
            <a:pPr algn="ctr"/>
            <a:endParaRPr lang="es-EC" sz="2800" dirty="0"/>
          </a:p>
        </p:txBody>
      </p:sp>
      <p:sp>
        <p:nvSpPr>
          <p:cNvPr id="25" name="Rectángulo 24"/>
          <p:cNvSpPr/>
          <p:nvPr/>
        </p:nvSpPr>
        <p:spPr>
          <a:xfrm>
            <a:off x="1130109" y="474417"/>
            <a:ext cx="8328962" cy="646331"/>
          </a:xfrm>
          <a:prstGeom prst="rect">
            <a:avLst/>
          </a:prstGeom>
        </p:spPr>
        <p:txBody>
          <a:bodyPr wrap="square">
            <a:spAutoFit/>
          </a:bodyPr>
          <a:lstStyle/>
          <a:p>
            <a:r>
              <a:rPr lang="es-ES" dirty="0" smtClean="0">
                <a:solidFill>
                  <a:srgbClr val="0070C0"/>
                </a:solidFill>
              </a:rPr>
              <a:t>4.2 Ciclo de </a:t>
            </a:r>
            <a:r>
              <a:rPr lang="es-EC" dirty="0" smtClean="0">
                <a:solidFill>
                  <a:srgbClr val="0070C0"/>
                </a:solidFill>
              </a:rPr>
              <a:t>conducción</a:t>
            </a:r>
            <a:r>
              <a:rPr lang="es-ES" dirty="0" smtClean="0">
                <a:solidFill>
                  <a:srgbClr val="0070C0"/>
                </a:solidFill>
              </a:rPr>
              <a:t>.</a:t>
            </a:r>
            <a:endParaRPr lang="es-ES" dirty="0">
              <a:solidFill>
                <a:srgbClr val="0070C0"/>
              </a:solidFill>
            </a:endParaRPr>
          </a:p>
          <a:p>
            <a:r>
              <a:rPr lang="es-ES" dirty="0">
                <a:solidFill>
                  <a:srgbClr val="0070C0"/>
                </a:solidFill>
              </a:rPr>
              <a:t>					</a:t>
            </a:r>
          </a:p>
        </p:txBody>
      </p:sp>
      <p:sp>
        <p:nvSpPr>
          <p:cNvPr id="27" name="Rectángulo 26"/>
          <p:cNvSpPr/>
          <p:nvPr/>
        </p:nvSpPr>
        <p:spPr>
          <a:xfrm>
            <a:off x="1704703" y="838367"/>
            <a:ext cx="2172390" cy="369332"/>
          </a:xfrm>
          <a:prstGeom prst="rect">
            <a:avLst/>
          </a:prstGeom>
        </p:spPr>
        <p:txBody>
          <a:bodyPr wrap="none">
            <a:spAutoFit/>
          </a:bodyPr>
          <a:lstStyle/>
          <a:p>
            <a:r>
              <a:rPr lang="en-US" dirty="0">
                <a:solidFill>
                  <a:schemeClr val="accent1">
                    <a:lumMod val="75000"/>
                  </a:schemeClr>
                </a:solidFill>
              </a:rPr>
              <a:t>Método </a:t>
            </a:r>
            <a:r>
              <a:rPr lang="en-US" dirty="0" smtClean="0">
                <a:solidFill>
                  <a:schemeClr val="accent1">
                    <a:lumMod val="75000"/>
                  </a:schemeClr>
                </a:solidFill>
              </a:rPr>
              <a:t>micro - trip.</a:t>
            </a:r>
            <a:endParaRPr lang="en-US" dirty="0">
              <a:solidFill>
                <a:schemeClr val="accent1">
                  <a:lumMod val="75000"/>
                </a:schemeClr>
              </a:solidFill>
            </a:endParaRPr>
          </a:p>
        </p:txBody>
      </p:sp>
      <p:graphicFrame>
        <p:nvGraphicFramePr>
          <p:cNvPr id="12" name="Tabla 11"/>
          <p:cNvGraphicFramePr>
            <a:graphicFrameLocks noGrp="1"/>
          </p:cNvGraphicFramePr>
          <p:nvPr>
            <p:extLst>
              <p:ext uri="{D42A27DB-BD31-4B8C-83A1-F6EECF244321}">
                <p14:modId xmlns:p14="http://schemas.microsoft.com/office/powerpoint/2010/main" val="2799626263"/>
              </p:ext>
            </p:extLst>
          </p:nvPr>
        </p:nvGraphicFramePr>
        <p:xfrm>
          <a:off x="1130109" y="1243150"/>
          <a:ext cx="10012508" cy="1205510"/>
        </p:xfrm>
        <a:graphic>
          <a:graphicData uri="http://schemas.openxmlformats.org/drawingml/2006/table">
            <a:tbl>
              <a:tblPr firstRow="1" bandRow="1">
                <a:tableStyleId>{5C22544A-7EE6-4342-B048-85BDC9FD1C3A}</a:tableStyleId>
              </a:tblPr>
              <a:tblGrid>
                <a:gridCol w="605272">
                  <a:extLst>
                    <a:ext uri="{9D8B030D-6E8A-4147-A177-3AD203B41FA5}">
                      <a16:colId xmlns:a16="http://schemas.microsoft.com/office/drawing/2014/main" val="3327743881"/>
                    </a:ext>
                  </a:extLst>
                </a:gridCol>
                <a:gridCol w="3399733">
                  <a:extLst>
                    <a:ext uri="{9D8B030D-6E8A-4147-A177-3AD203B41FA5}">
                      <a16:colId xmlns:a16="http://schemas.microsoft.com/office/drawing/2014/main" val="2053002258"/>
                    </a:ext>
                  </a:extLst>
                </a:gridCol>
                <a:gridCol w="2002501">
                  <a:extLst>
                    <a:ext uri="{9D8B030D-6E8A-4147-A177-3AD203B41FA5}">
                      <a16:colId xmlns:a16="http://schemas.microsoft.com/office/drawing/2014/main" val="2321210350"/>
                    </a:ext>
                  </a:extLst>
                </a:gridCol>
                <a:gridCol w="2002501">
                  <a:extLst>
                    <a:ext uri="{9D8B030D-6E8A-4147-A177-3AD203B41FA5}">
                      <a16:colId xmlns:a16="http://schemas.microsoft.com/office/drawing/2014/main" val="1705376338"/>
                    </a:ext>
                  </a:extLst>
                </a:gridCol>
                <a:gridCol w="2002501">
                  <a:extLst>
                    <a:ext uri="{9D8B030D-6E8A-4147-A177-3AD203B41FA5}">
                      <a16:colId xmlns:a16="http://schemas.microsoft.com/office/drawing/2014/main" val="129588373"/>
                    </a:ext>
                  </a:extLst>
                </a:gridCol>
              </a:tblGrid>
              <a:tr h="337783">
                <a:tc gridSpan="5">
                  <a:txBody>
                    <a:bodyPr/>
                    <a:lstStyle/>
                    <a:p>
                      <a:pPr algn="ctr"/>
                      <a:r>
                        <a:rPr lang="es-ES" dirty="0" smtClean="0">
                          <a:latin typeface="+mn-lt"/>
                        </a:rPr>
                        <a:t>Cálculo de la desviación respecto a la media. Ruta #1 Directa. </a:t>
                      </a:r>
                    </a:p>
                  </a:txBody>
                  <a:tcPr anchor="ct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extLst>
                  <a:ext uri="{0D108BD9-81ED-4DB2-BD59-A6C34878D82A}">
                    <a16:rowId xmlns:a16="http://schemas.microsoft.com/office/drawing/2014/main" val="980321067"/>
                  </a:ext>
                </a:extLst>
              </a:tr>
              <a:tr h="406850">
                <a:tc>
                  <a:txBody>
                    <a:bodyPr/>
                    <a:lstStyle/>
                    <a:p>
                      <a:pPr algn="ctr"/>
                      <a:r>
                        <a:rPr lang="es-ES" dirty="0" smtClean="0">
                          <a:latin typeface="+mn-lt"/>
                        </a:rPr>
                        <a:t>#</a:t>
                      </a:r>
                      <a:endParaRPr lang="en-US" dirty="0">
                        <a:latin typeface="+mn-lt"/>
                      </a:endParaRPr>
                    </a:p>
                  </a:txBody>
                  <a:tcPr anchor="ctr"/>
                </a:tc>
                <a:tc>
                  <a:txBody>
                    <a:bodyPr/>
                    <a:lstStyle/>
                    <a:p>
                      <a:pPr algn="ctr"/>
                      <a:r>
                        <a:rPr lang="es-EC" dirty="0" smtClean="0">
                          <a:latin typeface="+mn-lt"/>
                        </a:rPr>
                        <a:t>Parámetro</a:t>
                      </a:r>
                      <a:endParaRPr lang="en-US" dirty="0">
                        <a:latin typeface="+mn-lt"/>
                      </a:endParaRPr>
                    </a:p>
                  </a:txBody>
                  <a:tcPr anchor="ctr"/>
                </a:tc>
                <a:tc>
                  <a:txBody>
                    <a:bodyPr/>
                    <a:lstStyle/>
                    <a:p>
                      <a:pPr algn="ctr"/>
                      <a:r>
                        <a:rPr lang="es-EC" dirty="0" smtClean="0">
                          <a:latin typeface="+mn-lt"/>
                        </a:rPr>
                        <a:t>PCCCC</a:t>
                      </a:r>
                      <a:endParaRPr lang="en-US" dirty="0">
                        <a:latin typeface="+mn-lt"/>
                      </a:endParaRPr>
                    </a:p>
                  </a:txBody>
                  <a:tcPr anchor="ctr"/>
                </a:tc>
                <a:tc>
                  <a:txBody>
                    <a:bodyPr/>
                    <a:lstStyle/>
                    <a:p>
                      <a:pPr algn="ctr"/>
                      <a:r>
                        <a:rPr lang="en-US" dirty="0" smtClean="0">
                          <a:latin typeface="+mn-lt"/>
                        </a:rPr>
                        <a:t>PCPP</a:t>
                      </a:r>
                      <a:endParaRPr lang="en-US" dirty="0">
                        <a:latin typeface="+mn-lt"/>
                      </a:endParaRPr>
                    </a:p>
                  </a:txBody>
                  <a:tcPr anchor="ctr"/>
                </a:tc>
                <a:tc>
                  <a:txBody>
                    <a:bodyPr/>
                    <a:lstStyle/>
                    <a:p>
                      <a:pPr algn="ctr"/>
                      <a:r>
                        <a:rPr lang="en-US" dirty="0" smtClean="0">
                          <a:latin typeface="+mn-lt"/>
                        </a:rPr>
                        <a:t>Diferencia </a:t>
                      </a:r>
                      <a:r>
                        <a:rPr lang="es-ES" dirty="0" smtClean="0">
                          <a:latin typeface="+mn-lt"/>
                        </a:rPr>
                        <a:t>[%]</a:t>
                      </a:r>
                      <a:endParaRPr lang="en-US" dirty="0">
                        <a:latin typeface="+mn-lt"/>
                      </a:endParaRPr>
                    </a:p>
                  </a:txBody>
                  <a:tcPr anchor="ctr"/>
                </a:tc>
                <a:extLst>
                  <a:ext uri="{0D108BD9-81ED-4DB2-BD59-A6C34878D82A}">
                    <a16:rowId xmlns:a16="http://schemas.microsoft.com/office/drawing/2014/main" val="4270531134"/>
                  </a:ext>
                </a:extLst>
              </a:tr>
              <a:tr h="432900">
                <a:tc>
                  <a:txBody>
                    <a:bodyPr/>
                    <a:lstStyle/>
                    <a:p>
                      <a:pPr algn="ctr"/>
                      <a:r>
                        <a:rPr lang="es-ES" dirty="0" smtClean="0">
                          <a:latin typeface="+mn-lt"/>
                        </a:rPr>
                        <a:t>1</a:t>
                      </a:r>
                      <a:endParaRPr lang="en-US" dirty="0">
                        <a:latin typeface="+mn-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Velocidad Media [m/s]</a:t>
                      </a:r>
                    </a:p>
                  </a:txBody>
                  <a:tcPr anchor="ctr"/>
                </a:tc>
                <a:tc>
                  <a:txBody>
                    <a:bodyPr/>
                    <a:lstStyle/>
                    <a:p>
                      <a:pPr algn="ctr"/>
                      <a:r>
                        <a:rPr lang="es-EC" dirty="0" smtClean="0">
                          <a:latin typeface="+mn-lt"/>
                        </a:rPr>
                        <a:t>6.016</a:t>
                      </a:r>
                      <a:endParaRPr lang="en-US" dirty="0">
                        <a:latin typeface="+mn-lt"/>
                      </a:endParaRPr>
                    </a:p>
                  </a:txBody>
                  <a:tcPr anchor="ctr"/>
                </a:tc>
                <a:tc>
                  <a:txBody>
                    <a:bodyPr/>
                    <a:lstStyle/>
                    <a:p>
                      <a:pPr algn="ctr"/>
                      <a:r>
                        <a:rPr lang="es-EC" dirty="0" smtClean="0">
                          <a:latin typeface="+mn-lt"/>
                        </a:rPr>
                        <a:t>6.410</a:t>
                      </a:r>
                      <a:endParaRPr lang="en-US" dirty="0">
                        <a:latin typeface="+mn-lt"/>
                      </a:endParaRPr>
                    </a:p>
                  </a:txBody>
                  <a:tcPr anchor="ctr"/>
                </a:tc>
                <a:tc>
                  <a:txBody>
                    <a:bodyPr/>
                    <a:lstStyle/>
                    <a:p>
                      <a:pPr algn="ctr"/>
                      <a:r>
                        <a:rPr lang="es-EC" dirty="0" smtClean="0">
                          <a:latin typeface="+mn-lt"/>
                        </a:rPr>
                        <a:t>6.55</a:t>
                      </a:r>
                      <a:endParaRPr lang="en-US" dirty="0">
                        <a:latin typeface="+mn-lt"/>
                      </a:endParaRPr>
                    </a:p>
                  </a:txBody>
                  <a:tcPr anchor="ctr"/>
                </a:tc>
                <a:extLst>
                  <a:ext uri="{0D108BD9-81ED-4DB2-BD59-A6C34878D82A}">
                    <a16:rowId xmlns:a16="http://schemas.microsoft.com/office/drawing/2014/main" val="3165333731"/>
                  </a:ext>
                </a:extLst>
              </a:tr>
            </a:tbl>
          </a:graphicData>
        </a:graphic>
      </p:graphicFrame>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6434" y="2605493"/>
            <a:ext cx="6940630" cy="3470316"/>
          </a:xfrm>
          <a:prstGeom prst="rect">
            <a:avLst/>
          </a:prstGeom>
        </p:spPr>
      </p:pic>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9034" y="5955620"/>
            <a:ext cx="1322796" cy="741839"/>
          </a:xfrm>
          <a:prstGeom prst="rect">
            <a:avLst/>
          </a:prstGeom>
        </p:spPr>
      </p:pic>
      <p:sp>
        <p:nvSpPr>
          <p:cNvPr id="15" name="Marcador de pie de página 4"/>
          <p:cNvSpPr>
            <a:spLocks noGrp="1"/>
          </p:cNvSpPr>
          <p:nvPr>
            <p:ph type="ftr" sz="quarter" idx="11"/>
          </p:nvPr>
        </p:nvSpPr>
        <p:spPr>
          <a:xfrm>
            <a:off x="1961881" y="6276174"/>
            <a:ext cx="8958668" cy="498488"/>
          </a:xfrm>
        </p:spPr>
        <p:txBody>
          <a:bodyPr/>
          <a:lstStyle/>
          <a:p>
            <a:pPr lvl="0">
              <a:defRPr/>
            </a:pPr>
            <a:r>
              <a:rPr lang="es-ES" dirty="0">
                <a:solidFill>
                  <a:prstClr val="black">
                    <a:tint val="75000"/>
                  </a:prstClr>
                </a:solidFill>
              </a:rPr>
              <a:t>Desarrollo de una metodología para seleccionar un bus eléctrico.</a:t>
            </a:r>
          </a:p>
          <a:p>
            <a:pPr lvl="0">
              <a:defRPr/>
            </a:pPr>
            <a:r>
              <a:rPr lang="es-ES" dirty="0">
                <a:solidFill>
                  <a:prstClr val="black">
                    <a:tint val="75000"/>
                  </a:prstClr>
                </a:solidFill>
              </a:rPr>
              <a:t>Ing. Francisco Torres </a:t>
            </a:r>
            <a:r>
              <a:rPr lang="es-ES" dirty="0" smtClean="0">
                <a:solidFill>
                  <a:prstClr val="black">
                    <a:tint val="75000"/>
                  </a:prstClr>
                </a:solidFill>
              </a:rPr>
              <a:t>Moscoso</a:t>
            </a:r>
            <a:r>
              <a:rPr lang="es-ES" dirty="0">
                <a:solidFill>
                  <a:prstClr val="black">
                    <a:tint val="75000"/>
                  </a:prstClr>
                </a:solidFill>
              </a:rPr>
              <a:t>.</a:t>
            </a:r>
          </a:p>
        </p:txBody>
      </p:sp>
      <p:sp>
        <p:nvSpPr>
          <p:cNvPr id="18" name="Marcador de contenido 2"/>
          <p:cNvSpPr txBox="1">
            <a:spLocks/>
          </p:cNvSpPr>
          <p:nvPr/>
        </p:nvSpPr>
        <p:spPr>
          <a:xfrm>
            <a:off x="0" y="419122"/>
            <a:ext cx="1961881" cy="5676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EC" sz="1200" dirty="0" smtClean="0"/>
              <a:t>Índice.</a:t>
            </a:r>
          </a:p>
          <a:p>
            <a:pPr marL="0" indent="0">
              <a:lnSpc>
                <a:spcPct val="100000"/>
              </a:lnSpc>
              <a:spcBef>
                <a:spcPts val="0"/>
              </a:spcBef>
              <a:buNone/>
            </a:pPr>
            <a:r>
              <a:rPr lang="es-EC" sz="1200" dirty="0" smtClean="0"/>
              <a:t>Cap IV.</a:t>
            </a:r>
            <a:endParaRPr lang="es-EC" b="1" dirty="0" smtClean="0">
              <a:solidFill>
                <a:prstClr val="black"/>
              </a:solidFill>
            </a:endParaRPr>
          </a:p>
        </p:txBody>
      </p:sp>
      <p:pic>
        <p:nvPicPr>
          <p:cNvPr id="19" name="Imagen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930" y="5629128"/>
            <a:ext cx="1346382" cy="1030186"/>
          </a:xfrm>
          <a:prstGeom prst="rect">
            <a:avLst/>
          </a:prstGeom>
        </p:spPr>
      </p:pic>
    </p:spTree>
    <p:extLst>
      <p:ext uri="{BB962C8B-B14F-4D97-AF65-F5344CB8AC3E}">
        <p14:creationId xmlns:p14="http://schemas.microsoft.com/office/powerpoint/2010/main" val="12444847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lecha en U 19"/>
          <p:cNvSpPr/>
          <p:nvPr/>
        </p:nvSpPr>
        <p:spPr>
          <a:xfrm rot="5400000">
            <a:off x="2979997" y="3421786"/>
            <a:ext cx="846456" cy="2047604"/>
          </a:xfrm>
          <a:prstGeom prst="uturnArrow">
            <a:avLst>
              <a:gd name="adj1" fmla="val 25000"/>
              <a:gd name="adj2" fmla="val 25000"/>
              <a:gd name="adj3" fmla="val 25000"/>
              <a:gd name="adj4" fmla="val 43750"/>
              <a:gd name="adj5" fmla="val 263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D16CBA-ED36-4397-9CF3-7E51CC0B5D51}" type="slidenum">
              <a:rPr kumimoji="0" lang="es-EC"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EC"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16" name="Título 1"/>
          <p:cNvSpPr txBox="1">
            <a:spLocks/>
          </p:cNvSpPr>
          <p:nvPr/>
        </p:nvSpPr>
        <p:spPr>
          <a:xfrm>
            <a:off x="1799260" y="159016"/>
            <a:ext cx="8196771" cy="525643"/>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600" dirty="0" smtClean="0"/>
              <a:t>IV. CONSUMO DE ENERGÍA Y FACTOR DE EMISIONES DE CO</a:t>
            </a:r>
            <a:r>
              <a:rPr lang="es-ES" sz="1900" dirty="0" smtClean="0"/>
              <a:t>2</a:t>
            </a:r>
            <a:r>
              <a:rPr lang="es-ES" sz="2600" dirty="0" smtClean="0"/>
              <a:t>.</a:t>
            </a:r>
          </a:p>
          <a:p>
            <a:pPr algn="ctr"/>
            <a:endParaRPr lang="es-EC" sz="2800" dirty="0"/>
          </a:p>
        </p:txBody>
      </p:sp>
      <p:sp>
        <p:nvSpPr>
          <p:cNvPr id="25" name="Rectángulo 24"/>
          <p:cNvSpPr/>
          <p:nvPr/>
        </p:nvSpPr>
        <p:spPr>
          <a:xfrm>
            <a:off x="1939279" y="515388"/>
            <a:ext cx="8328962" cy="369332"/>
          </a:xfrm>
          <a:prstGeom prst="rect">
            <a:avLst/>
          </a:prstGeom>
        </p:spPr>
        <p:txBody>
          <a:bodyPr wrap="square">
            <a:spAutoFit/>
          </a:bodyPr>
          <a:lstStyle/>
          <a:p>
            <a:r>
              <a:rPr lang="es-ES" dirty="0" smtClean="0">
                <a:solidFill>
                  <a:srgbClr val="0070C0"/>
                </a:solidFill>
              </a:rPr>
              <a:t>4.3 </a:t>
            </a:r>
            <a:r>
              <a:rPr lang="es-ES" dirty="0">
                <a:solidFill>
                  <a:srgbClr val="0070C0"/>
                </a:solidFill>
              </a:rPr>
              <a:t>Factor de emisión de CO</a:t>
            </a:r>
            <a:r>
              <a:rPr lang="es-ES" sz="1400" dirty="0">
                <a:solidFill>
                  <a:srgbClr val="0070C0"/>
                </a:solidFill>
              </a:rPr>
              <a:t>2</a:t>
            </a:r>
            <a:r>
              <a:rPr lang="es-ES" dirty="0">
                <a:solidFill>
                  <a:srgbClr val="0070C0"/>
                </a:solidFill>
              </a:rPr>
              <a:t>.					</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2045" y="923641"/>
            <a:ext cx="8976196" cy="2780730"/>
          </a:xfrm>
          <a:prstGeom prst="rect">
            <a:avLst/>
          </a:prstGeom>
        </p:spPr>
      </p:pic>
      <p:sp>
        <p:nvSpPr>
          <p:cNvPr id="4" name="Rectángulo 3"/>
          <p:cNvSpPr/>
          <p:nvPr/>
        </p:nvSpPr>
        <p:spPr>
          <a:xfrm>
            <a:off x="1577312" y="3937756"/>
            <a:ext cx="9328854" cy="1015663"/>
          </a:xfrm>
          <a:prstGeom prst="rect">
            <a:avLst/>
          </a:prstGeom>
        </p:spPr>
        <p:txBody>
          <a:bodyPr wrap="square">
            <a:spAutoFit/>
          </a:bodyPr>
          <a:lstStyle/>
          <a:p>
            <a:r>
              <a:rPr lang="es-ES" sz="2000" dirty="0" smtClean="0"/>
              <a:t>2018                   </a:t>
            </a:r>
          </a:p>
          <a:p>
            <a:r>
              <a:rPr lang="es-ES" sz="2000" dirty="0" smtClean="0"/>
              <a:t>Factor </a:t>
            </a:r>
            <a:r>
              <a:rPr lang="es-ES" sz="2000" dirty="0"/>
              <a:t>de emisión </a:t>
            </a:r>
            <a:r>
              <a:rPr lang="es-ES" sz="2000" dirty="0" smtClean="0"/>
              <a:t>               </a:t>
            </a:r>
          </a:p>
          <a:p>
            <a:r>
              <a:rPr lang="es-ES" sz="2000" dirty="0" smtClean="0"/>
              <a:t>0.6004 kgCO</a:t>
            </a:r>
            <a:r>
              <a:rPr lang="es-ES" sz="1600" dirty="0" smtClean="0"/>
              <a:t>2</a:t>
            </a:r>
            <a:r>
              <a:rPr lang="es-ES" sz="2000" dirty="0" smtClean="0"/>
              <a:t>/kWh </a:t>
            </a:r>
            <a:endParaRPr lang="en-US" sz="2000" dirty="0"/>
          </a:p>
        </p:txBody>
      </p:sp>
      <mc:AlternateContent xmlns:mc="http://schemas.openxmlformats.org/markup-compatibility/2006" xmlns:a14="http://schemas.microsoft.com/office/drawing/2010/main">
        <mc:Choice Requires="a14">
          <p:sp>
            <p:nvSpPr>
              <p:cNvPr id="22" name="Rectángulo 21"/>
              <p:cNvSpPr/>
              <p:nvPr/>
            </p:nvSpPr>
            <p:spPr>
              <a:xfrm>
                <a:off x="4898193" y="3937621"/>
                <a:ext cx="5258747" cy="7772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𝐸𝐶𝑂</m:t>
                          </m:r>
                        </m:e>
                        <m:sub>
                          <m:r>
                            <a:rPr lang="en-US" sz="2000" i="0">
                              <a:latin typeface="Cambria Math" panose="02040503050406030204" pitchFamily="18" charset="0"/>
                            </a:rPr>
                            <m:t>2</m:t>
                          </m:r>
                        </m:sub>
                      </m:sSub>
                      <m:r>
                        <a:rPr lang="en-US" sz="2000" i="0">
                          <a:latin typeface="Cambria Math" panose="02040503050406030204" pitchFamily="18" charset="0"/>
                        </a:rPr>
                        <m:t>=</m:t>
                      </m:r>
                      <m:r>
                        <a:rPr lang="en-US" sz="2000" i="1">
                          <a:latin typeface="Cambria Math" panose="02040503050406030204" pitchFamily="18" charset="0"/>
                        </a:rPr>
                        <m:t>𝐸𝐹</m:t>
                      </m:r>
                      <m:r>
                        <a:rPr lang="en-US" sz="2000" i="0">
                          <a:latin typeface="Cambria Math" panose="02040503050406030204" pitchFamily="18" charset="0"/>
                        </a:rPr>
                        <m:t> </m:t>
                      </m:r>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𝑘𝑔</m:t>
                              </m:r>
                              <m:sSub>
                                <m:sSubPr>
                                  <m:ctrlPr>
                                    <a:rPr lang="en-US" sz="2000" i="1">
                                      <a:latin typeface="Cambria Math" panose="02040503050406030204" pitchFamily="18" charset="0"/>
                                    </a:rPr>
                                  </m:ctrlPr>
                                </m:sSubPr>
                                <m:e>
                                  <m:r>
                                    <a:rPr lang="en-US" sz="2000" i="1">
                                      <a:latin typeface="Cambria Math" panose="02040503050406030204" pitchFamily="18" charset="0"/>
                                    </a:rPr>
                                    <m:t>𝐶𝑂</m:t>
                                  </m:r>
                                </m:e>
                                <m:sub>
                                  <m:r>
                                    <a:rPr lang="en-US" sz="2000" i="0">
                                      <a:latin typeface="Cambria Math" panose="02040503050406030204" pitchFamily="18" charset="0"/>
                                    </a:rPr>
                                    <m:t>2</m:t>
                                  </m:r>
                                </m:sub>
                              </m:sSub>
                            </m:num>
                            <m:den>
                              <m:r>
                                <a:rPr lang="en-US" sz="2000" i="1">
                                  <a:latin typeface="Cambria Math" panose="02040503050406030204" pitchFamily="18" charset="0"/>
                                </a:rPr>
                                <m:t>𝑘𝑊h</m:t>
                              </m:r>
                            </m:den>
                          </m:f>
                        </m:e>
                      </m:d>
                      <m:r>
                        <a:rPr lang="en-US" sz="2000" i="0">
                          <a:latin typeface="Cambria Math" panose="02040503050406030204" pitchFamily="18" charset="0"/>
                        </a:rPr>
                        <m:t>  ∗  </m:t>
                      </m:r>
                      <m:r>
                        <a:rPr lang="en-US" sz="2000" i="1">
                          <a:latin typeface="Cambria Math" panose="02040503050406030204" pitchFamily="18" charset="0"/>
                        </a:rPr>
                        <m:t>𝑅𝑒𝑛𝑑𝑖𝑚𝑖𝑒𝑛𝑡𝑜</m:t>
                      </m:r>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𝑘𝑊h</m:t>
                              </m:r>
                            </m:num>
                            <m:den>
                              <m:r>
                                <a:rPr lang="en-US" sz="2000" i="1">
                                  <a:latin typeface="Cambria Math" panose="02040503050406030204" pitchFamily="18" charset="0"/>
                                </a:rPr>
                                <m:t>𝑘𝑚</m:t>
                              </m:r>
                            </m:den>
                          </m:f>
                        </m:e>
                      </m:d>
                    </m:oMath>
                  </m:oMathPara>
                </a14:m>
                <a:endParaRPr lang="en-US" sz="2000" dirty="0"/>
              </a:p>
            </p:txBody>
          </p:sp>
        </mc:Choice>
        <mc:Fallback xmlns="">
          <p:sp>
            <p:nvSpPr>
              <p:cNvPr id="22" name="Rectángulo 21"/>
              <p:cNvSpPr>
                <a:spLocks noRot="1" noChangeAspect="1" noMove="1" noResize="1" noEditPoints="1" noAdjustHandles="1" noChangeArrowheads="1" noChangeShapeType="1" noTextEdit="1"/>
              </p:cNvSpPr>
              <p:nvPr/>
            </p:nvSpPr>
            <p:spPr>
              <a:xfrm>
                <a:off x="4898193" y="3937621"/>
                <a:ext cx="5258747" cy="77726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ángulo 22"/>
              <p:cNvSpPr/>
              <p:nvPr/>
            </p:nvSpPr>
            <p:spPr>
              <a:xfrm>
                <a:off x="4291146" y="5174560"/>
                <a:ext cx="2476897" cy="369332"/>
              </a:xfrm>
              <a:prstGeom prst="rect">
                <a:avLst/>
              </a:prstGeom>
            </p:spPr>
            <p:txBody>
              <a:bodyPr wrap="none">
                <a:spAutoFit/>
              </a:bodyPr>
              <a:lstStyle/>
              <a:p>
                <a14:m>
                  <m:oMath xmlns:m="http://schemas.openxmlformats.org/officeDocument/2006/math">
                    <m:r>
                      <m:rPr>
                        <m:sty m:val="p"/>
                      </m:rPr>
                      <a:rPr lang="es-EC" b="0" i="0" smtClean="0">
                        <a:solidFill>
                          <a:srgbClr val="000000"/>
                        </a:solidFill>
                        <a:latin typeface="Cambria Math" panose="02040503050406030204" pitchFamily="18" charset="0"/>
                        <a:cs typeface="Times New Roman" panose="02020603050405020304" pitchFamily="18" charset="0"/>
                      </a:rPr>
                      <m:t>E</m:t>
                    </m:r>
                    <m:r>
                      <m:rPr>
                        <m:sty m:val="p"/>
                      </m:rPr>
                      <a:rPr lang="es-EC">
                        <a:solidFill>
                          <a:srgbClr val="000000"/>
                        </a:solidFill>
                        <a:latin typeface="Cambria Math" panose="02040503050406030204" pitchFamily="18" charset="0"/>
                        <a:cs typeface="Times New Roman" panose="02020603050405020304" pitchFamily="18" charset="0"/>
                      </a:rPr>
                      <m:t>misi</m:t>
                    </m:r>
                    <m:r>
                      <a:rPr lang="es-EC">
                        <a:solidFill>
                          <a:srgbClr val="000000"/>
                        </a:solidFill>
                        <a:latin typeface="Cambria Math" panose="02040503050406030204" pitchFamily="18" charset="0"/>
                        <a:cs typeface="Times New Roman" panose="02020603050405020304" pitchFamily="18" charset="0"/>
                      </a:rPr>
                      <m:t>ó</m:t>
                    </m:r>
                    <m:r>
                      <m:rPr>
                        <m:sty m:val="p"/>
                      </m:rPr>
                      <a:rPr lang="es-EC">
                        <a:solidFill>
                          <a:srgbClr val="000000"/>
                        </a:solidFill>
                        <a:latin typeface="Cambria Math" panose="02040503050406030204" pitchFamily="18" charset="0"/>
                        <a:cs typeface="Times New Roman" panose="02020603050405020304" pitchFamily="18" charset="0"/>
                      </a:rPr>
                      <m:t>n</m:t>
                    </m:r>
                    <m:r>
                      <a:rPr lang="es-EC" i="1">
                        <a:solidFill>
                          <a:srgbClr val="000000"/>
                        </a:solidFill>
                        <a:latin typeface="Cambria Math" panose="02040503050406030204" pitchFamily="18" charset="0"/>
                        <a:cs typeface="Times New Roman" panose="02020603050405020304" pitchFamily="18" charset="0"/>
                      </a:rPr>
                      <m:t> </m:t>
                    </m:r>
                    <m:r>
                      <m:rPr>
                        <m:sty m:val="p"/>
                      </m:rPr>
                      <a:rPr lang="es-EC">
                        <a:solidFill>
                          <a:srgbClr val="000000"/>
                        </a:solidFill>
                        <a:latin typeface="Cambria Math" panose="02040503050406030204" pitchFamily="18" charset="0"/>
                        <a:cs typeface="Times New Roman" panose="02020603050405020304" pitchFamily="18" charset="0"/>
                      </a:rPr>
                      <m:t>de</m:t>
                    </m:r>
                    <m:r>
                      <a:rPr lang="es-EC" i="1">
                        <a:solidFill>
                          <a:srgbClr val="000000"/>
                        </a:solidFill>
                        <a:latin typeface="Cambria Math" panose="02040503050406030204" pitchFamily="18" charset="0"/>
                        <a:cs typeface="Times New Roman" panose="02020603050405020304" pitchFamily="18" charset="0"/>
                      </a:rPr>
                      <m:t> </m:t>
                    </m:r>
                    <m:sSub>
                      <m:sSubPr>
                        <m:ctrlPr>
                          <a:rPr lang="en-US" i="1">
                            <a:latin typeface="Cambria Math" panose="02040503050406030204" pitchFamily="18" charset="0"/>
                            <a:cs typeface="Times New Roman" panose="02020603050405020304" pitchFamily="18" charset="0"/>
                          </a:rPr>
                        </m:ctrlPr>
                      </m:sSubPr>
                      <m:e>
                        <m:r>
                          <m:rPr>
                            <m:sty m:val="p"/>
                          </m:rPr>
                          <a:rPr lang="es-EC">
                            <a:solidFill>
                              <a:srgbClr val="000000"/>
                            </a:solidFill>
                            <a:latin typeface="Cambria Math" panose="02040503050406030204" pitchFamily="18" charset="0"/>
                            <a:cs typeface="Times New Roman" panose="02020603050405020304" pitchFamily="18" charset="0"/>
                          </a:rPr>
                          <m:t>kgCO</m:t>
                        </m:r>
                      </m:e>
                      <m:sub>
                        <m:r>
                          <a:rPr lang="es-EC">
                            <a:solidFill>
                              <a:srgbClr val="000000"/>
                            </a:solidFill>
                            <a:latin typeface="Cambria Math" panose="02040503050406030204" pitchFamily="18" charset="0"/>
                            <a:cs typeface="Times New Roman" panose="02020603050405020304" pitchFamily="18" charset="0"/>
                          </a:rPr>
                          <m:t>2</m:t>
                        </m:r>
                        <m:r>
                          <a:rPr lang="es-EC" i="1">
                            <a:solidFill>
                              <a:srgbClr val="000000"/>
                            </a:solidFill>
                            <a:latin typeface="Cambria Math" panose="02040503050406030204" pitchFamily="18" charset="0"/>
                            <a:cs typeface="Times New Roman" panose="02020603050405020304" pitchFamily="18" charset="0"/>
                          </a:rPr>
                          <m:t> </m:t>
                        </m:r>
                      </m:sub>
                    </m:sSub>
                    <m:r>
                      <a:rPr lang="es-EC">
                        <a:solidFill>
                          <a:srgbClr val="000000"/>
                        </a:solidFill>
                        <a:latin typeface="Cambria Math" panose="02040503050406030204" pitchFamily="18" charset="0"/>
                        <a:cs typeface="Times New Roman" panose="02020603050405020304" pitchFamily="18" charset="0"/>
                      </a:rPr>
                      <m:t>/</m:t>
                    </m:r>
                    <m:r>
                      <m:rPr>
                        <m:sty m:val="p"/>
                      </m:rPr>
                      <a:rPr lang="es-EC">
                        <a:solidFill>
                          <a:srgbClr val="000000"/>
                        </a:solidFill>
                        <a:latin typeface="Cambria Math" panose="02040503050406030204" pitchFamily="18" charset="0"/>
                        <a:cs typeface="Times New Roman" panose="02020603050405020304" pitchFamily="18" charset="0"/>
                      </a:rPr>
                      <m:t>km</m:t>
                    </m:r>
                  </m:oMath>
                </a14:m>
                <a:r>
                  <a:rPr lang="es-EC" dirty="0">
                    <a:solidFill>
                      <a:srgbClr val="000000"/>
                    </a:solidFill>
                    <a:latin typeface="+mj-lt"/>
                    <a:ea typeface="Arial" panose="020B0604020202020204" pitchFamily="34" charset="0"/>
                  </a:rPr>
                  <a:t>.</a:t>
                </a:r>
                <a:endParaRPr lang="en-US" dirty="0">
                  <a:latin typeface="+mj-lt"/>
                </a:endParaRPr>
              </a:p>
            </p:txBody>
          </p:sp>
        </mc:Choice>
        <mc:Fallback xmlns="">
          <p:sp>
            <p:nvSpPr>
              <p:cNvPr id="23" name="Rectángulo 22"/>
              <p:cNvSpPr>
                <a:spLocks noRot="1" noChangeAspect="1" noMove="1" noResize="1" noEditPoints="1" noAdjustHandles="1" noChangeArrowheads="1" noChangeShapeType="1" noTextEdit="1"/>
              </p:cNvSpPr>
              <p:nvPr/>
            </p:nvSpPr>
            <p:spPr>
              <a:xfrm>
                <a:off x="4291146" y="5174560"/>
                <a:ext cx="2476897" cy="369332"/>
              </a:xfrm>
              <a:prstGeom prst="rect">
                <a:avLst/>
              </a:prstGeom>
              <a:blipFill>
                <a:blip r:embed="rId4"/>
                <a:stretch>
                  <a:fillRect t="-10000" r="-1478" b="-26667"/>
                </a:stretch>
              </a:blipFill>
            </p:spPr>
            <p:txBody>
              <a:bodyPr/>
              <a:lstStyle/>
              <a:p>
                <a:r>
                  <a:rPr lang="en-US">
                    <a:noFill/>
                  </a:rPr>
                  <a:t> </a:t>
                </a:r>
              </a:p>
            </p:txBody>
          </p:sp>
        </mc:Fallback>
      </mc:AlternateContent>
      <p:cxnSp>
        <p:nvCxnSpPr>
          <p:cNvPr id="28" name="Conector curvado 27"/>
          <p:cNvCxnSpPr/>
          <p:nvPr/>
        </p:nvCxnSpPr>
        <p:spPr>
          <a:xfrm rot="5400000">
            <a:off x="4765626" y="4647263"/>
            <a:ext cx="608002" cy="342868"/>
          </a:xfrm>
          <a:prstGeom prst="curvedConnector3">
            <a:avLst>
              <a:gd name="adj1" fmla="val 50000"/>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Rectángulo 25"/>
              <p:cNvSpPr/>
              <p:nvPr/>
            </p:nvSpPr>
            <p:spPr>
              <a:xfrm>
                <a:off x="5747145" y="4805228"/>
                <a:ext cx="353173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mtClean="0">
                          <a:latin typeface="Cambria Math" panose="02040503050406030204" pitchFamily="18" charset="0"/>
                        </a:rPr>
                        <m:t>F</m:t>
                      </m:r>
                      <m:r>
                        <m:rPr>
                          <m:sty m:val="p"/>
                        </m:rPr>
                        <a:rPr lang="en-US" i="0">
                          <a:latin typeface="Cambria Math" panose="02040503050406030204" pitchFamily="18" charset="0"/>
                        </a:rPr>
                        <m:t>actor</m:t>
                      </m:r>
                      <m:r>
                        <a:rPr lang="en-US" i="0">
                          <a:latin typeface="Cambria Math" panose="02040503050406030204" pitchFamily="18" charset="0"/>
                        </a:rPr>
                        <m:t> </m:t>
                      </m:r>
                      <m:r>
                        <m:rPr>
                          <m:sty m:val="p"/>
                        </m:rPr>
                        <a:rPr lang="en-US" i="0">
                          <a:latin typeface="Cambria Math" panose="02040503050406030204" pitchFamily="18" charset="0"/>
                        </a:rPr>
                        <m:t>de</m:t>
                      </m:r>
                      <m:r>
                        <a:rPr lang="en-US" i="0">
                          <a:latin typeface="Cambria Math" panose="02040503050406030204" pitchFamily="18" charset="0"/>
                        </a:rPr>
                        <m:t> </m:t>
                      </m:r>
                      <m:r>
                        <m:rPr>
                          <m:sty m:val="p"/>
                        </m:rPr>
                        <a:rPr lang="en-US" i="0">
                          <a:latin typeface="Cambria Math" panose="02040503050406030204" pitchFamily="18" charset="0"/>
                        </a:rPr>
                        <m:t>Emisi</m:t>
                      </m:r>
                      <m:r>
                        <a:rPr lang="en-US" i="0">
                          <a:latin typeface="Cambria Math" panose="02040503050406030204" pitchFamily="18" charset="0"/>
                        </a:rPr>
                        <m:t>ó</m:t>
                      </m:r>
                      <m:r>
                        <m:rPr>
                          <m:sty m:val="p"/>
                        </m:rPr>
                        <a:rPr lang="en-US" i="0">
                          <a:latin typeface="Cambria Math" panose="02040503050406030204" pitchFamily="18" charset="0"/>
                        </a:rPr>
                        <m:t>n</m:t>
                      </m:r>
                      <m:r>
                        <a:rPr lang="en-US" i="0">
                          <a:latin typeface="Cambria Math" panose="02040503050406030204" pitchFamily="18" charset="0"/>
                        </a:rPr>
                        <m:t> </m:t>
                      </m:r>
                      <m:r>
                        <m:rPr>
                          <m:sty m:val="p"/>
                        </m:rPr>
                        <a:rPr lang="en-US" i="0">
                          <a:latin typeface="Cambria Math" panose="02040503050406030204" pitchFamily="18" charset="0"/>
                        </a:rPr>
                        <m:t>de</m:t>
                      </m:r>
                      <m:r>
                        <a:rPr lang="en-US" i="0">
                          <a:latin typeface="Cambria Math" panose="02040503050406030204" pitchFamily="18" charset="0"/>
                        </a:rPr>
                        <m:t> </m:t>
                      </m:r>
                      <m:r>
                        <m:rPr>
                          <m:sty m:val="p"/>
                        </m:rPr>
                        <a:rPr lang="en-US" i="0">
                          <a:latin typeface="Cambria Math" panose="02040503050406030204" pitchFamily="18" charset="0"/>
                        </a:rPr>
                        <m:t>electricidad</m:t>
                      </m:r>
                    </m:oMath>
                  </m:oMathPara>
                </a14:m>
                <a:endParaRPr lang="en-US" dirty="0"/>
              </a:p>
            </p:txBody>
          </p:sp>
        </mc:Choice>
        <mc:Fallback xmlns="">
          <p:sp>
            <p:nvSpPr>
              <p:cNvPr id="26" name="Rectángulo 25"/>
              <p:cNvSpPr>
                <a:spLocks noRot="1" noChangeAspect="1" noMove="1" noResize="1" noEditPoints="1" noAdjustHandles="1" noChangeArrowheads="1" noChangeShapeType="1" noTextEdit="1"/>
              </p:cNvSpPr>
              <p:nvPr/>
            </p:nvSpPr>
            <p:spPr>
              <a:xfrm>
                <a:off x="5747145" y="4805228"/>
                <a:ext cx="3531736" cy="369332"/>
              </a:xfrm>
              <a:prstGeom prst="rect">
                <a:avLst/>
              </a:prstGeom>
              <a:blipFill>
                <a:blip r:embed="rId5"/>
                <a:stretch>
                  <a:fillRect/>
                </a:stretch>
              </a:blipFill>
            </p:spPr>
            <p:txBody>
              <a:bodyPr/>
              <a:lstStyle/>
              <a:p>
                <a:r>
                  <a:rPr lang="en-US">
                    <a:noFill/>
                  </a:rPr>
                  <a:t> </a:t>
                </a:r>
              </a:p>
            </p:txBody>
          </p:sp>
        </mc:Fallback>
      </mc:AlternateContent>
      <p:cxnSp>
        <p:nvCxnSpPr>
          <p:cNvPr id="31" name="Conector curvado 30"/>
          <p:cNvCxnSpPr/>
          <p:nvPr/>
        </p:nvCxnSpPr>
        <p:spPr>
          <a:xfrm rot="16200000" flipH="1">
            <a:off x="6024654" y="4522014"/>
            <a:ext cx="387972" cy="257255"/>
          </a:xfrm>
          <a:prstGeom prst="curvedConnector3">
            <a:avLst>
              <a:gd name="adj1" fmla="val 50000"/>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2" name="Rectángulo 31"/>
          <p:cNvSpPr/>
          <p:nvPr/>
        </p:nvSpPr>
        <p:spPr>
          <a:xfrm>
            <a:off x="8047567" y="5353677"/>
            <a:ext cx="2720296" cy="536172"/>
          </a:xfrm>
          <a:prstGeom prst="rect">
            <a:avLst/>
          </a:prstGeom>
        </p:spPr>
        <p:txBody>
          <a:bodyPr wrap="none">
            <a:spAutoFit/>
          </a:bodyPr>
          <a:lstStyle/>
          <a:p>
            <a:pPr marL="244475" marR="635" indent="208280" algn="ctr">
              <a:lnSpc>
                <a:spcPct val="103000"/>
              </a:lnSpc>
              <a:spcAft>
                <a:spcPts val="20"/>
              </a:spcAft>
            </a:pPr>
            <a:r>
              <a:rPr lang="es-ES"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1.064 a 1.49 kWh/km </a:t>
            </a:r>
            <a:endParaRPr lang="es-ES"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a:p>
            <a:pPr marL="244475" marR="635" indent="208280" algn="ctr">
              <a:lnSpc>
                <a:spcPct val="103000"/>
              </a:lnSpc>
              <a:spcAft>
                <a:spcPts val="20"/>
              </a:spcAft>
            </a:pPr>
            <a:r>
              <a:rPr lang="es-ES" sz="10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r>
              <a:rPr lang="es-ES" sz="1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González et al., 2021)</a:t>
            </a:r>
            <a:endParaRPr lang="en-US" sz="1000" dirty="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p:txBody>
      </p:sp>
      <p:cxnSp>
        <p:nvCxnSpPr>
          <p:cNvPr id="34" name="Conector curvado 33"/>
          <p:cNvCxnSpPr/>
          <p:nvPr/>
        </p:nvCxnSpPr>
        <p:spPr>
          <a:xfrm rot="5400000">
            <a:off x="9257565" y="4847452"/>
            <a:ext cx="608002" cy="342868"/>
          </a:xfrm>
          <a:prstGeom prst="curvedConnector3">
            <a:avLst>
              <a:gd name="adj1" fmla="val 50000"/>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3" name="Rectángulo 32"/>
          <p:cNvSpPr/>
          <p:nvPr/>
        </p:nvSpPr>
        <p:spPr>
          <a:xfrm>
            <a:off x="2822810" y="4914911"/>
            <a:ext cx="1018227" cy="246221"/>
          </a:xfrm>
          <a:prstGeom prst="rect">
            <a:avLst/>
          </a:prstGeom>
        </p:spPr>
        <p:txBody>
          <a:bodyPr wrap="none">
            <a:spAutoFit/>
          </a:bodyPr>
          <a:lstStyle/>
          <a:p>
            <a:r>
              <a:rPr lang="es-EC" sz="1000">
                <a:solidFill>
                  <a:srgbClr val="000000"/>
                </a:solidFill>
                <a:latin typeface="Times New Roman" panose="02020603050405020304" pitchFamily="18" charset="0"/>
                <a:ea typeface="Arial" panose="020B0604020202020204" pitchFamily="34" charset="0"/>
              </a:rPr>
              <a:t>CENACE, 2018</a:t>
            </a:r>
            <a:endParaRPr lang="en-US" dirty="0"/>
          </a:p>
        </p:txBody>
      </p:sp>
      <p:pic>
        <p:nvPicPr>
          <p:cNvPr id="24" name="Imagen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0930" y="5629128"/>
            <a:ext cx="1346382" cy="1030186"/>
          </a:xfrm>
          <a:prstGeom prst="rect">
            <a:avLst/>
          </a:prstGeom>
        </p:spPr>
      </p:pic>
      <p:pic>
        <p:nvPicPr>
          <p:cNvPr id="27" name="Imagen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59034" y="5955620"/>
            <a:ext cx="1322796" cy="741839"/>
          </a:xfrm>
          <a:prstGeom prst="rect">
            <a:avLst/>
          </a:prstGeom>
        </p:spPr>
      </p:pic>
      <p:sp>
        <p:nvSpPr>
          <p:cNvPr id="29" name="Marcador de contenido 2"/>
          <p:cNvSpPr txBox="1">
            <a:spLocks/>
          </p:cNvSpPr>
          <p:nvPr/>
        </p:nvSpPr>
        <p:spPr>
          <a:xfrm>
            <a:off x="0" y="419122"/>
            <a:ext cx="1961881" cy="5676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EC" sz="1200" dirty="0" smtClean="0"/>
              <a:t>Índice.</a:t>
            </a:r>
          </a:p>
          <a:p>
            <a:pPr marL="0" indent="0">
              <a:lnSpc>
                <a:spcPct val="100000"/>
              </a:lnSpc>
              <a:spcBef>
                <a:spcPts val="0"/>
              </a:spcBef>
              <a:buNone/>
            </a:pPr>
            <a:r>
              <a:rPr lang="es-EC" sz="1200" dirty="0" smtClean="0"/>
              <a:t>Cap IV.</a:t>
            </a:r>
            <a:endParaRPr lang="es-EC" b="1" dirty="0" smtClean="0">
              <a:solidFill>
                <a:prstClr val="black"/>
              </a:solidFill>
            </a:endParaRPr>
          </a:p>
        </p:txBody>
      </p:sp>
      <p:sp>
        <p:nvSpPr>
          <p:cNvPr id="30" name="Marcador de pie de página 4"/>
          <p:cNvSpPr>
            <a:spLocks noGrp="1"/>
          </p:cNvSpPr>
          <p:nvPr>
            <p:ph type="ftr" sz="quarter" idx="11"/>
          </p:nvPr>
        </p:nvSpPr>
        <p:spPr>
          <a:xfrm>
            <a:off x="1961881" y="6276174"/>
            <a:ext cx="8958668" cy="498488"/>
          </a:xfrm>
        </p:spPr>
        <p:txBody>
          <a:bodyPr/>
          <a:lstStyle/>
          <a:p>
            <a:pPr lvl="0">
              <a:defRPr/>
            </a:pPr>
            <a:r>
              <a:rPr lang="es-ES" dirty="0">
                <a:solidFill>
                  <a:prstClr val="black">
                    <a:tint val="75000"/>
                  </a:prstClr>
                </a:solidFill>
              </a:rPr>
              <a:t>Desarrollo de una metodología para seleccionar un bus eléctrico.</a:t>
            </a:r>
          </a:p>
          <a:p>
            <a:pPr lvl="0">
              <a:defRPr/>
            </a:pPr>
            <a:r>
              <a:rPr lang="es-ES" dirty="0">
                <a:solidFill>
                  <a:prstClr val="black">
                    <a:tint val="75000"/>
                  </a:prstClr>
                </a:solidFill>
              </a:rPr>
              <a:t>Ing. Francisco Torres </a:t>
            </a:r>
            <a:r>
              <a:rPr lang="es-ES" dirty="0" smtClean="0">
                <a:solidFill>
                  <a:prstClr val="black">
                    <a:tint val="75000"/>
                  </a:prstClr>
                </a:solidFill>
              </a:rPr>
              <a:t>Moscoso</a:t>
            </a:r>
            <a:r>
              <a:rPr lang="es-ES" dirty="0">
                <a:solidFill>
                  <a:prstClr val="black">
                    <a:tint val="75000"/>
                  </a:prstClr>
                </a:solidFill>
              </a:rPr>
              <a:t>.</a:t>
            </a:r>
          </a:p>
        </p:txBody>
      </p:sp>
    </p:spTree>
    <p:extLst>
      <p:ext uri="{BB962C8B-B14F-4D97-AF65-F5344CB8AC3E}">
        <p14:creationId xmlns:p14="http://schemas.microsoft.com/office/powerpoint/2010/main" val="22206634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D16CBA-ED36-4397-9CF3-7E51CC0B5D51}" type="slidenum">
              <a:rPr kumimoji="0" lang="es-EC"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EC"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16" name="Título 1"/>
          <p:cNvSpPr txBox="1">
            <a:spLocks/>
          </p:cNvSpPr>
          <p:nvPr/>
        </p:nvSpPr>
        <p:spPr>
          <a:xfrm>
            <a:off x="1801754" y="126517"/>
            <a:ext cx="8196771" cy="525643"/>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600" dirty="0" smtClean="0"/>
              <a:t>IV. CONSUMO DE ENERGÍA Y FACTOR DE EMISIONES DE CO</a:t>
            </a:r>
            <a:r>
              <a:rPr lang="es-ES" sz="1900" dirty="0" smtClean="0"/>
              <a:t>2</a:t>
            </a:r>
            <a:r>
              <a:rPr lang="es-ES" sz="2600" dirty="0" smtClean="0"/>
              <a:t>.</a:t>
            </a:r>
          </a:p>
          <a:p>
            <a:pPr algn="ctr"/>
            <a:endParaRPr lang="es-EC" sz="2800" dirty="0"/>
          </a:p>
        </p:txBody>
      </p:sp>
      <p:sp>
        <p:nvSpPr>
          <p:cNvPr id="25" name="Rectángulo 24"/>
          <p:cNvSpPr/>
          <p:nvPr/>
        </p:nvSpPr>
        <p:spPr>
          <a:xfrm>
            <a:off x="1330072" y="369523"/>
            <a:ext cx="8328962" cy="369332"/>
          </a:xfrm>
          <a:prstGeom prst="rect">
            <a:avLst/>
          </a:prstGeom>
        </p:spPr>
        <p:txBody>
          <a:bodyPr wrap="square">
            <a:spAutoFit/>
          </a:bodyPr>
          <a:lstStyle/>
          <a:p>
            <a:r>
              <a:rPr lang="es-ES" dirty="0" smtClean="0">
                <a:solidFill>
                  <a:srgbClr val="0070C0"/>
                </a:solidFill>
              </a:rPr>
              <a:t>4.4 Nivel de presión sonora.</a:t>
            </a:r>
            <a:r>
              <a:rPr lang="es-ES" dirty="0">
                <a:solidFill>
                  <a:srgbClr val="0070C0"/>
                </a:solidFill>
              </a:rPr>
              <a:t>					</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5910" y="875316"/>
            <a:ext cx="3028643" cy="1157561"/>
          </a:xfrm>
          <a:prstGeom prst="rect">
            <a:avLst/>
          </a:prstGeom>
        </p:spPr>
      </p:pic>
      <p:sp>
        <p:nvSpPr>
          <p:cNvPr id="8" name="Rectángulo 7"/>
          <p:cNvSpPr/>
          <p:nvPr/>
        </p:nvSpPr>
        <p:spPr>
          <a:xfrm>
            <a:off x="2398902" y="2097536"/>
            <a:ext cx="3134256" cy="369332"/>
          </a:xfrm>
          <a:prstGeom prst="rect">
            <a:avLst/>
          </a:prstGeom>
        </p:spPr>
        <p:txBody>
          <a:bodyPr wrap="none">
            <a:spAutoFit/>
          </a:bodyPr>
          <a:lstStyle/>
          <a:p>
            <a:r>
              <a:rPr lang="en-US" b="1" dirty="0">
                <a:solidFill>
                  <a:srgbClr val="0070C0"/>
                </a:solidFill>
              </a:rPr>
              <a:t>Medición del ruido interior.</a:t>
            </a:r>
          </a:p>
        </p:txBody>
      </p:sp>
      <p:sp>
        <p:nvSpPr>
          <p:cNvPr id="15" name="Rectángulo 14"/>
          <p:cNvSpPr/>
          <p:nvPr/>
        </p:nvSpPr>
        <p:spPr>
          <a:xfrm>
            <a:off x="1059192" y="2237673"/>
            <a:ext cx="1099458" cy="369332"/>
          </a:xfrm>
          <a:prstGeom prst="rect">
            <a:avLst/>
          </a:prstGeom>
        </p:spPr>
        <p:txBody>
          <a:bodyPr wrap="square">
            <a:spAutoFit/>
          </a:bodyPr>
          <a:lstStyle/>
          <a:p>
            <a:r>
              <a:rPr lang="es-EC" dirty="0" smtClean="0"/>
              <a:t>80 dB(A)</a:t>
            </a:r>
          </a:p>
        </p:txBody>
      </p:sp>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213" y="1114914"/>
            <a:ext cx="701908" cy="788399"/>
          </a:xfrm>
          <a:prstGeom prst="rect">
            <a:avLst/>
          </a:prstGeom>
        </p:spPr>
      </p:pic>
      <p:sp>
        <p:nvSpPr>
          <p:cNvPr id="10" name="Rectángulo 9"/>
          <p:cNvSpPr/>
          <p:nvPr/>
        </p:nvSpPr>
        <p:spPr>
          <a:xfrm>
            <a:off x="980940" y="1303598"/>
            <a:ext cx="1223412" cy="369332"/>
          </a:xfrm>
          <a:prstGeom prst="rect">
            <a:avLst/>
          </a:prstGeom>
        </p:spPr>
        <p:txBody>
          <a:bodyPr wrap="none">
            <a:spAutoFit/>
          </a:bodyPr>
          <a:lstStyle/>
          <a:p>
            <a:r>
              <a:rPr lang="en-US" dirty="0"/>
              <a:t>120 dB(A)</a:t>
            </a:r>
          </a:p>
        </p:txBody>
      </p:sp>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42" y="3187035"/>
            <a:ext cx="856979" cy="536789"/>
          </a:xfrm>
          <a:prstGeom prst="rect">
            <a:avLst/>
          </a:prstGeom>
        </p:spPr>
      </p:pic>
      <p:sp>
        <p:nvSpPr>
          <p:cNvPr id="12" name="Rectángulo 11"/>
          <p:cNvSpPr/>
          <p:nvPr/>
        </p:nvSpPr>
        <p:spPr>
          <a:xfrm>
            <a:off x="928399" y="3208902"/>
            <a:ext cx="1095172" cy="369332"/>
          </a:xfrm>
          <a:prstGeom prst="rect">
            <a:avLst/>
          </a:prstGeom>
        </p:spPr>
        <p:txBody>
          <a:bodyPr wrap="none">
            <a:spAutoFit/>
          </a:bodyPr>
          <a:lstStyle/>
          <a:p>
            <a:r>
              <a:rPr lang="en-US" dirty="0"/>
              <a:t>65 dB(A)</a:t>
            </a:r>
          </a:p>
        </p:txBody>
      </p:sp>
      <p:pic>
        <p:nvPicPr>
          <p:cNvPr id="14" name="Imagen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42" y="2148292"/>
            <a:ext cx="881257" cy="743799"/>
          </a:xfrm>
          <a:prstGeom prst="rect">
            <a:avLst/>
          </a:prstGeom>
        </p:spPr>
      </p:pic>
      <p:sp>
        <p:nvSpPr>
          <p:cNvPr id="22" name="Rectángulo 21"/>
          <p:cNvSpPr/>
          <p:nvPr/>
        </p:nvSpPr>
        <p:spPr>
          <a:xfrm>
            <a:off x="2398903" y="2466868"/>
            <a:ext cx="5164492" cy="646331"/>
          </a:xfrm>
          <a:prstGeom prst="rect">
            <a:avLst/>
          </a:prstGeom>
        </p:spPr>
        <p:txBody>
          <a:bodyPr wrap="square">
            <a:spAutoFit/>
          </a:bodyPr>
          <a:lstStyle/>
          <a:p>
            <a:pPr marL="342900" indent="-342900">
              <a:buAutoNum type="arabicParenR"/>
            </a:pPr>
            <a:r>
              <a:rPr lang="pt-BR" dirty="0" smtClean="0"/>
              <a:t>Estacionario.   2)Velocidad </a:t>
            </a:r>
            <a:r>
              <a:rPr lang="pt-BR" dirty="0"/>
              <a:t>de 0 a 53,6 </a:t>
            </a:r>
            <a:r>
              <a:rPr lang="pt-BR" dirty="0" smtClean="0"/>
              <a:t>km/h. Medida </a:t>
            </a:r>
            <a:r>
              <a:rPr lang="pt-BR" dirty="0"/>
              <a:t>no </a:t>
            </a:r>
            <a:r>
              <a:rPr lang="pt-BR" dirty="0" smtClean="0"/>
              <a:t>varíe 0.5dB(A)</a:t>
            </a:r>
            <a:endParaRPr lang="en-US" dirty="0"/>
          </a:p>
        </p:txBody>
      </p:sp>
      <p:pic>
        <p:nvPicPr>
          <p:cNvPr id="24" name="Imagen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71763" y="946721"/>
            <a:ext cx="1358011" cy="1385307"/>
          </a:xfrm>
          <a:prstGeom prst="rect">
            <a:avLst/>
          </a:prstGeom>
        </p:spPr>
      </p:pic>
      <p:sp>
        <p:nvSpPr>
          <p:cNvPr id="23" name="Marcador de contenido 2"/>
          <p:cNvSpPr txBox="1">
            <a:spLocks/>
          </p:cNvSpPr>
          <p:nvPr/>
        </p:nvSpPr>
        <p:spPr>
          <a:xfrm>
            <a:off x="0" y="419122"/>
            <a:ext cx="1961881" cy="5676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EC" sz="1200" dirty="0" smtClean="0"/>
              <a:t>Índice.</a:t>
            </a:r>
          </a:p>
          <a:p>
            <a:pPr marL="0" indent="0">
              <a:lnSpc>
                <a:spcPct val="100000"/>
              </a:lnSpc>
              <a:spcBef>
                <a:spcPts val="0"/>
              </a:spcBef>
              <a:buNone/>
            </a:pPr>
            <a:r>
              <a:rPr lang="es-EC" sz="1200" dirty="0" smtClean="0"/>
              <a:t>Cap IV.</a:t>
            </a:r>
            <a:endParaRPr lang="es-EC" b="1" dirty="0" smtClean="0">
              <a:solidFill>
                <a:prstClr val="black"/>
              </a:solidFill>
            </a:endParaRPr>
          </a:p>
        </p:txBody>
      </p:sp>
      <p:pic>
        <p:nvPicPr>
          <p:cNvPr id="26" name="Imagen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0930" y="5629128"/>
            <a:ext cx="1346382" cy="1030186"/>
          </a:xfrm>
          <a:prstGeom prst="rect">
            <a:avLst/>
          </a:prstGeom>
        </p:spPr>
      </p:pic>
      <p:pic>
        <p:nvPicPr>
          <p:cNvPr id="27" name="Imagen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59034" y="5955620"/>
            <a:ext cx="1322796" cy="741839"/>
          </a:xfrm>
          <a:prstGeom prst="rect">
            <a:avLst/>
          </a:prstGeom>
        </p:spPr>
      </p:pic>
      <p:sp>
        <p:nvSpPr>
          <p:cNvPr id="28" name="Rectángulo 27"/>
          <p:cNvSpPr/>
          <p:nvPr/>
        </p:nvSpPr>
        <p:spPr>
          <a:xfrm>
            <a:off x="7665649" y="505809"/>
            <a:ext cx="3185552" cy="369332"/>
          </a:xfrm>
          <a:prstGeom prst="rect">
            <a:avLst/>
          </a:prstGeom>
        </p:spPr>
        <p:txBody>
          <a:bodyPr wrap="none">
            <a:spAutoFit/>
          </a:bodyPr>
          <a:lstStyle/>
          <a:p>
            <a:r>
              <a:rPr lang="en-US" b="1" dirty="0">
                <a:solidFill>
                  <a:srgbClr val="0070C0"/>
                </a:solidFill>
              </a:rPr>
              <a:t>Medición del ruido </a:t>
            </a:r>
            <a:r>
              <a:rPr lang="en-US" b="1" dirty="0" smtClean="0">
                <a:solidFill>
                  <a:srgbClr val="0070C0"/>
                </a:solidFill>
              </a:rPr>
              <a:t>exterior</a:t>
            </a:r>
            <a:r>
              <a:rPr lang="en-US" b="1" dirty="0">
                <a:solidFill>
                  <a:srgbClr val="0070C0"/>
                </a:solidFill>
              </a:rPr>
              <a:t>.</a:t>
            </a:r>
          </a:p>
        </p:txBody>
      </p:sp>
      <p:sp>
        <p:nvSpPr>
          <p:cNvPr id="29" name="Rectángulo 28"/>
          <p:cNvSpPr/>
          <p:nvPr/>
        </p:nvSpPr>
        <p:spPr>
          <a:xfrm>
            <a:off x="7198325" y="912079"/>
            <a:ext cx="4993675" cy="369332"/>
          </a:xfrm>
          <a:prstGeom prst="rect">
            <a:avLst/>
          </a:prstGeom>
        </p:spPr>
        <p:txBody>
          <a:bodyPr wrap="none">
            <a:spAutoFit/>
          </a:bodyPr>
          <a:lstStyle/>
          <a:p>
            <a:r>
              <a:rPr lang="es-ES" dirty="0"/>
              <a:t>Prueba de aceleración desde un punto muerto.</a:t>
            </a:r>
            <a:endParaRPr lang="en-US" dirty="0"/>
          </a:p>
        </p:txBody>
      </p:sp>
      <p:pic>
        <p:nvPicPr>
          <p:cNvPr id="30" name="Imagen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99170" y="1242395"/>
            <a:ext cx="4692830" cy="4354854"/>
          </a:xfrm>
          <a:prstGeom prst="rect">
            <a:avLst/>
          </a:prstGeom>
        </p:spPr>
      </p:pic>
      <p:sp>
        <p:nvSpPr>
          <p:cNvPr id="32" name="Rectángulo 31"/>
          <p:cNvSpPr/>
          <p:nvPr/>
        </p:nvSpPr>
        <p:spPr>
          <a:xfrm>
            <a:off x="6502372" y="5391404"/>
            <a:ext cx="5689628" cy="369332"/>
          </a:xfrm>
          <a:prstGeom prst="rect">
            <a:avLst/>
          </a:prstGeom>
        </p:spPr>
        <p:txBody>
          <a:bodyPr wrap="square">
            <a:spAutoFit/>
          </a:bodyPr>
          <a:lstStyle/>
          <a:p>
            <a:r>
              <a:rPr lang="es-ES" dirty="0">
                <a:solidFill>
                  <a:srgbClr val="0070C0"/>
                </a:solidFill>
              </a:rPr>
              <a:t>10 lecturas y elegir tres </a:t>
            </a:r>
            <a:r>
              <a:rPr lang="es-ES" dirty="0" smtClean="0">
                <a:solidFill>
                  <a:srgbClr val="0070C0"/>
                </a:solidFill>
              </a:rPr>
              <a:t>más </a:t>
            </a:r>
            <a:r>
              <a:rPr lang="es-ES" dirty="0">
                <a:solidFill>
                  <a:srgbClr val="0070C0"/>
                </a:solidFill>
              </a:rPr>
              <a:t>altas </a:t>
            </a:r>
            <a:r>
              <a:rPr lang="es-ES" dirty="0" smtClean="0">
                <a:solidFill>
                  <a:srgbClr val="0070C0"/>
                </a:solidFill>
              </a:rPr>
              <a:t>dentro </a:t>
            </a:r>
            <a:r>
              <a:rPr lang="es-ES" dirty="0">
                <a:solidFill>
                  <a:srgbClr val="0070C0"/>
                </a:solidFill>
              </a:rPr>
              <a:t>de ± 2dB (A) </a:t>
            </a:r>
          </a:p>
        </p:txBody>
      </p:sp>
      <p:sp>
        <p:nvSpPr>
          <p:cNvPr id="33" name="Marcador de pie de página 4"/>
          <p:cNvSpPr>
            <a:spLocks noGrp="1"/>
          </p:cNvSpPr>
          <p:nvPr>
            <p:ph type="ftr" sz="quarter" idx="11"/>
          </p:nvPr>
        </p:nvSpPr>
        <p:spPr>
          <a:xfrm>
            <a:off x="1961881" y="6276174"/>
            <a:ext cx="8958668" cy="498488"/>
          </a:xfrm>
        </p:spPr>
        <p:txBody>
          <a:bodyPr/>
          <a:lstStyle/>
          <a:p>
            <a:pPr lvl="0">
              <a:defRPr/>
            </a:pPr>
            <a:r>
              <a:rPr lang="es-ES" dirty="0">
                <a:solidFill>
                  <a:prstClr val="black">
                    <a:tint val="75000"/>
                  </a:prstClr>
                </a:solidFill>
              </a:rPr>
              <a:t>Desarrollo de una metodología para seleccionar un bus eléctrico.</a:t>
            </a:r>
          </a:p>
          <a:p>
            <a:pPr lvl="0">
              <a:defRPr/>
            </a:pPr>
            <a:r>
              <a:rPr lang="es-ES" dirty="0">
                <a:solidFill>
                  <a:prstClr val="black">
                    <a:tint val="75000"/>
                  </a:prstClr>
                </a:solidFill>
              </a:rPr>
              <a:t>Ing. Francisco Torres </a:t>
            </a:r>
            <a:r>
              <a:rPr lang="es-ES" dirty="0" smtClean="0">
                <a:solidFill>
                  <a:prstClr val="black">
                    <a:tint val="75000"/>
                  </a:prstClr>
                </a:solidFill>
              </a:rPr>
              <a:t>Moscoso</a:t>
            </a:r>
            <a:r>
              <a:rPr lang="es-ES" dirty="0">
                <a:solidFill>
                  <a:prstClr val="black">
                    <a:tint val="75000"/>
                  </a:prstClr>
                </a:solidFill>
              </a:rPr>
              <a:t>.</a:t>
            </a:r>
          </a:p>
        </p:txBody>
      </p:sp>
      <p:sp>
        <p:nvSpPr>
          <p:cNvPr id="42" name="Rectángulo 41"/>
          <p:cNvSpPr/>
          <p:nvPr/>
        </p:nvSpPr>
        <p:spPr>
          <a:xfrm>
            <a:off x="2158650" y="3236153"/>
            <a:ext cx="4044697" cy="369332"/>
          </a:xfrm>
          <a:prstGeom prst="rect">
            <a:avLst/>
          </a:prstGeom>
        </p:spPr>
        <p:txBody>
          <a:bodyPr wrap="none">
            <a:spAutoFit/>
          </a:bodyPr>
          <a:lstStyle/>
          <a:p>
            <a:r>
              <a:rPr lang="es-ES" b="1" dirty="0"/>
              <a:t>Método de ensayo. NTE INEN 2665.</a:t>
            </a:r>
            <a:endParaRPr lang="en-US" b="1" dirty="0"/>
          </a:p>
        </p:txBody>
      </p:sp>
      <p:pic>
        <p:nvPicPr>
          <p:cNvPr id="43" name="Imagen 4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76800" y="3605318"/>
            <a:ext cx="2748846" cy="2592266"/>
          </a:xfrm>
          <a:prstGeom prst="rect">
            <a:avLst/>
          </a:prstGeom>
        </p:spPr>
      </p:pic>
      <p:sp>
        <p:nvSpPr>
          <p:cNvPr id="44" name="Rectángulo 43"/>
          <p:cNvSpPr/>
          <p:nvPr/>
        </p:nvSpPr>
        <p:spPr>
          <a:xfrm>
            <a:off x="3913669" y="5626157"/>
            <a:ext cx="1111977" cy="646331"/>
          </a:xfrm>
          <a:prstGeom prst="rect">
            <a:avLst/>
          </a:prstGeom>
        </p:spPr>
        <p:txBody>
          <a:bodyPr wrap="square">
            <a:spAutoFit/>
          </a:bodyPr>
          <a:lstStyle/>
          <a:p>
            <a:r>
              <a:rPr lang="en-US" dirty="0" smtClean="0"/>
              <a:t>30, 40 y 50km/h</a:t>
            </a:r>
          </a:p>
        </p:txBody>
      </p:sp>
      <p:sp>
        <p:nvSpPr>
          <p:cNvPr id="45" name="Flecha arriba 44"/>
          <p:cNvSpPr/>
          <p:nvPr/>
        </p:nvSpPr>
        <p:spPr>
          <a:xfrm>
            <a:off x="4961449" y="4120923"/>
            <a:ext cx="358885" cy="137188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ángulo 45"/>
          <p:cNvSpPr/>
          <p:nvPr/>
        </p:nvSpPr>
        <p:spPr>
          <a:xfrm>
            <a:off x="5320334" y="4074014"/>
            <a:ext cx="1609440" cy="1477328"/>
          </a:xfrm>
          <a:prstGeom prst="rect">
            <a:avLst/>
          </a:prstGeom>
        </p:spPr>
        <p:txBody>
          <a:bodyPr wrap="square">
            <a:spAutoFit/>
          </a:bodyPr>
          <a:lstStyle/>
          <a:p>
            <a:r>
              <a:rPr lang="es-ES" dirty="0" smtClean="0">
                <a:solidFill>
                  <a:srgbClr val="0070C0"/>
                </a:solidFill>
              </a:rPr>
              <a:t>2 mediciones </a:t>
            </a:r>
            <a:r>
              <a:rPr lang="es-ES" dirty="0">
                <a:solidFill>
                  <a:srgbClr val="0070C0"/>
                </a:solidFill>
              </a:rPr>
              <a:t>y </a:t>
            </a:r>
            <a:r>
              <a:rPr lang="es-ES" dirty="0" smtClean="0">
                <a:solidFill>
                  <a:srgbClr val="0070C0"/>
                </a:solidFill>
              </a:rPr>
              <a:t>elegir la más </a:t>
            </a:r>
            <a:r>
              <a:rPr lang="es-ES" dirty="0">
                <a:solidFill>
                  <a:srgbClr val="0070C0"/>
                </a:solidFill>
              </a:rPr>
              <a:t>altas </a:t>
            </a:r>
            <a:r>
              <a:rPr lang="es-ES" dirty="0" smtClean="0">
                <a:solidFill>
                  <a:srgbClr val="0070C0"/>
                </a:solidFill>
              </a:rPr>
              <a:t>dentro </a:t>
            </a:r>
            <a:r>
              <a:rPr lang="es-ES" dirty="0">
                <a:solidFill>
                  <a:srgbClr val="0070C0"/>
                </a:solidFill>
              </a:rPr>
              <a:t>de ± 2dB (A) </a:t>
            </a:r>
          </a:p>
        </p:txBody>
      </p:sp>
      <p:sp>
        <p:nvSpPr>
          <p:cNvPr id="48" name="Rectángulo 47"/>
          <p:cNvSpPr/>
          <p:nvPr/>
        </p:nvSpPr>
        <p:spPr>
          <a:xfrm>
            <a:off x="31788" y="3856997"/>
            <a:ext cx="2367114" cy="1477328"/>
          </a:xfrm>
          <a:prstGeom prst="rect">
            <a:avLst/>
          </a:prstGeom>
        </p:spPr>
        <p:txBody>
          <a:bodyPr wrap="square">
            <a:spAutoFit/>
          </a:bodyPr>
          <a:lstStyle/>
          <a:p>
            <a:r>
              <a:rPr lang="es-ES" dirty="0"/>
              <a:t>Texto unificado de legislación secundaria de medio ambiente (TULSMA</a:t>
            </a:r>
            <a:r>
              <a:rPr lang="es-ES" dirty="0" smtClean="0"/>
              <a:t>)  85 dB</a:t>
            </a:r>
            <a:r>
              <a:rPr lang="es-EC" dirty="0" smtClean="0"/>
              <a:t>(A)</a:t>
            </a:r>
            <a:endParaRPr lang="en-US" dirty="0"/>
          </a:p>
        </p:txBody>
      </p:sp>
    </p:spTree>
    <p:extLst>
      <p:ext uri="{BB962C8B-B14F-4D97-AF65-F5344CB8AC3E}">
        <p14:creationId xmlns:p14="http://schemas.microsoft.com/office/powerpoint/2010/main" val="41041282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04121" y="361890"/>
            <a:ext cx="3093113" cy="461665"/>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srgbClr val="0000CC"/>
                </a:solidFill>
                <a:effectLst/>
                <a:uLnTx/>
                <a:uFillTx/>
                <a:latin typeface="Arial" panose="020B0604020202020204"/>
                <a:ea typeface="+mn-ea"/>
                <a:cs typeface="+mn-cs"/>
              </a:rPr>
              <a:t>Emisiones de Ruido</a:t>
            </a:r>
          </a:p>
        </p:txBody>
      </p:sp>
      <p:sp>
        <p:nvSpPr>
          <p:cNvPr id="6" name="Marcador de número de diapositiva 5"/>
          <p:cNvSpPr>
            <a:spLocks noGrp="1"/>
          </p:cNvSpPr>
          <p:nvPr>
            <p:ph type="sldNum" sz="quarter" idx="12"/>
          </p:nvPr>
        </p:nvSpPr>
        <p:spPr>
          <a:xfrm>
            <a:off x="8610600" y="630816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D16CBA-ED36-4397-9CF3-7E51CC0B5D51}" type="slidenum">
              <a:rPr kumimoji="0" lang="es-EC"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s-EC"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Rectángulo 6"/>
          <p:cNvSpPr/>
          <p:nvPr/>
        </p:nvSpPr>
        <p:spPr>
          <a:xfrm>
            <a:off x="10299746" y="4262620"/>
            <a:ext cx="1613580" cy="525272"/>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s-ES" sz="1100" b="0" i="0" u="none" strike="noStrike" kern="1200" cap="none" spc="0" normalizeH="0" baseline="0" noProof="0" dirty="0" smtClean="0">
                <a:ln>
                  <a:noFill/>
                </a:ln>
                <a:solidFill>
                  <a:prstClr val="black"/>
                </a:solidFill>
                <a:effectLst/>
                <a:uLnTx/>
                <a:uFillTx/>
                <a:latin typeface="Times New Roman"/>
                <a:ea typeface="+mn-ea"/>
                <a:cs typeface="+mn-cs"/>
              </a:rPr>
              <a:t>Fuente</a:t>
            </a:r>
            <a:r>
              <a:rPr kumimoji="0" lang="es-EC" sz="1100" b="0" i="0" u="none" strike="noStrike" kern="1200" cap="none" spc="0" normalizeH="0" baseline="0" noProof="0" dirty="0" smtClean="0">
                <a:ln>
                  <a:noFill/>
                </a:ln>
                <a:solidFill>
                  <a:prstClr val="black"/>
                </a:solidFill>
                <a:effectLst/>
                <a:uLnTx/>
                <a:uFillTx/>
                <a:latin typeface="Times New Roman"/>
                <a:ea typeface="+mn-ea"/>
                <a:cs typeface="+mn-cs"/>
              </a:rPr>
              <a:t>: Ross</a:t>
            </a:r>
            <a:r>
              <a:rPr kumimoji="0" lang="es-EC" sz="1100" b="0" i="0" u="none" strike="noStrike" kern="1200" cap="none" spc="0" normalizeH="0" baseline="0" noProof="0" dirty="0">
                <a:ln>
                  <a:noFill/>
                </a:ln>
                <a:solidFill>
                  <a:prstClr val="black"/>
                </a:solidFill>
                <a:effectLst/>
                <a:uLnTx/>
                <a:uFillTx/>
                <a:latin typeface="Times New Roman"/>
                <a:ea typeface="+mn-ea"/>
                <a:cs typeface="+mn-cs"/>
              </a:rPr>
              <a:t>, </a:t>
            </a:r>
            <a:r>
              <a:rPr kumimoji="0" lang="es-EC" sz="1100" b="0" i="0" u="none" strike="noStrike" kern="1200" cap="none" spc="0" normalizeH="0" baseline="0" noProof="0" dirty="0" smtClean="0">
                <a:ln>
                  <a:noFill/>
                </a:ln>
                <a:solidFill>
                  <a:prstClr val="black"/>
                </a:solidFill>
                <a:effectLst/>
                <a:uLnTx/>
                <a:uFillTx/>
                <a:latin typeface="Times New Roman"/>
                <a:ea typeface="+mn-ea"/>
                <a:cs typeface="+mn-cs"/>
              </a:rPr>
              <a:t>et al, 2007</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s-EC" sz="1100" b="0" i="0" u="none" strike="noStrike" kern="1200" cap="none" spc="0" normalizeH="0" baseline="0" noProof="0" dirty="0" smtClean="0">
                <a:ln>
                  <a:noFill/>
                </a:ln>
                <a:solidFill>
                  <a:prstClr val="black"/>
                </a:solidFill>
                <a:effectLst/>
                <a:uLnTx/>
                <a:uFillTx/>
                <a:latin typeface="Times New Roman"/>
                <a:ea typeface="+mn-ea"/>
                <a:cs typeface="+mn-cs"/>
              </a:rPr>
              <a:t>Laib, et al, 2019</a:t>
            </a:r>
            <a:endParaRPr kumimoji="0" lang="es-EC" sz="11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4" name="CuadroTexto 3"/>
          <p:cNvSpPr txBox="1"/>
          <p:nvPr/>
        </p:nvSpPr>
        <p:spPr>
          <a:xfrm>
            <a:off x="2207516" y="5067705"/>
            <a:ext cx="7205883" cy="923330"/>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s-ES" sz="1800" b="0" i="0" u="none" strike="noStrike" kern="1200" cap="none" spc="0" normalizeH="0" baseline="0" noProof="0" dirty="0" smtClean="0">
                <a:ln>
                  <a:noFill/>
                </a:ln>
                <a:solidFill>
                  <a:prstClr val="black"/>
                </a:solidFill>
                <a:effectLst/>
                <a:uLnTx/>
                <a:uFillTx/>
                <a:latin typeface="Arial" panose="020B0604020202020204"/>
                <a:ea typeface="+mn-ea"/>
                <a:cs typeface="+mn-cs"/>
              </a:rPr>
              <a:t>FCE-bus </a:t>
            </a:r>
            <a:r>
              <a:rPr kumimoji="0" lang="es-ES" sz="1800" b="0" i="0" u="none" strike="noStrike" kern="1200" cap="none" spc="0" normalizeH="0" baseline="0" noProof="0" dirty="0">
                <a:ln>
                  <a:noFill/>
                </a:ln>
                <a:solidFill>
                  <a:prstClr val="black"/>
                </a:solidFill>
                <a:effectLst/>
                <a:uLnTx/>
                <a:uFillTx/>
                <a:latin typeface="Arial" panose="020B0604020202020204"/>
                <a:ea typeface="+mn-ea"/>
                <a:cs typeface="+mn-cs"/>
              </a:rPr>
              <a:t>es en 14 dB(A) más silencioso que el MCIA a 20 km/h.</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s-ES" sz="1800" b="0" i="0" u="none" strike="noStrike" kern="1200" cap="none" spc="0" normalizeH="0" baseline="0" noProof="0" dirty="0">
                <a:ln>
                  <a:noFill/>
                </a:ln>
                <a:solidFill>
                  <a:prstClr val="black"/>
                </a:solidFill>
                <a:effectLst/>
                <a:uLnTx/>
                <a:uFillTx/>
                <a:latin typeface="Arial" panose="020B0604020202020204"/>
                <a:ea typeface="+mn-ea"/>
                <a:cs typeface="+mn-cs"/>
              </a:rPr>
              <a:t>El bus híbrido es en 7 dB(A) más silencios que el MCIA a 20 km/h</a:t>
            </a: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4" name="Marcador de contenido 2"/>
          <p:cNvSpPr txBox="1">
            <a:spLocks/>
          </p:cNvSpPr>
          <p:nvPr/>
        </p:nvSpPr>
        <p:spPr>
          <a:xfrm>
            <a:off x="0" y="419122"/>
            <a:ext cx="1961881" cy="5676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EC" sz="1200" dirty="0" smtClean="0"/>
              <a:t>Índice.</a:t>
            </a:r>
          </a:p>
          <a:p>
            <a:pPr marL="0" indent="0">
              <a:lnSpc>
                <a:spcPct val="100000"/>
              </a:lnSpc>
              <a:spcBef>
                <a:spcPts val="0"/>
              </a:spcBef>
              <a:buNone/>
            </a:pPr>
            <a:r>
              <a:rPr lang="es-EC" sz="1200" dirty="0" smtClean="0"/>
              <a:t>Cap IV.</a:t>
            </a:r>
            <a:endParaRPr lang="es-EC" b="1" dirty="0" smtClean="0">
              <a:solidFill>
                <a:prstClr val="black"/>
              </a:solidFill>
            </a:endParaRPr>
          </a:p>
        </p:txBody>
      </p:sp>
      <p:pic>
        <p:nvPicPr>
          <p:cNvPr id="18" name="Imagen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930" y="5629128"/>
            <a:ext cx="1346382" cy="1030186"/>
          </a:xfrm>
          <a:prstGeom prst="rect">
            <a:avLst/>
          </a:prstGeom>
        </p:spPr>
      </p:pic>
      <p:pic>
        <p:nvPicPr>
          <p:cNvPr id="20" name="Imagen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9034" y="5955620"/>
            <a:ext cx="1322796" cy="741839"/>
          </a:xfrm>
          <a:prstGeom prst="rect">
            <a:avLst/>
          </a:prstGeom>
        </p:spPr>
      </p:pic>
      <p:sp>
        <p:nvSpPr>
          <p:cNvPr id="22" name="Marcador de pie de página 4"/>
          <p:cNvSpPr>
            <a:spLocks noGrp="1"/>
          </p:cNvSpPr>
          <p:nvPr>
            <p:ph type="ftr" sz="quarter" idx="11"/>
          </p:nvPr>
        </p:nvSpPr>
        <p:spPr>
          <a:xfrm>
            <a:off x="1961881" y="6276174"/>
            <a:ext cx="8958668" cy="498488"/>
          </a:xfrm>
        </p:spPr>
        <p:txBody>
          <a:bodyPr/>
          <a:lstStyle/>
          <a:p>
            <a:pPr lvl="0">
              <a:defRPr/>
            </a:pPr>
            <a:r>
              <a:rPr lang="es-ES" dirty="0">
                <a:solidFill>
                  <a:prstClr val="black">
                    <a:tint val="75000"/>
                  </a:prstClr>
                </a:solidFill>
              </a:rPr>
              <a:t>Desarrollo de una metodología para seleccionar un bus eléctrico.</a:t>
            </a:r>
          </a:p>
          <a:p>
            <a:pPr lvl="0">
              <a:defRPr/>
            </a:pPr>
            <a:r>
              <a:rPr lang="es-ES" dirty="0">
                <a:solidFill>
                  <a:prstClr val="black">
                    <a:tint val="75000"/>
                  </a:prstClr>
                </a:solidFill>
              </a:rPr>
              <a:t>Ing. Francisco Torres </a:t>
            </a:r>
            <a:r>
              <a:rPr lang="es-ES" dirty="0" smtClean="0">
                <a:solidFill>
                  <a:prstClr val="black">
                    <a:tint val="75000"/>
                  </a:prstClr>
                </a:solidFill>
              </a:rPr>
              <a:t>Moscoso</a:t>
            </a:r>
            <a:r>
              <a:rPr lang="es-ES" dirty="0">
                <a:solidFill>
                  <a:prstClr val="black">
                    <a:tint val="75000"/>
                  </a:prstClr>
                </a:solidFill>
              </a:rPr>
              <a:t>.</a:t>
            </a:r>
          </a:p>
        </p:txBody>
      </p:sp>
      <p:sp>
        <p:nvSpPr>
          <p:cNvPr id="23" name="Título 1"/>
          <p:cNvSpPr txBox="1">
            <a:spLocks/>
          </p:cNvSpPr>
          <p:nvPr/>
        </p:nvSpPr>
        <p:spPr>
          <a:xfrm>
            <a:off x="1801754" y="126517"/>
            <a:ext cx="8196771" cy="525643"/>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600" dirty="0" smtClean="0"/>
              <a:t>IV. CONSUMO DE ENERGÍA Y FACTOR DE EMISIONES DE CO</a:t>
            </a:r>
            <a:r>
              <a:rPr lang="es-ES" sz="1900" dirty="0" smtClean="0"/>
              <a:t>2</a:t>
            </a:r>
            <a:r>
              <a:rPr lang="es-ES" sz="2600" dirty="0" smtClean="0"/>
              <a:t>.</a:t>
            </a:r>
          </a:p>
          <a:p>
            <a:pPr algn="ctr"/>
            <a:endParaRPr lang="es-EC" sz="2800" dirty="0"/>
          </a:p>
        </p:txBody>
      </p:sp>
      <p:sp>
        <p:nvSpPr>
          <p:cNvPr id="24" name="Rectángulo 23"/>
          <p:cNvSpPr/>
          <p:nvPr/>
        </p:nvSpPr>
        <p:spPr>
          <a:xfrm>
            <a:off x="8079114" y="684147"/>
            <a:ext cx="3159839" cy="369332"/>
          </a:xfrm>
          <a:prstGeom prst="rect">
            <a:avLst/>
          </a:prstGeom>
        </p:spPr>
        <p:txBody>
          <a:bodyPr wrap="none">
            <a:spAutoFit/>
          </a:bodyPr>
          <a:lstStyle/>
          <a:p>
            <a:r>
              <a:rPr lang="en-US" dirty="0"/>
              <a:t>Modelo de medición RLS-90.</a:t>
            </a:r>
          </a:p>
        </p:txBody>
      </p:sp>
      <p:sp>
        <p:nvSpPr>
          <p:cNvPr id="25" name="Rectángulo 24"/>
          <p:cNvSpPr/>
          <p:nvPr/>
        </p:nvSpPr>
        <p:spPr>
          <a:xfrm>
            <a:off x="8089839" y="1109520"/>
            <a:ext cx="2916183" cy="369332"/>
          </a:xfrm>
          <a:prstGeom prst="rect">
            <a:avLst/>
          </a:prstGeom>
        </p:spPr>
        <p:txBody>
          <a:bodyPr wrap="none">
            <a:spAutoFit/>
          </a:bodyPr>
          <a:lstStyle/>
          <a:p>
            <a:r>
              <a:rPr lang="en-US" dirty="0" smtClean="0"/>
              <a:t>Niveles </a:t>
            </a:r>
            <a:r>
              <a:rPr lang="en-US" dirty="0"/>
              <a:t>de ruido de tráfico </a:t>
            </a:r>
          </a:p>
        </p:txBody>
      </p:sp>
      <p:sp>
        <p:nvSpPr>
          <p:cNvPr id="26" name="Rectángulo 25"/>
          <p:cNvSpPr/>
          <p:nvPr/>
        </p:nvSpPr>
        <p:spPr>
          <a:xfrm>
            <a:off x="7463235" y="1496379"/>
            <a:ext cx="3429144" cy="369332"/>
          </a:xfrm>
          <a:prstGeom prst="rect">
            <a:avLst/>
          </a:prstGeom>
        </p:spPr>
        <p:txBody>
          <a:bodyPr wrap="none">
            <a:spAutoFit/>
          </a:bodyPr>
          <a:lstStyle/>
          <a:p>
            <a:r>
              <a:rPr lang="es-ES" dirty="0" smtClean="0"/>
              <a:t>Homologación UE </a:t>
            </a:r>
            <a:r>
              <a:rPr lang="es-ES" dirty="0"/>
              <a:t>No 540/2014</a:t>
            </a:r>
            <a:endParaRPr lang="en-US" dirty="0"/>
          </a:p>
        </p:txBody>
      </p:sp>
      <p:sp>
        <p:nvSpPr>
          <p:cNvPr id="27" name="Flecha curvada hacia la derecha 26"/>
          <p:cNvSpPr/>
          <p:nvPr/>
        </p:nvSpPr>
        <p:spPr>
          <a:xfrm>
            <a:off x="7209788" y="852389"/>
            <a:ext cx="869326" cy="534557"/>
          </a:xfrm>
          <a:prstGeom prst="curvedRightArrow">
            <a:avLst>
              <a:gd name="adj1" fmla="val 25000"/>
              <a:gd name="adj2" fmla="val 47549"/>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lecha curvada hacia la izquierda 27"/>
          <p:cNvSpPr/>
          <p:nvPr/>
        </p:nvSpPr>
        <p:spPr>
          <a:xfrm>
            <a:off x="10861240" y="1205986"/>
            <a:ext cx="457161" cy="54573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9" name="Imagen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9183" y="1905707"/>
            <a:ext cx="3372393" cy="1653004"/>
          </a:xfrm>
          <a:prstGeom prst="rect">
            <a:avLst/>
          </a:prstGeom>
        </p:spPr>
      </p:pic>
      <p:sp>
        <p:nvSpPr>
          <p:cNvPr id="30" name="Flecha curvada hacia la izquierda 29"/>
          <p:cNvSpPr/>
          <p:nvPr/>
        </p:nvSpPr>
        <p:spPr>
          <a:xfrm>
            <a:off x="11006022" y="2007580"/>
            <a:ext cx="732934" cy="198217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31" name="Rectángulo 30"/>
              <p:cNvSpPr/>
              <p:nvPr/>
            </p:nvSpPr>
            <p:spPr>
              <a:xfrm>
                <a:off x="8365683" y="3610221"/>
                <a:ext cx="2364493" cy="477888"/>
              </a:xfrm>
              <a:prstGeom prst="rect">
                <a:avLst/>
              </a:prstGeom>
            </p:spPr>
            <p:txBody>
              <a:bodyPr wrap="none">
                <a:spAutoFit/>
              </a:bodyPr>
              <a:lstStyle/>
              <a:p>
                <a14:m>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rPr>
                          <m:t>𝐿</m:t>
                        </m:r>
                      </m:e>
                      <m:sub>
                        <m:r>
                          <a:rPr lang="en-US" sz="2400" i="1">
                            <a:latin typeface="Cambria Math" panose="02040503050406030204" pitchFamily="18" charset="0"/>
                          </a:rPr>
                          <m:t>𝑚</m:t>
                        </m:r>
                        <m:r>
                          <a:rPr lang="en-US" sz="2400" i="0">
                            <a:latin typeface="Cambria Math" panose="02040503050406030204" pitchFamily="18" charset="0"/>
                          </a:rPr>
                          <m:t>, </m:t>
                        </m:r>
                        <m:r>
                          <a:rPr lang="en-US" sz="2400" i="1">
                            <a:latin typeface="Cambria Math" panose="02040503050406030204" pitchFamily="18" charset="0"/>
                          </a:rPr>
                          <m:t>𝐸</m:t>
                        </m:r>
                      </m:sub>
                    </m:sSub>
                    <m:r>
                      <a:rPr lang="es-EC" sz="2400" b="0" i="0" smtClean="0">
                        <a:latin typeface="Cambria Math" panose="02040503050406030204" pitchFamily="18" charset="0"/>
                      </a:rPr>
                      <m:t> </m:t>
                    </m:r>
                  </m:oMath>
                </a14:m>
                <a:r>
                  <a:rPr lang="en-US" sz="2000" dirty="0" smtClean="0"/>
                  <a:t>80 - 73 dB(A)</a:t>
                </a:r>
                <a:endParaRPr lang="en-US" sz="2000" dirty="0"/>
              </a:p>
            </p:txBody>
          </p:sp>
        </mc:Choice>
        <mc:Fallback xmlns="">
          <p:sp>
            <p:nvSpPr>
              <p:cNvPr id="31" name="Rectángulo 30"/>
              <p:cNvSpPr>
                <a:spLocks noRot="1" noChangeAspect="1" noMove="1" noResize="1" noEditPoints="1" noAdjustHandles="1" noChangeArrowheads="1" noChangeShapeType="1" noTextEdit="1"/>
              </p:cNvSpPr>
              <p:nvPr/>
            </p:nvSpPr>
            <p:spPr>
              <a:xfrm>
                <a:off x="8365683" y="3610221"/>
                <a:ext cx="2364493" cy="477888"/>
              </a:xfrm>
              <a:prstGeom prst="rect">
                <a:avLst/>
              </a:prstGeom>
              <a:blipFill>
                <a:blip r:embed="rId5"/>
                <a:stretch>
                  <a:fillRect l="-515" r="-2062" b="-15190"/>
                </a:stretch>
              </a:blipFill>
            </p:spPr>
            <p:txBody>
              <a:bodyPr/>
              <a:lstStyle/>
              <a:p>
                <a:r>
                  <a:rPr lang="en-US">
                    <a:noFill/>
                  </a:rPr>
                  <a:t> </a:t>
                </a:r>
              </a:p>
            </p:txBody>
          </p:sp>
        </mc:Fallback>
      </mc:AlternateContent>
      <p:graphicFrame>
        <p:nvGraphicFramePr>
          <p:cNvPr id="33" name="Gráfico 32"/>
          <p:cNvGraphicFramePr/>
          <p:nvPr>
            <p:extLst>
              <p:ext uri="{D42A27DB-BD31-4B8C-83A1-F6EECF244321}">
                <p14:modId xmlns:p14="http://schemas.microsoft.com/office/powerpoint/2010/main" val="2444624766"/>
              </p:ext>
            </p:extLst>
          </p:nvPr>
        </p:nvGraphicFramePr>
        <p:xfrm>
          <a:off x="230930" y="995371"/>
          <a:ext cx="6823704" cy="390093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1655386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n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33" y="3637943"/>
            <a:ext cx="642078" cy="620548"/>
          </a:xfrm>
          <a:prstGeom prst="rect">
            <a:avLst/>
          </a:prstGeom>
        </p:spPr>
      </p:pic>
      <p:pic>
        <p:nvPicPr>
          <p:cNvPr id="51" name="Imagen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32" y="4721416"/>
            <a:ext cx="896336" cy="899497"/>
          </a:xfrm>
          <a:prstGeom prst="rect">
            <a:avLst/>
          </a:prstGeom>
        </p:spPr>
      </p:pic>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D16CBA-ED36-4397-9CF3-7E51CC0B5D51}" type="slidenum">
              <a:rPr kumimoji="0" lang="es-EC"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s-EC"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16" name="Título 1"/>
          <p:cNvSpPr txBox="1">
            <a:spLocks/>
          </p:cNvSpPr>
          <p:nvPr/>
        </p:nvSpPr>
        <p:spPr>
          <a:xfrm>
            <a:off x="1719279" y="-17130"/>
            <a:ext cx="8196771" cy="52564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dirty="0" smtClean="0"/>
              <a:t>V. ESTIMACIÓN FINANCIERA PARA LA APLICABILIDAD DE BUSES URBANOS ELÉCTRICOS EN EL CANTÓN CUENCA.</a:t>
            </a:r>
          </a:p>
          <a:p>
            <a:pPr algn="ctr"/>
            <a:endParaRPr lang="es-EC" sz="2000" dirty="0"/>
          </a:p>
        </p:txBody>
      </p:sp>
      <p:sp>
        <p:nvSpPr>
          <p:cNvPr id="25" name="Rectángulo 24"/>
          <p:cNvSpPr/>
          <p:nvPr/>
        </p:nvSpPr>
        <p:spPr>
          <a:xfrm>
            <a:off x="803313" y="536262"/>
            <a:ext cx="10232401" cy="646331"/>
          </a:xfrm>
          <a:prstGeom prst="rect">
            <a:avLst/>
          </a:prstGeom>
        </p:spPr>
        <p:txBody>
          <a:bodyPr wrap="square">
            <a:spAutoFit/>
          </a:bodyPr>
          <a:lstStyle/>
          <a:p>
            <a:r>
              <a:rPr lang="es-ES" dirty="0" smtClean="0">
                <a:solidFill>
                  <a:srgbClr val="0070C0"/>
                </a:solidFill>
              </a:rPr>
              <a:t>5.1 Análisis financiero Ruta #1 Directa.</a:t>
            </a:r>
            <a:endParaRPr lang="es-ES" dirty="0">
              <a:solidFill>
                <a:srgbClr val="0070C0"/>
              </a:solidFill>
            </a:endParaRPr>
          </a:p>
          <a:p>
            <a:r>
              <a:rPr lang="es-ES" dirty="0">
                <a:solidFill>
                  <a:srgbClr val="0070C0"/>
                </a:solidFill>
              </a:rPr>
              <a:t>					</a:t>
            </a:r>
          </a:p>
        </p:txBody>
      </p:sp>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53" y="2619492"/>
            <a:ext cx="741459" cy="759082"/>
          </a:xfrm>
          <a:prstGeom prst="rect">
            <a:avLst/>
          </a:prstGeom>
        </p:spPr>
      </p:pic>
      <p:sp>
        <p:nvSpPr>
          <p:cNvPr id="7" name="CuadroTexto 6"/>
          <p:cNvSpPr txBox="1"/>
          <p:nvPr/>
        </p:nvSpPr>
        <p:spPr>
          <a:xfrm>
            <a:off x="803312" y="2698576"/>
            <a:ext cx="1184940" cy="646331"/>
          </a:xfrm>
          <a:prstGeom prst="rect">
            <a:avLst/>
          </a:prstGeom>
          <a:noFill/>
        </p:spPr>
        <p:txBody>
          <a:bodyPr wrap="none" rtlCol="0">
            <a:spAutoFit/>
          </a:bodyPr>
          <a:lstStyle/>
          <a:p>
            <a:r>
              <a:rPr lang="es-EC" dirty="0" smtClean="0"/>
              <a:t>BYD K9G</a:t>
            </a:r>
          </a:p>
          <a:p>
            <a:r>
              <a:rPr lang="es-EC" dirty="0" smtClean="0"/>
              <a:t>426.000$</a:t>
            </a:r>
            <a:endParaRPr lang="en-US" dirty="0"/>
          </a:p>
        </p:txBody>
      </p:sp>
      <p:pic>
        <p:nvPicPr>
          <p:cNvPr id="19" name="Imagen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4" y="997106"/>
            <a:ext cx="800659" cy="497670"/>
          </a:xfrm>
          <a:prstGeom prst="rect">
            <a:avLst/>
          </a:prstGeom>
        </p:spPr>
      </p:pic>
      <p:sp>
        <p:nvSpPr>
          <p:cNvPr id="26" name="CuadroTexto 25"/>
          <p:cNvSpPr txBox="1"/>
          <p:nvPr/>
        </p:nvSpPr>
        <p:spPr>
          <a:xfrm>
            <a:off x="803313" y="893806"/>
            <a:ext cx="1415772" cy="646331"/>
          </a:xfrm>
          <a:prstGeom prst="rect">
            <a:avLst/>
          </a:prstGeom>
          <a:noFill/>
        </p:spPr>
        <p:txBody>
          <a:bodyPr wrap="none" rtlCol="0">
            <a:spAutoFit/>
          </a:bodyPr>
          <a:lstStyle/>
          <a:p>
            <a:r>
              <a:rPr lang="es-EC" dirty="0" smtClean="0"/>
              <a:t>Único 0.31$</a:t>
            </a:r>
          </a:p>
          <a:p>
            <a:r>
              <a:rPr lang="es-EC" dirty="0" smtClean="0"/>
              <a:t>Difer 0.155</a:t>
            </a:r>
            <a:endParaRPr lang="en-US" dirty="0"/>
          </a:p>
        </p:txBody>
      </p:sp>
      <p:pic>
        <p:nvPicPr>
          <p:cNvPr id="27" name="Imagen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232" y="1624102"/>
            <a:ext cx="620131" cy="736021"/>
          </a:xfrm>
          <a:prstGeom prst="rect">
            <a:avLst/>
          </a:prstGeom>
        </p:spPr>
      </p:pic>
      <p:sp>
        <p:nvSpPr>
          <p:cNvPr id="34" name="CuadroTexto 33"/>
          <p:cNvSpPr txBox="1"/>
          <p:nvPr/>
        </p:nvSpPr>
        <p:spPr>
          <a:xfrm>
            <a:off x="718624" y="1637874"/>
            <a:ext cx="2321982" cy="646331"/>
          </a:xfrm>
          <a:prstGeom prst="rect">
            <a:avLst/>
          </a:prstGeom>
          <a:noFill/>
        </p:spPr>
        <p:txBody>
          <a:bodyPr wrap="none" rtlCol="0">
            <a:spAutoFit/>
          </a:bodyPr>
          <a:lstStyle/>
          <a:p>
            <a:r>
              <a:rPr lang="es-EC" dirty="0" smtClean="0"/>
              <a:t>Ú 242 611 – 284 693</a:t>
            </a:r>
          </a:p>
          <a:p>
            <a:r>
              <a:rPr lang="es-EC" dirty="0" smtClean="0"/>
              <a:t>D 75 816  –  88 967</a:t>
            </a:r>
            <a:endParaRPr lang="en-US" dirty="0"/>
          </a:p>
        </p:txBody>
      </p:sp>
      <p:sp>
        <p:nvSpPr>
          <p:cNvPr id="43" name="CuadroTexto 42"/>
          <p:cNvSpPr txBox="1"/>
          <p:nvPr/>
        </p:nvSpPr>
        <p:spPr>
          <a:xfrm>
            <a:off x="760270" y="3487998"/>
            <a:ext cx="2403222" cy="923330"/>
          </a:xfrm>
          <a:prstGeom prst="rect">
            <a:avLst/>
          </a:prstGeom>
          <a:noFill/>
        </p:spPr>
        <p:txBody>
          <a:bodyPr wrap="none" rtlCol="0">
            <a:spAutoFit/>
          </a:bodyPr>
          <a:lstStyle/>
          <a:p>
            <a:r>
              <a:rPr lang="es-EC" dirty="0" smtClean="0"/>
              <a:t>Pasaje 15% en 5Y</a:t>
            </a:r>
          </a:p>
          <a:p>
            <a:r>
              <a:rPr lang="es-EC" dirty="0" err="1" smtClean="0"/>
              <a:t>Pob</a:t>
            </a:r>
            <a:r>
              <a:rPr lang="es-EC" dirty="0" smtClean="0"/>
              <a:t>. 1.8% anual</a:t>
            </a:r>
          </a:p>
          <a:p>
            <a:r>
              <a:rPr lang="es-EC" dirty="0" smtClean="0"/>
              <a:t>Inflación 2 - 5% anual</a:t>
            </a:r>
            <a:endParaRPr lang="en-US" dirty="0"/>
          </a:p>
        </p:txBody>
      </p:sp>
      <p:sp>
        <p:nvSpPr>
          <p:cNvPr id="52" name="CuadroTexto 51"/>
          <p:cNvSpPr txBox="1"/>
          <p:nvPr/>
        </p:nvSpPr>
        <p:spPr>
          <a:xfrm>
            <a:off x="957568" y="4755291"/>
            <a:ext cx="4249881" cy="1200329"/>
          </a:xfrm>
          <a:prstGeom prst="rect">
            <a:avLst/>
          </a:prstGeom>
          <a:noFill/>
        </p:spPr>
        <p:txBody>
          <a:bodyPr wrap="none" rtlCol="0">
            <a:spAutoFit/>
          </a:bodyPr>
          <a:lstStyle/>
          <a:p>
            <a:r>
              <a:rPr lang="es-EC" dirty="0" smtClean="0">
                <a:solidFill>
                  <a:schemeClr val="accent1">
                    <a:lumMod val="75000"/>
                  </a:schemeClr>
                </a:solidFill>
              </a:rPr>
              <a:t>0.08 $kWh  Rendimiento 1.25 kWh/km</a:t>
            </a:r>
          </a:p>
          <a:p>
            <a:r>
              <a:rPr lang="es-EC" dirty="0" smtClean="0">
                <a:solidFill>
                  <a:schemeClr val="accent1">
                    <a:lumMod val="75000"/>
                  </a:schemeClr>
                </a:solidFill>
              </a:rPr>
              <a:t>Consumo día 263 kW                21$</a:t>
            </a:r>
          </a:p>
          <a:p>
            <a:r>
              <a:rPr lang="es-EC" dirty="0">
                <a:solidFill>
                  <a:schemeClr val="accent1">
                    <a:lumMod val="75000"/>
                  </a:schemeClr>
                </a:solidFill>
              </a:rPr>
              <a:t> </a:t>
            </a:r>
            <a:r>
              <a:rPr lang="es-EC" dirty="0" smtClean="0">
                <a:solidFill>
                  <a:schemeClr val="accent1">
                    <a:lumMod val="75000"/>
                  </a:schemeClr>
                </a:solidFill>
              </a:rPr>
              <a:t>Y = 94 770 kWh                   7 582$</a:t>
            </a:r>
          </a:p>
          <a:p>
            <a:r>
              <a:rPr lang="es-EC" dirty="0" smtClean="0">
                <a:solidFill>
                  <a:schemeClr val="accent1">
                    <a:lumMod val="75000"/>
                  </a:schemeClr>
                </a:solidFill>
              </a:rPr>
              <a:t> </a:t>
            </a:r>
            <a:endParaRPr lang="en-US" dirty="0">
              <a:solidFill>
                <a:schemeClr val="accent1">
                  <a:lumMod val="75000"/>
                </a:schemeClr>
              </a:solidFill>
            </a:endParaRPr>
          </a:p>
        </p:txBody>
      </p:sp>
      <p:sp>
        <p:nvSpPr>
          <p:cNvPr id="53" name="Flecha derecha 52"/>
          <p:cNvSpPr/>
          <p:nvPr/>
        </p:nvSpPr>
        <p:spPr>
          <a:xfrm>
            <a:off x="3433062" y="5091412"/>
            <a:ext cx="661961" cy="1916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echa derecha 53"/>
          <p:cNvSpPr/>
          <p:nvPr/>
        </p:nvSpPr>
        <p:spPr>
          <a:xfrm>
            <a:off x="2918799" y="5374707"/>
            <a:ext cx="661961" cy="1916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CuadroTexto 63"/>
          <p:cNvSpPr txBox="1"/>
          <p:nvPr/>
        </p:nvSpPr>
        <p:spPr>
          <a:xfrm>
            <a:off x="5140319" y="4932421"/>
            <a:ext cx="8605809" cy="646331"/>
          </a:xfrm>
          <a:prstGeom prst="rect">
            <a:avLst/>
          </a:prstGeom>
          <a:noFill/>
        </p:spPr>
        <p:txBody>
          <a:bodyPr wrap="square" rtlCol="0">
            <a:spAutoFit/>
          </a:bodyPr>
          <a:lstStyle/>
          <a:p>
            <a:r>
              <a:rPr lang="es-EC" dirty="0" smtClean="0"/>
              <a:t>Flujo Final  </a:t>
            </a:r>
            <a:r>
              <a:rPr lang="es-EC" dirty="0" smtClean="0">
                <a:solidFill>
                  <a:schemeClr val="accent1">
                    <a:lumMod val="75000"/>
                  </a:schemeClr>
                </a:solidFill>
              </a:rPr>
              <a:t>Y1 = - 88 637+ 89 961 = 1 324$</a:t>
            </a:r>
          </a:p>
          <a:p>
            <a:r>
              <a:rPr lang="es-EC" dirty="0" smtClean="0"/>
              <a:t> Y10 = -101 067+ 213 000 +122 006 = 233 939 – 25%= 175 454$</a:t>
            </a:r>
            <a:endParaRPr lang="en-US" dirty="0"/>
          </a:p>
        </p:txBody>
      </p:sp>
      <p:sp>
        <p:nvSpPr>
          <p:cNvPr id="65" name="Rectángulo 64"/>
          <p:cNvSpPr/>
          <p:nvPr/>
        </p:nvSpPr>
        <p:spPr>
          <a:xfrm>
            <a:off x="5129830" y="4914550"/>
            <a:ext cx="6940561" cy="73711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arcador de contenido 2"/>
          <p:cNvSpPr txBox="1">
            <a:spLocks/>
          </p:cNvSpPr>
          <p:nvPr/>
        </p:nvSpPr>
        <p:spPr>
          <a:xfrm>
            <a:off x="0" y="419122"/>
            <a:ext cx="1961881" cy="5676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EC" sz="1200" dirty="0" smtClean="0"/>
              <a:t>Índice.</a:t>
            </a:r>
          </a:p>
          <a:p>
            <a:pPr marL="0" indent="0">
              <a:lnSpc>
                <a:spcPct val="100000"/>
              </a:lnSpc>
              <a:spcBef>
                <a:spcPts val="0"/>
              </a:spcBef>
              <a:buNone/>
            </a:pPr>
            <a:r>
              <a:rPr lang="es-EC" sz="1200" dirty="0" smtClean="0"/>
              <a:t>Cap V.</a:t>
            </a:r>
            <a:endParaRPr lang="es-EC" b="1" dirty="0" smtClean="0">
              <a:solidFill>
                <a:prstClr val="black"/>
              </a:solidFill>
            </a:endParaRPr>
          </a:p>
        </p:txBody>
      </p:sp>
      <p:pic>
        <p:nvPicPr>
          <p:cNvPr id="59" name="Imagen 5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0930" y="5629128"/>
            <a:ext cx="1346382" cy="1030186"/>
          </a:xfrm>
          <a:prstGeom prst="rect">
            <a:avLst/>
          </a:prstGeom>
        </p:spPr>
      </p:pic>
      <p:pic>
        <p:nvPicPr>
          <p:cNvPr id="60" name="Imagen 5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59034" y="5955620"/>
            <a:ext cx="1322796" cy="741839"/>
          </a:xfrm>
          <a:prstGeom prst="rect">
            <a:avLst/>
          </a:prstGeom>
        </p:spPr>
      </p:pic>
      <p:sp>
        <p:nvSpPr>
          <p:cNvPr id="61" name="Marcador de pie de página 4"/>
          <p:cNvSpPr>
            <a:spLocks noGrp="1"/>
          </p:cNvSpPr>
          <p:nvPr>
            <p:ph type="ftr" sz="quarter" idx="11"/>
          </p:nvPr>
        </p:nvSpPr>
        <p:spPr>
          <a:xfrm>
            <a:off x="1961881" y="6276174"/>
            <a:ext cx="8958668" cy="498488"/>
          </a:xfrm>
        </p:spPr>
        <p:txBody>
          <a:bodyPr/>
          <a:lstStyle/>
          <a:p>
            <a:pPr lvl="0">
              <a:defRPr/>
            </a:pPr>
            <a:r>
              <a:rPr lang="es-ES" dirty="0">
                <a:solidFill>
                  <a:prstClr val="black">
                    <a:tint val="75000"/>
                  </a:prstClr>
                </a:solidFill>
              </a:rPr>
              <a:t>Desarrollo de una metodología para seleccionar un bus eléctrico.</a:t>
            </a:r>
          </a:p>
          <a:p>
            <a:pPr lvl="0">
              <a:defRPr/>
            </a:pPr>
            <a:r>
              <a:rPr lang="es-ES" dirty="0">
                <a:solidFill>
                  <a:prstClr val="black">
                    <a:tint val="75000"/>
                  </a:prstClr>
                </a:solidFill>
              </a:rPr>
              <a:t>Ing. Francisco Torres </a:t>
            </a:r>
            <a:r>
              <a:rPr lang="es-ES" dirty="0" smtClean="0">
                <a:solidFill>
                  <a:prstClr val="black">
                    <a:tint val="75000"/>
                  </a:prstClr>
                </a:solidFill>
              </a:rPr>
              <a:t>Moscoso</a:t>
            </a:r>
            <a:r>
              <a:rPr lang="es-ES" dirty="0">
                <a:solidFill>
                  <a:prstClr val="black">
                    <a:tint val="75000"/>
                  </a:prstClr>
                </a:solidFill>
              </a:rPr>
              <a:t>.</a:t>
            </a:r>
          </a:p>
        </p:txBody>
      </p:sp>
      <p:graphicFrame>
        <p:nvGraphicFramePr>
          <p:cNvPr id="66" name="Gráfico 65"/>
          <p:cNvGraphicFramePr>
            <a:graphicFrameLocks/>
          </p:cNvGraphicFramePr>
          <p:nvPr>
            <p:extLst>
              <p:ext uri="{D42A27DB-BD31-4B8C-83A1-F6EECF244321}">
                <p14:modId xmlns:p14="http://schemas.microsoft.com/office/powerpoint/2010/main" val="3314729953"/>
              </p:ext>
            </p:extLst>
          </p:nvPr>
        </p:nvGraphicFramePr>
        <p:xfrm>
          <a:off x="3433062" y="743763"/>
          <a:ext cx="8637329" cy="3987511"/>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4710862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D16CBA-ED36-4397-9CF3-7E51CC0B5D51}" type="slidenum">
              <a:rPr kumimoji="0" lang="es-EC"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s-EC"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16" name="Título 1"/>
          <p:cNvSpPr txBox="1">
            <a:spLocks/>
          </p:cNvSpPr>
          <p:nvPr/>
        </p:nvSpPr>
        <p:spPr>
          <a:xfrm>
            <a:off x="1961881" y="21743"/>
            <a:ext cx="8196771" cy="52564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dirty="0" smtClean="0"/>
              <a:t>V. ESTIMACIÓN FINANCIERA PARA LA APLICABILIDAD DE BUSES URBANOS ELÉCTRICOS EN EL CANTÓN CUENCA.</a:t>
            </a:r>
          </a:p>
          <a:p>
            <a:pPr algn="ctr"/>
            <a:endParaRPr lang="es-EC" sz="2000" dirty="0"/>
          </a:p>
        </p:txBody>
      </p:sp>
      <p:sp>
        <p:nvSpPr>
          <p:cNvPr id="25" name="Rectángulo 24"/>
          <p:cNvSpPr/>
          <p:nvPr/>
        </p:nvSpPr>
        <p:spPr>
          <a:xfrm>
            <a:off x="674734" y="601838"/>
            <a:ext cx="6457274" cy="646331"/>
          </a:xfrm>
          <a:prstGeom prst="rect">
            <a:avLst/>
          </a:prstGeom>
        </p:spPr>
        <p:txBody>
          <a:bodyPr wrap="square">
            <a:spAutoFit/>
          </a:bodyPr>
          <a:lstStyle/>
          <a:p>
            <a:r>
              <a:rPr lang="es-ES" dirty="0" smtClean="0">
                <a:solidFill>
                  <a:srgbClr val="0070C0"/>
                </a:solidFill>
              </a:rPr>
              <a:t>5.2 </a:t>
            </a:r>
            <a:r>
              <a:rPr lang="es-ES" dirty="0">
                <a:solidFill>
                  <a:srgbClr val="0070C0"/>
                </a:solidFill>
              </a:rPr>
              <a:t>Valor actual neto (VAN) y la tasa interna de retorno (</a:t>
            </a:r>
            <a:r>
              <a:rPr lang="es-ES" dirty="0" smtClean="0">
                <a:solidFill>
                  <a:srgbClr val="0070C0"/>
                </a:solidFill>
              </a:rPr>
              <a:t>TIR).</a:t>
            </a:r>
          </a:p>
          <a:p>
            <a:r>
              <a:rPr lang="es-ES" dirty="0" smtClean="0">
                <a:solidFill>
                  <a:srgbClr val="0070C0"/>
                </a:solidFill>
              </a:rPr>
              <a:t>					</a:t>
            </a:r>
            <a:endParaRPr lang="es-ES" dirty="0">
              <a:solidFill>
                <a:srgbClr val="0070C0"/>
              </a:solidFill>
            </a:endParaRPr>
          </a:p>
        </p:txBody>
      </p:sp>
      <p:sp>
        <p:nvSpPr>
          <p:cNvPr id="4" name="Rectángulo 3"/>
          <p:cNvSpPr/>
          <p:nvPr/>
        </p:nvSpPr>
        <p:spPr>
          <a:xfrm>
            <a:off x="1342232" y="1969105"/>
            <a:ext cx="6096000" cy="369332"/>
          </a:xfrm>
          <a:prstGeom prst="rect">
            <a:avLst/>
          </a:prstGeom>
        </p:spPr>
        <p:txBody>
          <a:bodyPr>
            <a:spAutoFit/>
          </a:bodyPr>
          <a:lstStyle/>
          <a:p>
            <a:r>
              <a:rPr lang="es-ES" dirty="0" smtClean="0"/>
              <a:t>Permiten </a:t>
            </a:r>
            <a:r>
              <a:rPr lang="es-ES" dirty="0"/>
              <a:t>calcular la viabilidad de </a:t>
            </a:r>
            <a:r>
              <a:rPr lang="es-ES" dirty="0" smtClean="0"/>
              <a:t>un proyecto.</a:t>
            </a:r>
            <a:endParaRPr lang="en-US" dirty="0"/>
          </a:p>
        </p:txBody>
      </p:sp>
      <p:sp>
        <p:nvSpPr>
          <p:cNvPr id="9" name="CuadroTexto 8"/>
          <p:cNvSpPr txBox="1"/>
          <p:nvPr/>
        </p:nvSpPr>
        <p:spPr>
          <a:xfrm>
            <a:off x="1921939" y="2358953"/>
            <a:ext cx="3886513" cy="369332"/>
          </a:xfrm>
          <a:prstGeom prst="rect">
            <a:avLst/>
          </a:prstGeom>
          <a:noFill/>
        </p:spPr>
        <p:txBody>
          <a:bodyPr wrap="none" rtlCol="0">
            <a:spAutoFit/>
          </a:bodyPr>
          <a:lstStyle/>
          <a:p>
            <a:r>
              <a:rPr lang="es-ES" b="1" dirty="0" smtClean="0"/>
              <a:t>No Rentable 0 &gt; VAN &gt; 0 Rentable</a:t>
            </a:r>
            <a:endParaRPr lang="en-US" b="1" dirty="0"/>
          </a:p>
        </p:txBody>
      </p:sp>
      <p:sp>
        <p:nvSpPr>
          <p:cNvPr id="10" name="Rectángulo 9"/>
          <p:cNvSpPr/>
          <p:nvPr/>
        </p:nvSpPr>
        <p:spPr>
          <a:xfrm>
            <a:off x="7019069" y="3495983"/>
            <a:ext cx="4593771" cy="369332"/>
          </a:xfrm>
          <a:prstGeom prst="rect">
            <a:avLst/>
          </a:prstGeom>
        </p:spPr>
        <p:txBody>
          <a:bodyPr wrap="square">
            <a:spAutoFit/>
          </a:bodyPr>
          <a:lstStyle/>
          <a:p>
            <a:r>
              <a:rPr lang="es-ES" dirty="0" smtClean="0"/>
              <a:t>Rentabilidad </a:t>
            </a:r>
            <a:r>
              <a:rPr lang="es-ES" dirty="0"/>
              <a:t>que debe generar el </a:t>
            </a:r>
            <a:r>
              <a:rPr lang="es-ES" dirty="0" smtClean="0"/>
              <a:t>proyecto.</a:t>
            </a:r>
            <a:endParaRPr lang="en-US" dirty="0"/>
          </a:p>
        </p:txBody>
      </p:sp>
      <p:sp>
        <p:nvSpPr>
          <p:cNvPr id="55" name="CuadroTexto 54"/>
          <p:cNvSpPr txBox="1"/>
          <p:nvPr/>
        </p:nvSpPr>
        <p:spPr>
          <a:xfrm>
            <a:off x="7469940" y="3095122"/>
            <a:ext cx="3548792" cy="369332"/>
          </a:xfrm>
          <a:prstGeom prst="rect">
            <a:avLst/>
          </a:prstGeom>
          <a:noFill/>
        </p:spPr>
        <p:txBody>
          <a:bodyPr wrap="none" rtlCol="0">
            <a:spAutoFit/>
          </a:bodyPr>
          <a:lstStyle/>
          <a:p>
            <a:r>
              <a:rPr lang="es-ES" b="1" dirty="0" smtClean="0"/>
              <a:t>Rechazado &gt; TIR% &gt; Aceptado</a:t>
            </a:r>
            <a:endParaRPr lang="en-US" b="1" dirty="0"/>
          </a:p>
        </p:txBody>
      </p:sp>
      <mc:AlternateContent xmlns:mc="http://schemas.openxmlformats.org/markup-compatibility/2006" xmlns:a14="http://schemas.microsoft.com/office/drawing/2010/main">
        <mc:Choice Requires="a14">
          <p:sp>
            <p:nvSpPr>
              <p:cNvPr id="12" name="Rectángulo 11"/>
              <p:cNvSpPr/>
              <p:nvPr/>
            </p:nvSpPr>
            <p:spPr>
              <a:xfrm>
                <a:off x="3959730" y="908248"/>
                <a:ext cx="7694024" cy="654666"/>
              </a:xfrm>
              <a:prstGeom prst="rect">
                <a:avLst/>
              </a:prstGeom>
            </p:spPr>
            <p:txBody>
              <a:bodyPr wrap="square">
                <a:spAutoFit/>
              </a:bodyPr>
              <a:lstStyle/>
              <a:p>
                <a:pPr marL="254000" indent="208280" algn="just">
                  <a:lnSpc>
                    <a:spcPct val="103000"/>
                  </a:lnSpc>
                  <a:spcAft>
                    <a:spcPts val="20"/>
                  </a:spcAft>
                </a:pPr>
                <a14:m>
                  <m:oMathPara xmlns:m="http://schemas.openxmlformats.org/officeDocument/2006/math">
                    <m:oMathParaPr>
                      <m:jc m:val="centerGroup"/>
                    </m:oMathParaPr>
                    <m:oMath xmlns:m="http://schemas.openxmlformats.org/officeDocument/2006/math">
                      <m:r>
                        <a:rPr lang="es-ES" i="1">
                          <a:solidFill>
                            <a:srgbClr val="000000"/>
                          </a:solidFill>
                          <a:latin typeface="Cambria Math" panose="02040503050406030204" pitchFamily="18" charset="0"/>
                          <a:ea typeface="Arial" panose="020B0604020202020204" pitchFamily="34" charset="0"/>
                          <a:cs typeface="Arial" panose="020B0604020202020204" pitchFamily="34" charset="0"/>
                        </a:rPr>
                        <m:t>𝑇𝑎𝑠𝑎</m:t>
                      </m:r>
                      <m:r>
                        <a:rPr lang="es-ES" i="1">
                          <a:solidFill>
                            <a:srgbClr val="000000"/>
                          </a:solidFill>
                          <a:latin typeface="Cambria Math" panose="02040503050406030204" pitchFamily="18" charset="0"/>
                          <a:ea typeface="Arial" panose="020B0604020202020204" pitchFamily="34" charset="0"/>
                          <a:cs typeface="Arial" panose="020B0604020202020204" pitchFamily="34" charset="0"/>
                        </a:rPr>
                        <m:t> </m:t>
                      </m:r>
                      <m:r>
                        <a:rPr lang="es-ES" i="1">
                          <a:solidFill>
                            <a:srgbClr val="000000"/>
                          </a:solidFill>
                          <a:latin typeface="Cambria Math" panose="02040503050406030204" pitchFamily="18" charset="0"/>
                          <a:ea typeface="Arial" panose="020B0604020202020204" pitchFamily="34" charset="0"/>
                          <a:cs typeface="Arial" panose="020B0604020202020204" pitchFamily="34" charset="0"/>
                        </a:rPr>
                        <m:t>𝑑𝑒</m:t>
                      </m:r>
                      <m:r>
                        <a:rPr lang="es-ES" i="1">
                          <a:solidFill>
                            <a:srgbClr val="000000"/>
                          </a:solidFill>
                          <a:latin typeface="Cambria Math" panose="02040503050406030204" pitchFamily="18" charset="0"/>
                          <a:ea typeface="Arial" panose="020B0604020202020204" pitchFamily="34" charset="0"/>
                          <a:cs typeface="Arial" panose="020B0604020202020204" pitchFamily="34" charset="0"/>
                        </a:rPr>
                        <m:t> </m:t>
                      </m:r>
                      <m:r>
                        <a:rPr lang="es-ES" i="1">
                          <a:solidFill>
                            <a:srgbClr val="000000"/>
                          </a:solidFill>
                          <a:latin typeface="Cambria Math" panose="02040503050406030204" pitchFamily="18" charset="0"/>
                          <a:ea typeface="Arial" panose="020B0604020202020204" pitchFamily="34" charset="0"/>
                          <a:cs typeface="Arial" panose="020B0604020202020204" pitchFamily="34" charset="0"/>
                        </a:rPr>
                        <m:t>𝑑𝑒𝑠𝑐𝑢𝑒𝑛𝑡𝑜</m:t>
                      </m:r>
                      <m:r>
                        <a:rPr lang="es-ES" i="1">
                          <a:solidFill>
                            <a:srgbClr val="000000"/>
                          </a:solidFill>
                          <a:latin typeface="Cambria Math" panose="02040503050406030204" pitchFamily="18" charset="0"/>
                          <a:ea typeface="Arial" panose="020B0604020202020204" pitchFamily="34" charset="0"/>
                          <a:cs typeface="Arial" panose="020B0604020202020204" pitchFamily="34" charset="0"/>
                        </a:rPr>
                        <m:t>= </m:t>
                      </m:r>
                    </m:oMath>
                  </m:oMathPara>
                </a14:m>
                <a:endParaRPr lang="en-US" dirty="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d>
                        <m:dPr>
                          <m:ctrlPr>
                            <a:rPr lang="en-US" i="1">
                              <a:effectLst/>
                              <a:latin typeface="Cambria Math" panose="02040503050406030204" pitchFamily="18" charset="0"/>
                            </a:rPr>
                          </m:ctrlPr>
                        </m:dPr>
                        <m:e>
                          <m:r>
                            <a:rPr lang="es-ES" i="1">
                              <a:solidFill>
                                <a:srgbClr val="000000"/>
                              </a:solidFill>
                              <a:effectLst/>
                              <a:latin typeface="Cambria Math" panose="02040503050406030204" pitchFamily="18" charset="0"/>
                              <a:ea typeface="Arial" panose="020B0604020202020204" pitchFamily="34" charset="0"/>
                              <a:cs typeface="Arial" panose="020B0604020202020204" pitchFamily="34" charset="0"/>
                            </a:rPr>
                            <m:t>%</m:t>
                          </m:r>
                          <m:r>
                            <a:rPr lang="es-ES" i="1">
                              <a:solidFill>
                                <a:srgbClr val="000000"/>
                              </a:solidFill>
                              <a:effectLst/>
                              <a:latin typeface="Cambria Math" panose="02040503050406030204" pitchFamily="18" charset="0"/>
                              <a:ea typeface="Arial" panose="020B0604020202020204" pitchFamily="34" charset="0"/>
                              <a:cs typeface="Arial" panose="020B0604020202020204" pitchFamily="34" charset="0"/>
                            </a:rPr>
                            <m:t>𝑃𝑟</m:t>
                          </m:r>
                          <m:r>
                            <a:rPr lang="es-EC" i="1">
                              <a:solidFill>
                                <a:srgbClr val="000000"/>
                              </a:solidFill>
                              <a:effectLst/>
                              <a:latin typeface="Cambria Math" panose="02040503050406030204" pitchFamily="18" charset="0"/>
                              <a:ea typeface="Arial" panose="020B0604020202020204" pitchFamily="34" charset="0"/>
                              <a:cs typeface="Arial" panose="020B0604020202020204" pitchFamily="34" charset="0"/>
                            </a:rPr>
                            <m:t>é</m:t>
                          </m:r>
                          <m:r>
                            <a:rPr lang="es-EC" i="1">
                              <a:solidFill>
                                <a:srgbClr val="000000"/>
                              </a:solidFill>
                              <a:effectLst/>
                              <a:latin typeface="Cambria Math" panose="02040503050406030204" pitchFamily="18" charset="0"/>
                              <a:ea typeface="Arial" panose="020B0604020202020204" pitchFamily="34" charset="0"/>
                              <a:cs typeface="Arial" panose="020B0604020202020204" pitchFamily="34" charset="0"/>
                            </a:rPr>
                            <m:t>𝑠𝑡𝑎𝑚𝑜</m:t>
                          </m:r>
                          <m:r>
                            <a:rPr lang="es-EC" i="1">
                              <a:solidFill>
                                <a:srgbClr val="000000"/>
                              </a:solidFill>
                              <a:effectLst/>
                              <a:latin typeface="Cambria Math" panose="02040503050406030204" pitchFamily="18" charset="0"/>
                              <a:ea typeface="Arial" panose="020B0604020202020204" pitchFamily="34" charset="0"/>
                              <a:cs typeface="Arial" panose="020B0604020202020204" pitchFamily="34" charset="0"/>
                            </a:rPr>
                            <m:t>∗% </m:t>
                          </m:r>
                          <m:r>
                            <a:rPr lang="es-EC" i="1">
                              <a:solidFill>
                                <a:srgbClr val="000000"/>
                              </a:solidFill>
                              <a:effectLst/>
                              <a:latin typeface="Cambria Math" panose="02040503050406030204" pitchFamily="18" charset="0"/>
                              <a:ea typeface="Arial" panose="020B0604020202020204" pitchFamily="34" charset="0"/>
                              <a:cs typeface="Arial" panose="020B0604020202020204" pitchFamily="34" charset="0"/>
                            </a:rPr>
                            <m:t>𝑡𝑎𝑠𝑎</m:t>
                          </m:r>
                          <m:r>
                            <a:rPr lang="es-EC" i="1">
                              <a:solidFill>
                                <a:srgbClr val="000000"/>
                              </a:solidFill>
                              <a:effectLst/>
                              <a:latin typeface="Cambria Math" panose="02040503050406030204" pitchFamily="18" charset="0"/>
                              <a:ea typeface="Arial" panose="020B0604020202020204" pitchFamily="34" charset="0"/>
                              <a:cs typeface="Arial" panose="020B0604020202020204" pitchFamily="34" charset="0"/>
                            </a:rPr>
                            <m:t> </m:t>
                          </m:r>
                          <m:r>
                            <a:rPr lang="es-EC" i="1">
                              <a:solidFill>
                                <a:srgbClr val="000000"/>
                              </a:solidFill>
                              <a:effectLst/>
                              <a:latin typeface="Cambria Math" panose="02040503050406030204" pitchFamily="18" charset="0"/>
                              <a:ea typeface="Arial" panose="020B0604020202020204" pitchFamily="34" charset="0"/>
                              <a:cs typeface="Arial" panose="020B0604020202020204" pitchFamily="34" charset="0"/>
                            </a:rPr>
                            <m:t>𝑑𝑒</m:t>
                          </m:r>
                          <m:r>
                            <a:rPr lang="es-EC" i="1">
                              <a:solidFill>
                                <a:srgbClr val="000000"/>
                              </a:solidFill>
                              <a:effectLst/>
                              <a:latin typeface="Cambria Math" panose="02040503050406030204" pitchFamily="18" charset="0"/>
                              <a:ea typeface="Arial" panose="020B0604020202020204" pitchFamily="34" charset="0"/>
                              <a:cs typeface="Arial" panose="020B0604020202020204" pitchFamily="34" charset="0"/>
                            </a:rPr>
                            <m:t> </m:t>
                          </m:r>
                          <m:r>
                            <a:rPr lang="es-EC" i="1">
                              <a:solidFill>
                                <a:srgbClr val="000000"/>
                              </a:solidFill>
                              <a:effectLst/>
                              <a:latin typeface="Cambria Math" panose="02040503050406030204" pitchFamily="18" charset="0"/>
                              <a:ea typeface="Arial" panose="020B0604020202020204" pitchFamily="34" charset="0"/>
                              <a:cs typeface="Arial" panose="020B0604020202020204" pitchFamily="34" charset="0"/>
                            </a:rPr>
                            <m:t>𝑖𝑛𝑡𝑒𝑟</m:t>
                          </m:r>
                          <m:r>
                            <a:rPr lang="es-EC" i="1">
                              <a:solidFill>
                                <a:srgbClr val="000000"/>
                              </a:solidFill>
                              <a:effectLst/>
                              <a:latin typeface="Cambria Math" panose="02040503050406030204" pitchFamily="18" charset="0"/>
                              <a:ea typeface="Arial" panose="020B0604020202020204" pitchFamily="34" charset="0"/>
                              <a:cs typeface="Arial" panose="020B0604020202020204" pitchFamily="34" charset="0"/>
                            </a:rPr>
                            <m:t>é</m:t>
                          </m:r>
                          <m:r>
                            <a:rPr lang="es-EC" i="1">
                              <a:solidFill>
                                <a:srgbClr val="000000"/>
                              </a:solidFill>
                              <a:effectLst/>
                              <a:latin typeface="Cambria Math" panose="02040503050406030204" pitchFamily="18" charset="0"/>
                              <a:ea typeface="Arial" panose="020B0604020202020204" pitchFamily="34" charset="0"/>
                              <a:cs typeface="Arial" panose="020B0604020202020204" pitchFamily="34" charset="0"/>
                            </a:rPr>
                            <m:t>𝑠</m:t>
                          </m:r>
                        </m:e>
                      </m:d>
                      <m:r>
                        <a:rPr lang="es-ES" i="1">
                          <a:solidFill>
                            <a:srgbClr val="000000"/>
                          </a:solidFill>
                          <a:effectLst/>
                          <a:latin typeface="Cambria Math" panose="02040503050406030204" pitchFamily="18" charset="0"/>
                          <a:ea typeface="Arial" panose="020B0604020202020204" pitchFamily="34" charset="0"/>
                          <a:cs typeface="Arial" panose="020B0604020202020204" pitchFamily="34" charset="0"/>
                        </a:rPr>
                        <m:t>+</m:t>
                      </m:r>
                      <m:d>
                        <m:dPr>
                          <m:ctrlPr>
                            <a:rPr lang="en-US" i="1">
                              <a:effectLst/>
                              <a:latin typeface="Cambria Math" panose="02040503050406030204" pitchFamily="18" charset="0"/>
                            </a:rPr>
                          </m:ctrlPr>
                        </m:dPr>
                        <m:e>
                          <m:r>
                            <a:rPr lang="es-ES" i="1">
                              <a:solidFill>
                                <a:srgbClr val="000000"/>
                              </a:solidFill>
                              <a:effectLst/>
                              <a:latin typeface="Cambria Math" panose="02040503050406030204" pitchFamily="18" charset="0"/>
                              <a:ea typeface="Arial" panose="020B0604020202020204" pitchFamily="34" charset="0"/>
                              <a:cs typeface="Arial" panose="020B0604020202020204" pitchFamily="34" charset="0"/>
                            </a:rPr>
                            <m:t>%</m:t>
                          </m:r>
                          <m:r>
                            <a:rPr lang="es-ES" i="1">
                              <a:solidFill>
                                <a:srgbClr val="000000"/>
                              </a:solidFill>
                              <a:effectLst/>
                              <a:latin typeface="Cambria Math" panose="02040503050406030204" pitchFamily="18" charset="0"/>
                              <a:ea typeface="Arial" panose="020B0604020202020204" pitchFamily="34" charset="0"/>
                              <a:cs typeface="Arial" panose="020B0604020202020204" pitchFamily="34" charset="0"/>
                            </a:rPr>
                            <m:t>𝐹𝑜𝑛𝑑𝑜𝑠</m:t>
                          </m:r>
                          <m:r>
                            <a:rPr lang="es-ES" i="1">
                              <a:solidFill>
                                <a:srgbClr val="000000"/>
                              </a:solidFill>
                              <a:effectLst/>
                              <a:latin typeface="Cambria Math" panose="02040503050406030204" pitchFamily="18" charset="0"/>
                              <a:ea typeface="Arial" panose="020B0604020202020204" pitchFamily="34" charset="0"/>
                              <a:cs typeface="Arial" panose="020B0604020202020204" pitchFamily="34" charset="0"/>
                            </a:rPr>
                            <m:t> </m:t>
                          </m:r>
                          <m:r>
                            <a:rPr lang="es-ES" i="1">
                              <a:solidFill>
                                <a:srgbClr val="000000"/>
                              </a:solidFill>
                              <a:effectLst/>
                              <a:latin typeface="Cambria Math" panose="02040503050406030204" pitchFamily="18" charset="0"/>
                              <a:ea typeface="Arial" panose="020B0604020202020204" pitchFamily="34" charset="0"/>
                              <a:cs typeface="Arial" panose="020B0604020202020204" pitchFamily="34" charset="0"/>
                            </a:rPr>
                            <m:t>𝑝𝑟𝑜𝑝𝑖𝑜𝑠</m:t>
                          </m:r>
                          <m:r>
                            <a:rPr lang="es-ES" i="1">
                              <a:solidFill>
                                <a:srgbClr val="000000"/>
                              </a:solidFill>
                              <a:effectLst/>
                              <a:latin typeface="Cambria Math" panose="02040503050406030204" pitchFamily="18" charset="0"/>
                              <a:ea typeface="Arial" panose="020B0604020202020204" pitchFamily="34" charset="0"/>
                              <a:cs typeface="Arial" panose="020B0604020202020204" pitchFamily="34" charset="0"/>
                            </a:rPr>
                            <m:t>∗%</m:t>
                          </m:r>
                          <m:r>
                            <a:rPr lang="es-ES" i="1">
                              <a:solidFill>
                                <a:srgbClr val="000000"/>
                              </a:solidFill>
                              <a:effectLst/>
                              <a:latin typeface="Cambria Math" panose="02040503050406030204" pitchFamily="18" charset="0"/>
                              <a:ea typeface="Arial" panose="020B0604020202020204" pitchFamily="34" charset="0"/>
                              <a:cs typeface="Arial" panose="020B0604020202020204" pitchFamily="34" charset="0"/>
                            </a:rPr>
                            <m:t>𝑅𝑒𝑛𝑡𝑎𝑏𝑖𝑙𝑖𝑑𝑎𝑑</m:t>
                          </m:r>
                        </m:e>
                      </m:d>
                    </m:oMath>
                  </m:oMathPara>
                </a14:m>
                <a:endParaRPr lang="en-US" dirty="0"/>
              </a:p>
            </p:txBody>
          </p:sp>
        </mc:Choice>
        <mc:Fallback xmlns="">
          <p:sp>
            <p:nvSpPr>
              <p:cNvPr id="12" name="Rectángulo 11"/>
              <p:cNvSpPr>
                <a:spLocks noRot="1" noChangeAspect="1" noMove="1" noResize="1" noEditPoints="1" noAdjustHandles="1" noChangeArrowheads="1" noChangeShapeType="1" noTextEdit="1"/>
              </p:cNvSpPr>
              <p:nvPr/>
            </p:nvSpPr>
            <p:spPr>
              <a:xfrm>
                <a:off x="3959730" y="908248"/>
                <a:ext cx="7694024" cy="654666"/>
              </a:xfrm>
              <a:prstGeom prst="rect">
                <a:avLst/>
              </a:prstGeom>
              <a:blipFill>
                <a:blip r:embed="rId2"/>
                <a:stretch>
                  <a:fillRect b="-8411"/>
                </a:stretch>
              </a:blipFill>
            </p:spPr>
            <p:txBody>
              <a:bodyPr/>
              <a:lstStyle/>
              <a:p>
                <a:r>
                  <a:rPr lang="en-US">
                    <a:noFill/>
                  </a:rPr>
                  <a:t> </a:t>
                </a:r>
              </a:p>
            </p:txBody>
          </p:sp>
        </mc:Fallback>
      </mc:AlternateContent>
      <p:sp>
        <p:nvSpPr>
          <p:cNvPr id="14" name="Rectángulo 13"/>
          <p:cNvSpPr/>
          <p:nvPr/>
        </p:nvSpPr>
        <p:spPr>
          <a:xfrm>
            <a:off x="770946" y="1266429"/>
            <a:ext cx="1992853" cy="369332"/>
          </a:xfrm>
          <a:prstGeom prst="rect">
            <a:avLst/>
          </a:prstGeom>
        </p:spPr>
        <p:txBody>
          <a:bodyPr wrap="none">
            <a:spAutoFit/>
          </a:bodyPr>
          <a:lstStyle/>
          <a:p>
            <a:r>
              <a:rPr lang="es-ES" dirty="0" smtClean="0"/>
              <a:t>Rentabilidad 20</a:t>
            </a:r>
            <a:r>
              <a:rPr lang="es-ES" dirty="0"/>
              <a:t>%</a:t>
            </a:r>
            <a:endParaRPr lang="en-US" dirty="0"/>
          </a:p>
        </p:txBody>
      </p:sp>
      <mc:AlternateContent xmlns:mc="http://schemas.openxmlformats.org/markup-compatibility/2006" xmlns:a14="http://schemas.microsoft.com/office/drawing/2010/main">
        <mc:Choice Requires="a14">
          <p:sp>
            <p:nvSpPr>
              <p:cNvPr id="61" name="Rectángulo 60"/>
              <p:cNvSpPr/>
              <p:nvPr/>
            </p:nvSpPr>
            <p:spPr>
              <a:xfrm>
                <a:off x="4046174" y="1527504"/>
                <a:ext cx="6990768" cy="369332"/>
              </a:xfrm>
              <a:prstGeom prst="rect">
                <a:avLst/>
              </a:prstGeom>
            </p:spPr>
            <p:txBody>
              <a:bodyPr wrap="square">
                <a:spAutoFit/>
              </a:bodyPr>
              <a:lstStyle/>
              <a:p>
                <a:pPr algn="ctr"/>
                <a14:m>
                  <m:oMath xmlns:m="http://schemas.openxmlformats.org/officeDocument/2006/math">
                    <m:d>
                      <m:dPr>
                        <m:ctrlPr>
                          <a:rPr lang="en-US" i="1">
                            <a:effectLst/>
                            <a:latin typeface="Cambria Math" panose="02040503050406030204" pitchFamily="18" charset="0"/>
                          </a:rPr>
                        </m:ctrlPr>
                      </m:dPr>
                      <m:e>
                        <m:r>
                          <a:rPr lang="es-ES" b="0" i="1" smtClean="0">
                            <a:solidFill>
                              <a:srgbClr val="000000"/>
                            </a:solidFill>
                            <a:effectLst/>
                            <a:latin typeface="Cambria Math" panose="02040503050406030204" pitchFamily="18" charset="0"/>
                            <a:ea typeface="Arial" panose="020B0604020202020204" pitchFamily="34" charset="0"/>
                            <a:cs typeface="Arial" panose="020B0604020202020204" pitchFamily="34" charset="0"/>
                          </a:rPr>
                          <m:t>0.7</m:t>
                        </m:r>
                        <m:r>
                          <a:rPr lang="es-EC" i="1">
                            <a:solidFill>
                              <a:srgbClr val="000000"/>
                            </a:solidFill>
                            <a:effectLst/>
                            <a:latin typeface="Cambria Math" panose="02040503050406030204" pitchFamily="18" charset="0"/>
                            <a:ea typeface="Arial" panose="020B0604020202020204" pitchFamily="34" charset="0"/>
                            <a:cs typeface="Arial" panose="020B0604020202020204" pitchFamily="34" charset="0"/>
                          </a:rPr>
                          <m:t>∗</m:t>
                        </m:r>
                        <m:r>
                          <a:rPr lang="es-ES" b="0" i="1" smtClean="0">
                            <a:solidFill>
                              <a:srgbClr val="000000"/>
                            </a:solidFill>
                            <a:effectLst/>
                            <a:latin typeface="Cambria Math" panose="02040503050406030204" pitchFamily="18" charset="0"/>
                            <a:ea typeface="Arial" panose="020B0604020202020204" pitchFamily="34" charset="0"/>
                            <a:cs typeface="Arial" panose="020B0604020202020204" pitchFamily="34" charset="0"/>
                          </a:rPr>
                          <m:t>0.075</m:t>
                        </m:r>
                      </m:e>
                    </m:d>
                    <m:r>
                      <a:rPr lang="es-ES" i="1">
                        <a:solidFill>
                          <a:srgbClr val="000000"/>
                        </a:solidFill>
                        <a:effectLst/>
                        <a:latin typeface="Cambria Math" panose="02040503050406030204" pitchFamily="18" charset="0"/>
                        <a:ea typeface="Arial" panose="020B0604020202020204" pitchFamily="34" charset="0"/>
                        <a:cs typeface="Arial" panose="020B0604020202020204" pitchFamily="34" charset="0"/>
                      </a:rPr>
                      <m:t>+</m:t>
                    </m:r>
                    <m:d>
                      <m:dPr>
                        <m:ctrlPr>
                          <a:rPr lang="en-US" i="1">
                            <a:effectLst/>
                            <a:latin typeface="Cambria Math" panose="02040503050406030204" pitchFamily="18" charset="0"/>
                          </a:rPr>
                        </m:ctrlPr>
                      </m:dPr>
                      <m:e>
                        <m:r>
                          <a:rPr lang="es-ES" b="0" i="1" smtClean="0">
                            <a:solidFill>
                              <a:srgbClr val="000000"/>
                            </a:solidFill>
                            <a:effectLst/>
                            <a:latin typeface="Cambria Math" panose="02040503050406030204" pitchFamily="18" charset="0"/>
                            <a:ea typeface="Arial" panose="020B0604020202020204" pitchFamily="34" charset="0"/>
                            <a:cs typeface="Arial" panose="020B0604020202020204" pitchFamily="34" charset="0"/>
                          </a:rPr>
                          <m:t>0.3</m:t>
                        </m:r>
                        <m:r>
                          <a:rPr lang="es-ES" i="1">
                            <a:solidFill>
                              <a:srgbClr val="000000"/>
                            </a:solidFill>
                            <a:effectLst/>
                            <a:latin typeface="Cambria Math" panose="02040503050406030204" pitchFamily="18" charset="0"/>
                            <a:ea typeface="Arial" panose="020B0604020202020204" pitchFamily="34" charset="0"/>
                            <a:cs typeface="Arial" panose="020B0604020202020204" pitchFamily="34" charset="0"/>
                          </a:rPr>
                          <m:t>∗</m:t>
                        </m:r>
                        <m:r>
                          <a:rPr lang="es-ES" b="0" i="1" smtClean="0">
                            <a:solidFill>
                              <a:srgbClr val="000000"/>
                            </a:solidFill>
                            <a:effectLst/>
                            <a:latin typeface="Cambria Math" panose="02040503050406030204" pitchFamily="18" charset="0"/>
                            <a:ea typeface="Arial" panose="020B0604020202020204" pitchFamily="34" charset="0"/>
                            <a:cs typeface="Arial" panose="020B0604020202020204" pitchFamily="34" charset="0"/>
                          </a:rPr>
                          <m:t>0.2</m:t>
                        </m:r>
                      </m:e>
                    </m:d>
                  </m:oMath>
                </a14:m>
                <a:r>
                  <a:rPr lang="en-US" dirty="0" smtClean="0"/>
                  <a:t> = 11.25%</a:t>
                </a:r>
                <a:endParaRPr lang="en-US" dirty="0"/>
              </a:p>
            </p:txBody>
          </p:sp>
        </mc:Choice>
        <mc:Fallback xmlns="">
          <p:sp>
            <p:nvSpPr>
              <p:cNvPr id="61" name="Rectángulo 60"/>
              <p:cNvSpPr>
                <a:spLocks noRot="1" noChangeAspect="1" noMove="1" noResize="1" noEditPoints="1" noAdjustHandles="1" noChangeArrowheads="1" noChangeShapeType="1" noTextEdit="1"/>
              </p:cNvSpPr>
              <p:nvPr/>
            </p:nvSpPr>
            <p:spPr>
              <a:xfrm>
                <a:off x="4046174" y="1527504"/>
                <a:ext cx="6990768" cy="369332"/>
              </a:xfrm>
              <a:prstGeom prst="rect">
                <a:avLst/>
              </a:prstGeom>
              <a:blipFill>
                <a:blip r:embed="rId3"/>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ángulo 17"/>
              <p:cNvSpPr/>
              <p:nvPr/>
            </p:nvSpPr>
            <p:spPr>
              <a:xfrm>
                <a:off x="-287562" y="2655935"/>
                <a:ext cx="8381863" cy="76309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𝑉𝐴𝑁</m:t>
                      </m:r>
                      <m:r>
                        <a:rPr lang="en-US" i="0">
                          <a:latin typeface="Cambria Math" panose="02040503050406030204" pitchFamily="18" charset="0"/>
                        </a:rPr>
                        <m:t>=</m:t>
                      </m:r>
                      <m:r>
                        <a:rPr lang="en-US" i="1">
                          <a:latin typeface="Cambria Math" panose="02040503050406030204" pitchFamily="18" charset="0"/>
                        </a:rPr>
                        <m:t>𝑉𝑁𝐴</m:t>
                      </m:r>
                      <m:r>
                        <a:rPr lang="en-US" i="0">
                          <a:latin typeface="Cambria Math" panose="02040503050406030204" pitchFamily="18" charset="0"/>
                        </a:rPr>
                        <m:t>(</m:t>
                      </m:r>
                      <m:r>
                        <a:rPr lang="en-US" i="1">
                          <a:latin typeface="Cambria Math" panose="02040503050406030204" pitchFamily="18" charset="0"/>
                        </a:rPr>
                        <m:t>𝑇𝑎𝑠𝑎</m:t>
                      </m:r>
                      <m:r>
                        <a:rPr lang="en-US" i="0">
                          <a:latin typeface="Cambria Math" panose="02040503050406030204" pitchFamily="18" charset="0"/>
                        </a:rPr>
                        <m:t> </m:t>
                      </m:r>
                      <m:r>
                        <a:rPr lang="en-US" i="1">
                          <a:latin typeface="Cambria Math" panose="02040503050406030204" pitchFamily="18" charset="0"/>
                        </a:rPr>
                        <m:t>𝑑𝑒</m:t>
                      </m:r>
                      <m:r>
                        <a:rPr lang="en-US" i="0">
                          <a:latin typeface="Cambria Math" panose="02040503050406030204" pitchFamily="18" charset="0"/>
                        </a:rPr>
                        <m:t> </m:t>
                      </m:r>
                      <m:r>
                        <a:rPr lang="en-US" i="1">
                          <a:latin typeface="Cambria Math" panose="02040503050406030204" pitchFamily="18" charset="0"/>
                        </a:rPr>
                        <m:t>𝑑𝑒𝑠𝑐𝑢𝑒𝑛𝑡𝑜</m:t>
                      </m:r>
                      <m:r>
                        <a:rPr lang="en-US" i="0">
                          <a:latin typeface="Cambria Math" panose="02040503050406030204" pitchFamily="18" charset="0"/>
                        </a:rPr>
                        <m:t>;</m:t>
                      </m:r>
                      <m:nary>
                        <m:naryPr>
                          <m:chr m:val="∑"/>
                          <m:subHide m:val="on"/>
                          <m:supHide m:val="on"/>
                          <m:ctrlPr>
                            <a:rPr lang="en-US" i="1">
                              <a:latin typeface="Cambria Math" panose="02040503050406030204" pitchFamily="18" charset="0"/>
                            </a:rPr>
                          </m:ctrlPr>
                        </m:naryPr>
                        <m:sub/>
                        <m:sup/>
                        <m:e>
                          <m:r>
                            <a:rPr lang="en-US" i="1">
                              <a:latin typeface="Cambria Math" panose="02040503050406030204" pitchFamily="18" charset="0"/>
                            </a:rPr>
                            <m:t>𝐹𝑙𝑢𝑗𝑜</m:t>
                          </m:r>
                          <m:r>
                            <a:rPr lang="en-US" i="0">
                              <a:latin typeface="Cambria Math" panose="02040503050406030204" pitchFamily="18" charset="0"/>
                            </a:rPr>
                            <m:t> </m:t>
                          </m:r>
                          <m:r>
                            <a:rPr lang="en-US" i="1">
                              <a:latin typeface="Cambria Math" panose="02040503050406030204" pitchFamily="18" charset="0"/>
                            </a:rPr>
                            <m:t>𝑓𝑖𝑛𝑎𝑙</m:t>
                          </m:r>
                          <m:r>
                            <a:rPr lang="en-US" i="0">
                              <a:latin typeface="Cambria Math" panose="02040503050406030204" pitchFamily="18" charset="0"/>
                            </a:rPr>
                            <m:t>)−</m:t>
                          </m:r>
                          <m:r>
                            <a:rPr lang="en-US" i="1">
                              <a:latin typeface="Cambria Math" panose="02040503050406030204" pitchFamily="18" charset="0"/>
                            </a:rPr>
                            <m:t>𝐼𝑛𝑣𝑒𝑟𝑠𝑖</m:t>
                          </m:r>
                          <m:r>
                            <a:rPr lang="en-US" i="0">
                              <a:latin typeface="Cambria Math" panose="02040503050406030204" pitchFamily="18" charset="0"/>
                            </a:rPr>
                            <m:t>ó</m:t>
                          </m:r>
                          <m:r>
                            <a:rPr lang="en-US" i="1">
                              <a:latin typeface="Cambria Math" panose="02040503050406030204" pitchFamily="18" charset="0"/>
                            </a:rPr>
                            <m:t>𝑛</m:t>
                          </m:r>
                          <m:r>
                            <a:rPr lang="en-US" i="0">
                              <a:latin typeface="Cambria Math" panose="02040503050406030204" pitchFamily="18" charset="0"/>
                            </a:rPr>
                            <m:t> </m:t>
                          </m:r>
                          <m:r>
                            <a:rPr lang="en-US" i="1">
                              <a:latin typeface="Cambria Math" panose="02040503050406030204" pitchFamily="18" charset="0"/>
                            </a:rPr>
                            <m:t>𝑖𝑛𝑖𝑐𝑖𝑎𝑙</m:t>
                          </m:r>
                          <m:r>
                            <a:rPr lang="en-US" i="0">
                              <a:latin typeface="Cambria Math" panose="02040503050406030204" pitchFamily="18" charset="0"/>
                            </a:rPr>
                            <m:t>          </m:t>
                          </m:r>
                        </m:e>
                      </m:nary>
                    </m:oMath>
                  </m:oMathPara>
                </a14:m>
                <a:endParaRPr lang="en-US" dirty="0"/>
              </a:p>
            </p:txBody>
          </p:sp>
        </mc:Choice>
        <mc:Fallback xmlns="">
          <p:sp>
            <p:nvSpPr>
              <p:cNvPr id="18" name="Rectángulo 17"/>
              <p:cNvSpPr>
                <a:spLocks noRot="1" noChangeAspect="1" noMove="1" noResize="1" noEditPoints="1" noAdjustHandles="1" noChangeArrowheads="1" noChangeShapeType="1" noTextEdit="1"/>
              </p:cNvSpPr>
              <p:nvPr/>
            </p:nvSpPr>
            <p:spPr>
              <a:xfrm>
                <a:off x="-287562" y="2655935"/>
                <a:ext cx="8381863" cy="76309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ángulo 19"/>
              <p:cNvSpPr/>
              <p:nvPr/>
            </p:nvSpPr>
            <p:spPr>
              <a:xfrm>
                <a:off x="6567450" y="3806512"/>
                <a:ext cx="5497010" cy="76309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𝑇𝐼𝑅</m:t>
                      </m:r>
                      <m:r>
                        <a:rPr lang="en-US" i="0">
                          <a:latin typeface="Cambria Math" panose="02040503050406030204" pitchFamily="18" charset="0"/>
                        </a:rPr>
                        <m:t>=</m:t>
                      </m:r>
                      <m:r>
                        <a:rPr lang="en-US" i="1">
                          <a:latin typeface="Cambria Math" panose="02040503050406030204" pitchFamily="18" charset="0"/>
                        </a:rPr>
                        <m:t>𝑇𝐼𝑅</m:t>
                      </m:r>
                      <m:r>
                        <a:rPr lang="en-US" i="0">
                          <a:latin typeface="Cambria Math" panose="02040503050406030204" pitchFamily="18" charset="0"/>
                        </a:rPr>
                        <m:t> (</m:t>
                      </m:r>
                      <m:nary>
                        <m:naryPr>
                          <m:chr m:val="∑"/>
                          <m:subHide m:val="on"/>
                          <m:supHide m:val="on"/>
                          <m:ctrlPr>
                            <a:rPr lang="en-US" i="1">
                              <a:latin typeface="Cambria Math" panose="02040503050406030204" pitchFamily="18" charset="0"/>
                            </a:rPr>
                          </m:ctrlPr>
                        </m:naryPr>
                        <m:sub/>
                        <m:sup/>
                        <m:e>
                          <m:r>
                            <a:rPr lang="en-US" i="1">
                              <a:latin typeface="Cambria Math" panose="02040503050406030204" pitchFamily="18" charset="0"/>
                            </a:rPr>
                            <m:t>𝐹𝑙𝑢𝑗𝑜</m:t>
                          </m:r>
                          <m:r>
                            <a:rPr lang="en-US" i="0">
                              <a:latin typeface="Cambria Math" panose="02040503050406030204" pitchFamily="18" charset="0"/>
                            </a:rPr>
                            <m:t> </m:t>
                          </m:r>
                          <m:r>
                            <a:rPr lang="en-US" i="1">
                              <a:latin typeface="Cambria Math" panose="02040503050406030204" pitchFamily="18" charset="0"/>
                            </a:rPr>
                            <m:t>𝑖𝑛𝑖𝑐𝑖𝑎𝑙</m:t>
                          </m:r>
                          <m:r>
                            <a:rPr lang="en-US" i="0">
                              <a:latin typeface="Cambria Math" panose="02040503050406030204" pitchFamily="18" charset="0"/>
                            </a:rPr>
                            <m:t>−</m:t>
                          </m:r>
                          <m:r>
                            <a:rPr lang="en-US" i="1">
                              <a:latin typeface="Cambria Math" panose="02040503050406030204" pitchFamily="18" charset="0"/>
                            </a:rPr>
                            <m:t>𝐼𝑛𝑣𝑒𝑟𝑠𝑖</m:t>
                          </m:r>
                          <m:r>
                            <a:rPr lang="en-US" i="0">
                              <a:latin typeface="Cambria Math" panose="02040503050406030204" pitchFamily="18" charset="0"/>
                            </a:rPr>
                            <m:t>ó</m:t>
                          </m:r>
                          <m:r>
                            <a:rPr lang="en-US" i="1">
                              <a:latin typeface="Cambria Math" panose="02040503050406030204" pitchFamily="18" charset="0"/>
                            </a:rPr>
                            <m:t>𝑛</m:t>
                          </m:r>
                          <m:r>
                            <a:rPr lang="en-US" i="0">
                              <a:latin typeface="Cambria Math" panose="02040503050406030204" pitchFamily="18" charset="0"/>
                            </a:rPr>
                            <m:t> </m:t>
                          </m:r>
                          <m:r>
                            <a:rPr lang="en-US" i="1">
                              <a:latin typeface="Cambria Math" panose="02040503050406030204" pitchFamily="18" charset="0"/>
                            </a:rPr>
                            <m:t>𝑖𝑛𝑖𝑐𝑖𝑎𝑙</m:t>
                          </m:r>
                          <m:r>
                            <a:rPr lang="en-US" i="0">
                              <a:latin typeface="Cambria Math" panose="02040503050406030204" pitchFamily="18" charset="0"/>
                            </a:rPr>
                            <m:t>)  </m:t>
                          </m:r>
                        </m:e>
                      </m:nary>
                      <m:r>
                        <a:rPr lang="en-US" i="0">
                          <a:latin typeface="Cambria Math" panose="02040503050406030204" pitchFamily="18" charset="0"/>
                        </a:rPr>
                        <m:t> </m:t>
                      </m:r>
                    </m:oMath>
                  </m:oMathPara>
                </a14:m>
                <a:endParaRPr lang="en-US" dirty="0"/>
              </a:p>
            </p:txBody>
          </p:sp>
        </mc:Choice>
        <mc:Fallback xmlns="">
          <p:sp>
            <p:nvSpPr>
              <p:cNvPr id="20" name="Rectángulo 19"/>
              <p:cNvSpPr>
                <a:spLocks noRot="1" noChangeAspect="1" noMove="1" noResize="1" noEditPoints="1" noAdjustHandles="1" noChangeArrowheads="1" noChangeShapeType="1" noTextEdit="1"/>
              </p:cNvSpPr>
              <p:nvPr/>
            </p:nvSpPr>
            <p:spPr>
              <a:xfrm>
                <a:off x="6567450" y="3806512"/>
                <a:ext cx="5497010" cy="763094"/>
              </a:xfrm>
              <a:prstGeom prst="rect">
                <a:avLst/>
              </a:prstGeom>
              <a:blipFill>
                <a:blip r:embed="rId5"/>
                <a:stretch>
                  <a:fillRect/>
                </a:stretch>
              </a:blipFill>
            </p:spPr>
            <p:txBody>
              <a:bodyPr/>
              <a:lstStyle/>
              <a:p>
                <a:r>
                  <a:rPr lang="en-US">
                    <a:noFill/>
                  </a:rPr>
                  <a:t> </a:t>
                </a:r>
              </a:p>
            </p:txBody>
          </p:sp>
        </mc:Fallback>
      </mc:AlternateContent>
      <p:graphicFrame>
        <p:nvGraphicFramePr>
          <p:cNvPr id="23" name="Tabla 22"/>
          <p:cNvGraphicFramePr>
            <a:graphicFrameLocks noGrp="1"/>
          </p:cNvGraphicFramePr>
          <p:nvPr>
            <p:extLst>
              <p:ext uri="{D42A27DB-BD31-4B8C-83A1-F6EECF244321}">
                <p14:modId xmlns:p14="http://schemas.microsoft.com/office/powerpoint/2010/main" val="3170466802"/>
              </p:ext>
            </p:extLst>
          </p:nvPr>
        </p:nvGraphicFramePr>
        <p:xfrm>
          <a:off x="1647310" y="4650923"/>
          <a:ext cx="9650958" cy="1097280"/>
        </p:xfrm>
        <a:graphic>
          <a:graphicData uri="http://schemas.openxmlformats.org/drawingml/2006/table">
            <a:tbl>
              <a:tblPr firstRow="1" bandRow="1">
                <a:tableStyleId>{5C22544A-7EE6-4342-B048-85BDC9FD1C3A}</a:tableStyleId>
              </a:tblPr>
              <a:tblGrid>
                <a:gridCol w="1608493">
                  <a:extLst>
                    <a:ext uri="{9D8B030D-6E8A-4147-A177-3AD203B41FA5}">
                      <a16:colId xmlns:a16="http://schemas.microsoft.com/office/drawing/2014/main" val="597122192"/>
                    </a:ext>
                  </a:extLst>
                </a:gridCol>
                <a:gridCol w="1608493">
                  <a:extLst>
                    <a:ext uri="{9D8B030D-6E8A-4147-A177-3AD203B41FA5}">
                      <a16:colId xmlns:a16="http://schemas.microsoft.com/office/drawing/2014/main" val="46041287"/>
                    </a:ext>
                  </a:extLst>
                </a:gridCol>
                <a:gridCol w="1608493">
                  <a:extLst>
                    <a:ext uri="{9D8B030D-6E8A-4147-A177-3AD203B41FA5}">
                      <a16:colId xmlns:a16="http://schemas.microsoft.com/office/drawing/2014/main" val="4130837972"/>
                    </a:ext>
                  </a:extLst>
                </a:gridCol>
                <a:gridCol w="1608493">
                  <a:extLst>
                    <a:ext uri="{9D8B030D-6E8A-4147-A177-3AD203B41FA5}">
                      <a16:colId xmlns:a16="http://schemas.microsoft.com/office/drawing/2014/main" val="1773455304"/>
                    </a:ext>
                  </a:extLst>
                </a:gridCol>
                <a:gridCol w="1608493">
                  <a:extLst>
                    <a:ext uri="{9D8B030D-6E8A-4147-A177-3AD203B41FA5}">
                      <a16:colId xmlns:a16="http://schemas.microsoft.com/office/drawing/2014/main" val="949301606"/>
                    </a:ext>
                  </a:extLst>
                </a:gridCol>
                <a:gridCol w="1608493">
                  <a:extLst>
                    <a:ext uri="{9D8B030D-6E8A-4147-A177-3AD203B41FA5}">
                      <a16:colId xmlns:a16="http://schemas.microsoft.com/office/drawing/2014/main" val="4216170582"/>
                    </a:ext>
                  </a:extLst>
                </a:gridCol>
              </a:tblGrid>
              <a:tr h="352664">
                <a:tc>
                  <a:txBody>
                    <a:bodyPr/>
                    <a:lstStyle/>
                    <a:p>
                      <a:pPr algn="ctr"/>
                      <a:r>
                        <a:rPr lang="es-ES" dirty="0" smtClean="0"/>
                        <a:t>Indicador</a:t>
                      </a:r>
                      <a:endParaRPr lang="en-US" dirty="0"/>
                    </a:p>
                  </a:txBody>
                  <a:tcPr anchor="ctr"/>
                </a:tc>
                <a:tc>
                  <a:txBody>
                    <a:bodyPr/>
                    <a:lstStyle/>
                    <a:p>
                      <a:pPr algn="ctr"/>
                      <a:r>
                        <a:rPr lang="es-ES" dirty="0" smtClean="0"/>
                        <a:t>Ruta #1</a:t>
                      </a:r>
                      <a:endParaRPr lang="en-US" dirty="0"/>
                    </a:p>
                  </a:txBody>
                  <a:tcPr anchor="ctr"/>
                </a:tc>
                <a:tc>
                  <a:txBody>
                    <a:bodyPr/>
                    <a:lstStyle/>
                    <a:p>
                      <a:pPr algn="ctr"/>
                      <a:r>
                        <a:rPr lang="es-ES" dirty="0" smtClean="0"/>
                        <a:t>Ruta #2</a:t>
                      </a:r>
                      <a:endParaRPr lang="en-US" dirty="0"/>
                    </a:p>
                  </a:txBody>
                  <a:tcPr anchor="ctr"/>
                </a:tc>
                <a:tc>
                  <a:txBody>
                    <a:bodyPr/>
                    <a:lstStyle/>
                    <a:p>
                      <a:pPr algn="ctr"/>
                      <a:r>
                        <a:rPr lang="es-ES" dirty="0" smtClean="0"/>
                        <a:t>Ruta #3</a:t>
                      </a:r>
                      <a:endParaRPr lang="en-US" dirty="0"/>
                    </a:p>
                  </a:txBody>
                  <a:tcPr anchor="ctr"/>
                </a:tc>
                <a:tc>
                  <a:txBody>
                    <a:bodyPr/>
                    <a:lstStyle/>
                    <a:p>
                      <a:pPr algn="ctr"/>
                      <a:r>
                        <a:rPr lang="es-ES" dirty="0" smtClean="0"/>
                        <a:t>Ruta #4</a:t>
                      </a:r>
                      <a:endParaRPr lang="en-US" dirty="0"/>
                    </a:p>
                  </a:txBody>
                  <a:tcPr anchor="ctr"/>
                </a:tc>
                <a:tc>
                  <a:txBody>
                    <a:bodyPr/>
                    <a:lstStyle/>
                    <a:p>
                      <a:pPr algn="ctr"/>
                      <a:r>
                        <a:rPr lang="es-ES" dirty="0" smtClean="0"/>
                        <a:t>Ruta #5</a:t>
                      </a:r>
                      <a:endParaRPr lang="en-US" dirty="0"/>
                    </a:p>
                  </a:txBody>
                  <a:tcPr anchor="ctr"/>
                </a:tc>
                <a:extLst>
                  <a:ext uri="{0D108BD9-81ED-4DB2-BD59-A6C34878D82A}">
                    <a16:rowId xmlns:a16="http://schemas.microsoft.com/office/drawing/2014/main" val="4158651762"/>
                  </a:ext>
                </a:extLst>
              </a:tr>
              <a:tr h="352664">
                <a:tc>
                  <a:txBody>
                    <a:bodyPr/>
                    <a:lstStyle/>
                    <a:p>
                      <a:pPr algn="ctr"/>
                      <a:r>
                        <a:rPr lang="es-ES" dirty="0" smtClean="0"/>
                        <a:t>VAN</a:t>
                      </a:r>
                      <a:endParaRPr lang="en-US" dirty="0"/>
                    </a:p>
                  </a:txBody>
                  <a:tcPr anchor="ctr"/>
                </a:tc>
                <a:tc>
                  <a:txBody>
                    <a:bodyPr/>
                    <a:lstStyle/>
                    <a:p>
                      <a:pPr algn="ctr"/>
                      <a:r>
                        <a:rPr lang="en-US" dirty="0" smtClean="0"/>
                        <a:t>$ -328.967</a:t>
                      </a:r>
                    </a:p>
                  </a:txBody>
                  <a:tcPr anchor="ctr"/>
                </a:tc>
                <a:tc>
                  <a:txBody>
                    <a:bodyPr/>
                    <a:lstStyle/>
                    <a:p>
                      <a:pPr algn="ctr"/>
                      <a:r>
                        <a:rPr lang="en-US" dirty="0" smtClean="0"/>
                        <a:t>$ -392.729</a:t>
                      </a:r>
                    </a:p>
                  </a:txBody>
                  <a:tcPr anchor="ctr"/>
                </a:tc>
                <a:tc>
                  <a:txBody>
                    <a:bodyPr/>
                    <a:lstStyle/>
                    <a:p>
                      <a:pPr algn="ctr"/>
                      <a:r>
                        <a:rPr lang="en-US" dirty="0" smtClean="0"/>
                        <a:t>$ -368.202</a:t>
                      </a:r>
                    </a:p>
                  </a:txBody>
                  <a:tcPr anchor="ctr"/>
                </a:tc>
                <a:tc>
                  <a:txBody>
                    <a:bodyPr/>
                    <a:lstStyle/>
                    <a:p>
                      <a:pPr algn="ctr"/>
                      <a:r>
                        <a:rPr lang="en-US" dirty="0" smtClean="0"/>
                        <a:t>$ -329.970</a:t>
                      </a:r>
                    </a:p>
                  </a:txBody>
                  <a:tcPr anchor="ctr"/>
                </a:tc>
                <a:tc>
                  <a:txBody>
                    <a:bodyPr/>
                    <a:lstStyle/>
                    <a:p>
                      <a:pPr algn="ctr"/>
                      <a:r>
                        <a:rPr lang="en-US" dirty="0" smtClean="0"/>
                        <a:t>$ -342.561</a:t>
                      </a:r>
                    </a:p>
                  </a:txBody>
                  <a:tcPr anchor="ctr"/>
                </a:tc>
                <a:extLst>
                  <a:ext uri="{0D108BD9-81ED-4DB2-BD59-A6C34878D82A}">
                    <a16:rowId xmlns:a16="http://schemas.microsoft.com/office/drawing/2014/main" val="1609136166"/>
                  </a:ext>
                </a:extLst>
              </a:tr>
              <a:tr h="352664">
                <a:tc>
                  <a:txBody>
                    <a:bodyPr/>
                    <a:lstStyle/>
                    <a:p>
                      <a:pPr algn="ctr"/>
                      <a:r>
                        <a:rPr lang="es-ES" dirty="0" smtClean="0"/>
                        <a:t>TIR</a:t>
                      </a:r>
                      <a:endParaRPr lang="en-US" dirty="0"/>
                    </a:p>
                  </a:txBody>
                  <a:tcPr anchor="ctr"/>
                </a:tc>
                <a:tc>
                  <a:txBody>
                    <a:bodyPr/>
                    <a:lstStyle/>
                    <a:p>
                      <a:pPr algn="ctr"/>
                      <a:r>
                        <a:rPr lang="en-US" dirty="0" smtClean="0"/>
                        <a:t>-5,64%</a:t>
                      </a:r>
                    </a:p>
                  </a:txBody>
                  <a:tcPr anchor="ctr"/>
                </a:tc>
                <a:tc>
                  <a:txBody>
                    <a:bodyPr/>
                    <a:lstStyle/>
                    <a:p>
                      <a:pPr algn="ctr"/>
                      <a:r>
                        <a:rPr lang="en-US" dirty="0" smtClean="0"/>
                        <a:t>-9,35%</a:t>
                      </a:r>
                      <a:endParaRPr lang="en-US" dirty="0"/>
                    </a:p>
                  </a:txBody>
                  <a:tcPr anchor="ctr"/>
                </a:tc>
                <a:tc>
                  <a:txBody>
                    <a:bodyPr/>
                    <a:lstStyle/>
                    <a:p>
                      <a:pPr algn="ctr"/>
                      <a:r>
                        <a:rPr lang="en-US" dirty="0" smtClean="0"/>
                        <a:t>-7,80%</a:t>
                      </a:r>
                    </a:p>
                  </a:txBody>
                  <a:tcPr anchor="ctr"/>
                </a:tc>
                <a:tc>
                  <a:txBody>
                    <a:bodyPr/>
                    <a:lstStyle/>
                    <a:p>
                      <a:pPr algn="ctr"/>
                      <a:r>
                        <a:rPr lang="en-US" dirty="0" smtClean="0"/>
                        <a:t>-5,53%</a:t>
                      </a:r>
                    </a:p>
                  </a:txBody>
                  <a:tcPr anchor="ctr"/>
                </a:tc>
                <a:tc>
                  <a:txBody>
                    <a:bodyPr/>
                    <a:lstStyle/>
                    <a:p>
                      <a:pPr algn="ctr"/>
                      <a:r>
                        <a:rPr lang="en-US" dirty="0" smtClean="0"/>
                        <a:t>-6,27%</a:t>
                      </a:r>
                    </a:p>
                  </a:txBody>
                  <a:tcPr anchor="ctr"/>
                </a:tc>
                <a:extLst>
                  <a:ext uri="{0D108BD9-81ED-4DB2-BD59-A6C34878D82A}">
                    <a16:rowId xmlns:a16="http://schemas.microsoft.com/office/drawing/2014/main" val="1736623500"/>
                  </a:ext>
                </a:extLst>
              </a:tr>
            </a:tbl>
          </a:graphicData>
        </a:graphic>
      </p:graphicFrame>
      <p:pic>
        <p:nvPicPr>
          <p:cNvPr id="24" name="Imagen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59034" y="5955620"/>
            <a:ext cx="1322796" cy="741839"/>
          </a:xfrm>
          <a:prstGeom prst="rect">
            <a:avLst/>
          </a:prstGeom>
        </p:spPr>
      </p:pic>
      <p:sp>
        <p:nvSpPr>
          <p:cNvPr id="26" name="Marcador de pie de página 4"/>
          <p:cNvSpPr>
            <a:spLocks noGrp="1"/>
          </p:cNvSpPr>
          <p:nvPr>
            <p:ph type="ftr" sz="quarter" idx="11"/>
          </p:nvPr>
        </p:nvSpPr>
        <p:spPr>
          <a:xfrm>
            <a:off x="1961881" y="6276174"/>
            <a:ext cx="8958668" cy="498488"/>
          </a:xfrm>
        </p:spPr>
        <p:txBody>
          <a:bodyPr/>
          <a:lstStyle/>
          <a:p>
            <a:pPr lvl="0">
              <a:defRPr/>
            </a:pPr>
            <a:r>
              <a:rPr lang="es-ES" dirty="0">
                <a:solidFill>
                  <a:prstClr val="black">
                    <a:tint val="75000"/>
                  </a:prstClr>
                </a:solidFill>
              </a:rPr>
              <a:t>Desarrollo de una metodología para seleccionar un bus eléctrico.</a:t>
            </a:r>
          </a:p>
          <a:p>
            <a:pPr lvl="0">
              <a:defRPr/>
            </a:pPr>
            <a:r>
              <a:rPr lang="es-ES" dirty="0">
                <a:solidFill>
                  <a:prstClr val="black">
                    <a:tint val="75000"/>
                  </a:prstClr>
                </a:solidFill>
              </a:rPr>
              <a:t>Ing. Francisco Torres </a:t>
            </a:r>
            <a:r>
              <a:rPr lang="es-ES" dirty="0" smtClean="0">
                <a:solidFill>
                  <a:prstClr val="black">
                    <a:tint val="75000"/>
                  </a:prstClr>
                </a:solidFill>
              </a:rPr>
              <a:t>Moscoso</a:t>
            </a:r>
            <a:r>
              <a:rPr lang="es-ES" dirty="0">
                <a:solidFill>
                  <a:prstClr val="black">
                    <a:tint val="75000"/>
                  </a:prstClr>
                </a:solidFill>
              </a:rPr>
              <a:t>.</a:t>
            </a:r>
          </a:p>
        </p:txBody>
      </p:sp>
      <p:pic>
        <p:nvPicPr>
          <p:cNvPr id="27" name="Imagen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0930" y="5629128"/>
            <a:ext cx="1346382" cy="1030186"/>
          </a:xfrm>
          <a:prstGeom prst="rect">
            <a:avLst/>
          </a:prstGeom>
        </p:spPr>
      </p:pic>
      <p:sp>
        <p:nvSpPr>
          <p:cNvPr id="28" name="Marcador de contenido 2"/>
          <p:cNvSpPr txBox="1">
            <a:spLocks/>
          </p:cNvSpPr>
          <p:nvPr/>
        </p:nvSpPr>
        <p:spPr>
          <a:xfrm>
            <a:off x="0" y="419122"/>
            <a:ext cx="1961881" cy="5676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EC" sz="1200" dirty="0" smtClean="0"/>
              <a:t>Índice.</a:t>
            </a:r>
          </a:p>
          <a:p>
            <a:pPr marL="0" indent="0">
              <a:lnSpc>
                <a:spcPct val="100000"/>
              </a:lnSpc>
              <a:spcBef>
                <a:spcPts val="0"/>
              </a:spcBef>
              <a:buNone/>
            </a:pPr>
            <a:r>
              <a:rPr lang="es-EC" sz="1200" dirty="0" smtClean="0"/>
              <a:t>Cap V.</a:t>
            </a:r>
            <a:endParaRPr lang="es-EC" b="1" dirty="0" smtClean="0">
              <a:solidFill>
                <a:prstClr val="black"/>
              </a:solidFill>
            </a:endParaRPr>
          </a:p>
        </p:txBody>
      </p:sp>
      <p:pic>
        <p:nvPicPr>
          <p:cNvPr id="21" name="Imagen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18196" y="250596"/>
            <a:ext cx="1071208" cy="902487"/>
          </a:xfrm>
          <a:prstGeom prst="rect">
            <a:avLst/>
          </a:prstGeom>
        </p:spPr>
      </p:pic>
    </p:spTree>
    <p:extLst>
      <p:ext uri="{BB962C8B-B14F-4D97-AF65-F5344CB8AC3E}">
        <p14:creationId xmlns:p14="http://schemas.microsoft.com/office/powerpoint/2010/main" val="30667509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D16CBA-ED36-4397-9CF3-7E51CC0B5D51}" type="slidenum">
              <a:rPr kumimoji="0" lang="es-EC"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s-EC"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16" name="Título 1"/>
          <p:cNvSpPr txBox="1">
            <a:spLocks/>
          </p:cNvSpPr>
          <p:nvPr/>
        </p:nvSpPr>
        <p:spPr>
          <a:xfrm>
            <a:off x="1899869" y="0"/>
            <a:ext cx="8196771" cy="52564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dirty="0" smtClean="0"/>
              <a:t>V. ESTIMACIÓN FINANCIERA PARA LA APLICABILIDAD DE BUSES URBANOS ELÉCTRICOS EN EL CANTÓN CUENCA.</a:t>
            </a:r>
          </a:p>
          <a:p>
            <a:pPr algn="ctr"/>
            <a:endParaRPr lang="es-EC" sz="2000" dirty="0"/>
          </a:p>
        </p:txBody>
      </p:sp>
      <p:sp>
        <p:nvSpPr>
          <p:cNvPr id="25" name="Rectángulo 24"/>
          <p:cNvSpPr/>
          <p:nvPr/>
        </p:nvSpPr>
        <p:spPr>
          <a:xfrm>
            <a:off x="1062050" y="730660"/>
            <a:ext cx="10565788" cy="646331"/>
          </a:xfrm>
          <a:prstGeom prst="rect">
            <a:avLst/>
          </a:prstGeom>
        </p:spPr>
        <p:txBody>
          <a:bodyPr wrap="square">
            <a:spAutoFit/>
          </a:bodyPr>
          <a:lstStyle/>
          <a:p>
            <a:r>
              <a:rPr lang="es-ES" dirty="0" smtClean="0">
                <a:solidFill>
                  <a:srgbClr val="0070C0"/>
                </a:solidFill>
              </a:rPr>
              <a:t>5.3 </a:t>
            </a:r>
            <a:r>
              <a:rPr lang="es-ES" dirty="0">
                <a:solidFill>
                  <a:srgbClr val="0070C0"/>
                </a:solidFill>
              </a:rPr>
              <a:t>Simulación financiera para establecer un punto de equilibrio mediante el valor del pasaje.</a:t>
            </a:r>
            <a:r>
              <a:rPr lang="es-ES" dirty="0" smtClean="0">
                <a:solidFill>
                  <a:srgbClr val="0070C0"/>
                </a:solidFill>
              </a:rPr>
              <a:t>					</a:t>
            </a:r>
            <a:endParaRPr lang="es-ES" dirty="0">
              <a:solidFill>
                <a:srgbClr val="0070C0"/>
              </a:solidFill>
            </a:endParaRPr>
          </a:p>
        </p:txBody>
      </p:sp>
      <p:graphicFrame>
        <p:nvGraphicFramePr>
          <p:cNvPr id="23" name="Tabla 22"/>
          <p:cNvGraphicFramePr>
            <a:graphicFrameLocks noGrp="1"/>
          </p:cNvGraphicFramePr>
          <p:nvPr>
            <p:extLst>
              <p:ext uri="{D42A27DB-BD31-4B8C-83A1-F6EECF244321}">
                <p14:modId xmlns:p14="http://schemas.microsoft.com/office/powerpoint/2010/main" val="3970209923"/>
              </p:ext>
            </p:extLst>
          </p:nvPr>
        </p:nvGraphicFramePr>
        <p:xfrm>
          <a:off x="1062050" y="1371472"/>
          <a:ext cx="9650958" cy="1463040"/>
        </p:xfrm>
        <a:graphic>
          <a:graphicData uri="http://schemas.openxmlformats.org/drawingml/2006/table">
            <a:tbl>
              <a:tblPr firstRow="1" bandRow="1">
                <a:tableStyleId>{5C22544A-7EE6-4342-B048-85BDC9FD1C3A}</a:tableStyleId>
              </a:tblPr>
              <a:tblGrid>
                <a:gridCol w="1608493">
                  <a:extLst>
                    <a:ext uri="{9D8B030D-6E8A-4147-A177-3AD203B41FA5}">
                      <a16:colId xmlns:a16="http://schemas.microsoft.com/office/drawing/2014/main" val="597122192"/>
                    </a:ext>
                  </a:extLst>
                </a:gridCol>
                <a:gridCol w="1608493">
                  <a:extLst>
                    <a:ext uri="{9D8B030D-6E8A-4147-A177-3AD203B41FA5}">
                      <a16:colId xmlns:a16="http://schemas.microsoft.com/office/drawing/2014/main" val="46041287"/>
                    </a:ext>
                  </a:extLst>
                </a:gridCol>
                <a:gridCol w="1608493">
                  <a:extLst>
                    <a:ext uri="{9D8B030D-6E8A-4147-A177-3AD203B41FA5}">
                      <a16:colId xmlns:a16="http://schemas.microsoft.com/office/drawing/2014/main" val="4130837972"/>
                    </a:ext>
                  </a:extLst>
                </a:gridCol>
                <a:gridCol w="1608493">
                  <a:extLst>
                    <a:ext uri="{9D8B030D-6E8A-4147-A177-3AD203B41FA5}">
                      <a16:colId xmlns:a16="http://schemas.microsoft.com/office/drawing/2014/main" val="1773455304"/>
                    </a:ext>
                  </a:extLst>
                </a:gridCol>
                <a:gridCol w="1608493">
                  <a:extLst>
                    <a:ext uri="{9D8B030D-6E8A-4147-A177-3AD203B41FA5}">
                      <a16:colId xmlns:a16="http://schemas.microsoft.com/office/drawing/2014/main" val="949301606"/>
                    </a:ext>
                  </a:extLst>
                </a:gridCol>
                <a:gridCol w="1608493">
                  <a:extLst>
                    <a:ext uri="{9D8B030D-6E8A-4147-A177-3AD203B41FA5}">
                      <a16:colId xmlns:a16="http://schemas.microsoft.com/office/drawing/2014/main" val="4216170582"/>
                    </a:ext>
                  </a:extLst>
                </a:gridCol>
              </a:tblGrid>
              <a:tr h="352664">
                <a:tc>
                  <a:txBody>
                    <a:bodyPr/>
                    <a:lstStyle/>
                    <a:p>
                      <a:pPr algn="ctr"/>
                      <a:r>
                        <a:rPr lang="es-ES" dirty="0" smtClean="0"/>
                        <a:t>Indicador</a:t>
                      </a:r>
                      <a:endParaRPr lang="en-US" dirty="0"/>
                    </a:p>
                  </a:txBody>
                  <a:tcPr anchor="ctr"/>
                </a:tc>
                <a:tc>
                  <a:txBody>
                    <a:bodyPr/>
                    <a:lstStyle/>
                    <a:p>
                      <a:pPr algn="ctr"/>
                      <a:r>
                        <a:rPr lang="es-ES" dirty="0" smtClean="0"/>
                        <a:t>Ruta #1</a:t>
                      </a:r>
                      <a:endParaRPr lang="en-US" dirty="0"/>
                    </a:p>
                  </a:txBody>
                  <a:tcPr anchor="ctr"/>
                </a:tc>
                <a:tc>
                  <a:txBody>
                    <a:bodyPr/>
                    <a:lstStyle/>
                    <a:p>
                      <a:pPr algn="ctr"/>
                      <a:r>
                        <a:rPr lang="es-ES" dirty="0" smtClean="0"/>
                        <a:t>Ruta #2</a:t>
                      </a:r>
                      <a:endParaRPr lang="en-US" dirty="0"/>
                    </a:p>
                  </a:txBody>
                  <a:tcPr anchor="ctr"/>
                </a:tc>
                <a:tc>
                  <a:txBody>
                    <a:bodyPr/>
                    <a:lstStyle/>
                    <a:p>
                      <a:pPr algn="ctr"/>
                      <a:r>
                        <a:rPr lang="es-ES" dirty="0" smtClean="0"/>
                        <a:t>Ruta #3</a:t>
                      </a:r>
                      <a:endParaRPr lang="en-US" dirty="0"/>
                    </a:p>
                  </a:txBody>
                  <a:tcPr anchor="ctr"/>
                </a:tc>
                <a:tc>
                  <a:txBody>
                    <a:bodyPr/>
                    <a:lstStyle/>
                    <a:p>
                      <a:pPr algn="ctr"/>
                      <a:r>
                        <a:rPr lang="es-ES" dirty="0" smtClean="0"/>
                        <a:t>Ruta #4</a:t>
                      </a:r>
                      <a:endParaRPr lang="en-US" dirty="0"/>
                    </a:p>
                  </a:txBody>
                  <a:tcPr anchor="ctr"/>
                </a:tc>
                <a:tc>
                  <a:txBody>
                    <a:bodyPr/>
                    <a:lstStyle/>
                    <a:p>
                      <a:pPr algn="ctr"/>
                      <a:r>
                        <a:rPr lang="es-ES" dirty="0" smtClean="0"/>
                        <a:t>Ruta #5</a:t>
                      </a:r>
                      <a:endParaRPr lang="en-US" dirty="0"/>
                    </a:p>
                  </a:txBody>
                  <a:tcPr anchor="ctr"/>
                </a:tc>
                <a:extLst>
                  <a:ext uri="{0D108BD9-81ED-4DB2-BD59-A6C34878D82A}">
                    <a16:rowId xmlns:a16="http://schemas.microsoft.com/office/drawing/2014/main" val="882825682"/>
                  </a:ext>
                </a:extLst>
              </a:tr>
              <a:tr h="352664">
                <a:tc>
                  <a:txBody>
                    <a:bodyPr/>
                    <a:lstStyle/>
                    <a:p>
                      <a:pPr algn="ctr"/>
                      <a:r>
                        <a:rPr lang="es-ES" dirty="0" smtClean="0"/>
                        <a:t>Pasaje</a:t>
                      </a:r>
                      <a:endParaRPr lang="en-US" dirty="0"/>
                    </a:p>
                  </a:txBody>
                  <a:tcPr anchor="ctr"/>
                </a:tc>
                <a:tc>
                  <a:txBody>
                    <a:bodyPr/>
                    <a:lstStyle/>
                    <a:p>
                      <a:pPr algn="ctr"/>
                      <a:r>
                        <a:rPr lang="en-US" dirty="0" smtClean="0"/>
                        <a:t>$0.51</a:t>
                      </a:r>
                    </a:p>
                  </a:txBody>
                  <a:tcPr anchor="ctr"/>
                </a:tc>
                <a:tc>
                  <a:txBody>
                    <a:bodyPr/>
                    <a:lstStyle/>
                    <a:p>
                      <a:pPr algn="ctr"/>
                      <a:r>
                        <a:rPr lang="en-US" dirty="0" smtClean="0"/>
                        <a:t>$0.57</a:t>
                      </a:r>
                    </a:p>
                  </a:txBody>
                  <a:tcPr anchor="ctr"/>
                </a:tc>
                <a:tc>
                  <a:txBody>
                    <a:bodyPr/>
                    <a:lstStyle/>
                    <a:p>
                      <a:pPr algn="ctr"/>
                      <a:r>
                        <a:rPr lang="en-US" dirty="0" smtClean="0"/>
                        <a:t>$0.54</a:t>
                      </a:r>
                    </a:p>
                  </a:txBody>
                  <a:tcPr anchor="ctr"/>
                </a:tc>
                <a:tc>
                  <a:txBody>
                    <a:bodyPr/>
                    <a:lstStyle/>
                    <a:p>
                      <a:pPr algn="ctr"/>
                      <a:r>
                        <a:rPr lang="en-US" dirty="0" smtClean="0"/>
                        <a:t>$0.50</a:t>
                      </a:r>
                    </a:p>
                  </a:txBody>
                  <a:tcPr anchor="ctr"/>
                </a:tc>
                <a:tc>
                  <a:txBody>
                    <a:bodyPr/>
                    <a:lstStyle/>
                    <a:p>
                      <a:pPr algn="ctr"/>
                      <a:r>
                        <a:rPr lang="en-US" dirty="0" smtClean="0"/>
                        <a:t>$0.51</a:t>
                      </a:r>
                    </a:p>
                  </a:txBody>
                  <a:tcPr anchor="ctr"/>
                </a:tc>
                <a:extLst>
                  <a:ext uri="{0D108BD9-81ED-4DB2-BD59-A6C34878D82A}">
                    <a16:rowId xmlns:a16="http://schemas.microsoft.com/office/drawing/2014/main" val="1609136166"/>
                  </a:ext>
                </a:extLst>
              </a:tr>
              <a:tr h="352664">
                <a:tc>
                  <a:txBody>
                    <a:bodyPr/>
                    <a:lstStyle/>
                    <a:p>
                      <a:pPr algn="ctr"/>
                      <a:r>
                        <a:rPr lang="es-ES" dirty="0" smtClean="0"/>
                        <a:t>VAN</a:t>
                      </a:r>
                      <a:endParaRPr lang="en-US" dirty="0"/>
                    </a:p>
                  </a:txBody>
                  <a:tcPr anchor="ctr"/>
                </a:tc>
                <a:tc>
                  <a:txBody>
                    <a:bodyPr/>
                    <a:lstStyle/>
                    <a:p>
                      <a:pPr algn="ctr"/>
                      <a:r>
                        <a:rPr lang="en-US" dirty="0" smtClean="0"/>
                        <a:t>$14.462</a:t>
                      </a:r>
                    </a:p>
                  </a:txBody>
                  <a:tcPr anchor="ctr"/>
                </a:tc>
                <a:tc>
                  <a:txBody>
                    <a:bodyPr/>
                    <a:lstStyle/>
                    <a:p>
                      <a:pPr algn="ctr"/>
                      <a:r>
                        <a:rPr lang="en-US" dirty="0" smtClean="0"/>
                        <a:t>$10.953</a:t>
                      </a:r>
                    </a:p>
                  </a:txBody>
                  <a:tcPr anchor="ctr"/>
                </a:tc>
                <a:tc>
                  <a:txBody>
                    <a:bodyPr/>
                    <a:lstStyle/>
                    <a:p>
                      <a:pPr algn="ctr"/>
                      <a:r>
                        <a:rPr lang="en-US" dirty="0" smtClean="0"/>
                        <a:t>$14.065</a:t>
                      </a:r>
                    </a:p>
                  </a:txBody>
                  <a:tcPr anchor="ctr"/>
                </a:tc>
                <a:tc>
                  <a:txBody>
                    <a:bodyPr/>
                    <a:lstStyle/>
                    <a:p>
                      <a:pPr algn="ctr"/>
                      <a:r>
                        <a:rPr lang="en-US" dirty="0" smtClean="0"/>
                        <a:t>$6.764</a:t>
                      </a:r>
                    </a:p>
                  </a:txBody>
                  <a:tcPr anchor="ctr"/>
                </a:tc>
                <a:tc>
                  <a:txBody>
                    <a:bodyPr/>
                    <a:lstStyle/>
                    <a:p>
                      <a:pPr algn="ctr"/>
                      <a:r>
                        <a:rPr lang="en-US" dirty="0" smtClean="0"/>
                        <a:t>$3.083</a:t>
                      </a:r>
                    </a:p>
                  </a:txBody>
                  <a:tcPr anchor="ctr"/>
                </a:tc>
                <a:extLst>
                  <a:ext uri="{0D108BD9-81ED-4DB2-BD59-A6C34878D82A}">
                    <a16:rowId xmlns:a16="http://schemas.microsoft.com/office/drawing/2014/main" val="3236962268"/>
                  </a:ext>
                </a:extLst>
              </a:tr>
              <a:tr h="352664">
                <a:tc>
                  <a:txBody>
                    <a:bodyPr/>
                    <a:lstStyle/>
                    <a:p>
                      <a:pPr algn="ctr"/>
                      <a:r>
                        <a:rPr lang="es-ES" dirty="0" smtClean="0"/>
                        <a:t>TIR</a:t>
                      </a:r>
                      <a:endParaRPr lang="en-US" dirty="0"/>
                    </a:p>
                  </a:txBody>
                  <a:tcPr anchor="ctr"/>
                </a:tc>
                <a:tc>
                  <a:txBody>
                    <a:bodyPr/>
                    <a:lstStyle/>
                    <a:p>
                      <a:pPr algn="ctr"/>
                      <a:r>
                        <a:rPr lang="en-US" dirty="0" smtClean="0"/>
                        <a:t>11.92%</a:t>
                      </a:r>
                    </a:p>
                  </a:txBody>
                  <a:tcPr anchor="ctr"/>
                </a:tc>
                <a:tc>
                  <a:txBody>
                    <a:bodyPr/>
                    <a:lstStyle/>
                    <a:p>
                      <a:pPr algn="ctr"/>
                      <a:r>
                        <a:rPr lang="en-US" dirty="0" smtClean="0"/>
                        <a:t>11.75%</a:t>
                      </a:r>
                    </a:p>
                  </a:txBody>
                  <a:tcPr anchor="ctr"/>
                </a:tc>
                <a:tc>
                  <a:txBody>
                    <a:bodyPr/>
                    <a:lstStyle/>
                    <a:p>
                      <a:pPr algn="ctr"/>
                      <a:r>
                        <a:rPr lang="en-US" dirty="0" smtClean="0"/>
                        <a:t>11.89%</a:t>
                      </a:r>
                    </a:p>
                  </a:txBody>
                  <a:tcPr anchor="ctr"/>
                </a:tc>
                <a:tc>
                  <a:txBody>
                    <a:bodyPr/>
                    <a:lstStyle/>
                    <a:p>
                      <a:pPr algn="ctr"/>
                      <a:r>
                        <a:rPr lang="en-US" dirty="0" smtClean="0"/>
                        <a:t>11.56%</a:t>
                      </a:r>
                    </a:p>
                  </a:txBody>
                  <a:tcPr anchor="ctr"/>
                </a:tc>
                <a:tc>
                  <a:txBody>
                    <a:bodyPr/>
                    <a:lstStyle/>
                    <a:p>
                      <a:pPr algn="ctr"/>
                      <a:r>
                        <a:rPr lang="en-US" dirty="0" smtClean="0"/>
                        <a:t>11.39%</a:t>
                      </a:r>
                    </a:p>
                  </a:txBody>
                  <a:tcPr anchor="ctr"/>
                </a:tc>
                <a:extLst>
                  <a:ext uri="{0D108BD9-81ED-4DB2-BD59-A6C34878D82A}">
                    <a16:rowId xmlns:a16="http://schemas.microsoft.com/office/drawing/2014/main" val="1736623500"/>
                  </a:ext>
                </a:extLst>
              </a:tr>
            </a:tbl>
          </a:graphicData>
        </a:graphic>
      </p:graphicFrame>
      <p:sp>
        <p:nvSpPr>
          <p:cNvPr id="2" name="Rectángulo 1"/>
          <p:cNvSpPr/>
          <p:nvPr/>
        </p:nvSpPr>
        <p:spPr>
          <a:xfrm>
            <a:off x="980940" y="2964822"/>
            <a:ext cx="9742968" cy="646331"/>
          </a:xfrm>
          <a:prstGeom prst="rect">
            <a:avLst/>
          </a:prstGeom>
        </p:spPr>
        <p:txBody>
          <a:bodyPr wrap="square">
            <a:spAutoFit/>
          </a:bodyPr>
          <a:lstStyle/>
          <a:p>
            <a:r>
              <a:rPr lang="es-ES" dirty="0" smtClean="0">
                <a:solidFill>
                  <a:schemeClr val="accent1">
                    <a:lumMod val="75000"/>
                  </a:schemeClr>
                </a:solidFill>
              </a:rPr>
              <a:t>5.4 Simulación </a:t>
            </a:r>
            <a:r>
              <a:rPr lang="es-ES" dirty="0">
                <a:solidFill>
                  <a:schemeClr val="accent1">
                    <a:lumMod val="75000"/>
                  </a:schemeClr>
                </a:solidFill>
              </a:rPr>
              <a:t>financiera para establecer un punto de equilibrio mediante la cantidad de pasajeros.</a:t>
            </a:r>
            <a:endParaRPr lang="en-US" dirty="0">
              <a:solidFill>
                <a:schemeClr val="accent1">
                  <a:lumMod val="75000"/>
                </a:schemeClr>
              </a:solidFill>
            </a:endParaRPr>
          </a:p>
        </p:txBody>
      </p:sp>
      <p:graphicFrame>
        <p:nvGraphicFramePr>
          <p:cNvPr id="22" name="Tabla 21"/>
          <p:cNvGraphicFramePr>
            <a:graphicFrameLocks noGrp="1"/>
          </p:cNvGraphicFramePr>
          <p:nvPr>
            <p:extLst>
              <p:ext uri="{D42A27DB-BD31-4B8C-83A1-F6EECF244321}">
                <p14:modId xmlns:p14="http://schemas.microsoft.com/office/powerpoint/2010/main" val="1030784484"/>
              </p:ext>
            </p:extLst>
          </p:nvPr>
        </p:nvGraphicFramePr>
        <p:xfrm>
          <a:off x="1062050" y="3871774"/>
          <a:ext cx="9650958" cy="1737360"/>
        </p:xfrm>
        <a:graphic>
          <a:graphicData uri="http://schemas.openxmlformats.org/drawingml/2006/table">
            <a:tbl>
              <a:tblPr firstRow="1" bandRow="1">
                <a:tableStyleId>{5C22544A-7EE6-4342-B048-85BDC9FD1C3A}</a:tableStyleId>
              </a:tblPr>
              <a:tblGrid>
                <a:gridCol w="1608493">
                  <a:extLst>
                    <a:ext uri="{9D8B030D-6E8A-4147-A177-3AD203B41FA5}">
                      <a16:colId xmlns:a16="http://schemas.microsoft.com/office/drawing/2014/main" val="597122192"/>
                    </a:ext>
                  </a:extLst>
                </a:gridCol>
                <a:gridCol w="1608493">
                  <a:extLst>
                    <a:ext uri="{9D8B030D-6E8A-4147-A177-3AD203B41FA5}">
                      <a16:colId xmlns:a16="http://schemas.microsoft.com/office/drawing/2014/main" val="46041287"/>
                    </a:ext>
                  </a:extLst>
                </a:gridCol>
                <a:gridCol w="1608493">
                  <a:extLst>
                    <a:ext uri="{9D8B030D-6E8A-4147-A177-3AD203B41FA5}">
                      <a16:colId xmlns:a16="http://schemas.microsoft.com/office/drawing/2014/main" val="4130837972"/>
                    </a:ext>
                  </a:extLst>
                </a:gridCol>
                <a:gridCol w="1608493">
                  <a:extLst>
                    <a:ext uri="{9D8B030D-6E8A-4147-A177-3AD203B41FA5}">
                      <a16:colId xmlns:a16="http://schemas.microsoft.com/office/drawing/2014/main" val="1773455304"/>
                    </a:ext>
                  </a:extLst>
                </a:gridCol>
                <a:gridCol w="1608493">
                  <a:extLst>
                    <a:ext uri="{9D8B030D-6E8A-4147-A177-3AD203B41FA5}">
                      <a16:colId xmlns:a16="http://schemas.microsoft.com/office/drawing/2014/main" val="949301606"/>
                    </a:ext>
                  </a:extLst>
                </a:gridCol>
                <a:gridCol w="1608493">
                  <a:extLst>
                    <a:ext uri="{9D8B030D-6E8A-4147-A177-3AD203B41FA5}">
                      <a16:colId xmlns:a16="http://schemas.microsoft.com/office/drawing/2014/main" val="4216170582"/>
                    </a:ext>
                  </a:extLst>
                </a:gridCol>
              </a:tblGrid>
              <a:tr h="352664">
                <a:tc>
                  <a:txBody>
                    <a:bodyPr/>
                    <a:lstStyle/>
                    <a:p>
                      <a:pPr algn="ctr"/>
                      <a:r>
                        <a:rPr lang="es-ES" dirty="0" smtClean="0"/>
                        <a:t>Indicador</a:t>
                      </a:r>
                      <a:endParaRPr lang="en-US" dirty="0"/>
                    </a:p>
                  </a:txBody>
                  <a:tcPr anchor="ctr"/>
                </a:tc>
                <a:tc>
                  <a:txBody>
                    <a:bodyPr/>
                    <a:lstStyle/>
                    <a:p>
                      <a:pPr algn="ctr"/>
                      <a:r>
                        <a:rPr lang="es-ES" dirty="0" smtClean="0"/>
                        <a:t>Ruta #1</a:t>
                      </a:r>
                      <a:endParaRPr lang="en-US" dirty="0"/>
                    </a:p>
                  </a:txBody>
                  <a:tcPr anchor="ctr"/>
                </a:tc>
                <a:tc>
                  <a:txBody>
                    <a:bodyPr/>
                    <a:lstStyle/>
                    <a:p>
                      <a:pPr algn="ctr"/>
                      <a:r>
                        <a:rPr lang="es-ES" dirty="0" smtClean="0"/>
                        <a:t>Ruta #2</a:t>
                      </a:r>
                      <a:endParaRPr lang="en-US" dirty="0"/>
                    </a:p>
                  </a:txBody>
                  <a:tcPr anchor="ctr"/>
                </a:tc>
                <a:tc>
                  <a:txBody>
                    <a:bodyPr/>
                    <a:lstStyle/>
                    <a:p>
                      <a:pPr algn="ctr"/>
                      <a:r>
                        <a:rPr lang="es-ES" dirty="0" smtClean="0"/>
                        <a:t>Ruta #3</a:t>
                      </a:r>
                      <a:endParaRPr lang="en-US" dirty="0"/>
                    </a:p>
                  </a:txBody>
                  <a:tcPr anchor="ctr"/>
                </a:tc>
                <a:tc>
                  <a:txBody>
                    <a:bodyPr/>
                    <a:lstStyle/>
                    <a:p>
                      <a:pPr algn="ctr"/>
                      <a:r>
                        <a:rPr lang="es-ES" dirty="0" smtClean="0"/>
                        <a:t>Ruta #4</a:t>
                      </a:r>
                      <a:endParaRPr lang="en-US" dirty="0"/>
                    </a:p>
                  </a:txBody>
                  <a:tcPr anchor="ctr"/>
                </a:tc>
                <a:tc>
                  <a:txBody>
                    <a:bodyPr/>
                    <a:lstStyle/>
                    <a:p>
                      <a:pPr algn="ctr"/>
                      <a:r>
                        <a:rPr lang="es-ES" dirty="0" smtClean="0"/>
                        <a:t>Ruta #5</a:t>
                      </a:r>
                      <a:endParaRPr lang="en-US" dirty="0"/>
                    </a:p>
                  </a:txBody>
                  <a:tcPr anchor="ctr"/>
                </a:tc>
                <a:extLst>
                  <a:ext uri="{0D108BD9-81ED-4DB2-BD59-A6C34878D82A}">
                    <a16:rowId xmlns:a16="http://schemas.microsoft.com/office/drawing/2014/main" val="882825682"/>
                  </a:ext>
                </a:extLst>
              </a:tr>
              <a:tr h="352664">
                <a:tc>
                  <a:txBody>
                    <a:bodyPr/>
                    <a:lstStyle/>
                    <a:p>
                      <a:pPr algn="ctr"/>
                      <a:r>
                        <a:rPr lang="es-ES" dirty="0" smtClean="0"/>
                        <a:t>Pasajeros veh/km</a:t>
                      </a:r>
                      <a:endParaRPr lang="en-US" dirty="0"/>
                    </a:p>
                  </a:txBody>
                  <a:tcPr anchor="ctr"/>
                </a:tc>
                <a:tc>
                  <a:txBody>
                    <a:bodyPr/>
                    <a:lstStyle/>
                    <a:p>
                      <a:pPr algn="ctr"/>
                      <a:r>
                        <a:rPr lang="en-US" dirty="0" smtClean="0"/>
                        <a:t>6.8</a:t>
                      </a:r>
                    </a:p>
                  </a:txBody>
                  <a:tcPr anchor="ctr"/>
                </a:tc>
                <a:tc>
                  <a:txBody>
                    <a:bodyPr/>
                    <a:lstStyle/>
                    <a:p>
                      <a:pPr algn="ctr"/>
                      <a:r>
                        <a:rPr lang="en-US" dirty="0" smtClean="0"/>
                        <a:t>7.6</a:t>
                      </a:r>
                    </a:p>
                  </a:txBody>
                  <a:tcPr anchor="ctr"/>
                </a:tc>
                <a:tc>
                  <a:txBody>
                    <a:bodyPr/>
                    <a:lstStyle/>
                    <a:p>
                      <a:pPr algn="ctr"/>
                      <a:r>
                        <a:rPr lang="en-US" dirty="0" smtClean="0"/>
                        <a:t>7.2</a:t>
                      </a:r>
                    </a:p>
                  </a:txBody>
                  <a:tcPr anchor="ctr"/>
                </a:tc>
                <a:tc>
                  <a:txBody>
                    <a:bodyPr/>
                    <a:lstStyle/>
                    <a:p>
                      <a:pPr algn="ctr"/>
                      <a:r>
                        <a:rPr lang="en-US" dirty="0" smtClean="0"/>
                        <a:t>6.7</a:t>
                      </a:r>
                    </a:p>
                  </a:txBody>
                  <a:tcPr anchor="ctr"/>
                </a:tc>
                <a:tc>
                  <a:txBody>
                    <a:bodyPr/>
                    <a:lstStyle/>
                    <a:p>
                      <a:pPr algn="ctr"/>
                      <a:r>
                        <a:rPr lang="en-US" dirty="0" smtClean="0"/>
                        <a:t>6,9</a:t>
                      </a:r>
                    </a:p>
                  </a:txBody>
                  <a:tcPr anchor="ctr"/>
                </a:tc>
                <a:extLst>
                  <a:ext uri="{0D108BD9-81ED-4DB2-BD59-A6C34878D82A}">
                    <a16:rowId xmlns:a16="http://schemas.microsoft.com/office/drawing/2014/main" val="1609136166"/>
                  </a:ext>
                </a:extLst>
              </a:tr>
              <a:tr h="352664">
                <a:tc>
                  <a:txBody>
                    <a:bodyPr/>
                    <a:lstStyle/>
                    <a:p>
                      <a:pPr algn="ctr"/>
                      <a:r>
                        <a:rPr lang="es-ES" dirty="0" smtClean="0"/>
                        <a:t>VAN</a:t>
                      </a:r>
                      <a:endParaRPr lang="en-US" dirty="0"/>
                    </a:p>
                  </a:txBody>
                  <a:tcPr anchor="ctr"/>
                </a:tc>
                <a:tc>
                  <a:txBody>
                    <a:bodyPr/>
                    <a:lstStyle/>
                    <a:p>
                      <a:pPr algn="ctr"/>
                      <a:r>
                        <a:rPr lang="en-US" dirty="0" smtClean="0"/>
                        <a:t> $895.65 </a:t>
                      </a:r>
                    </a:p>
                  </a:txBody>
                  <a:tcPr anchor="ctr"/>
                </a:tc>
                <a:tc>
                  <a:txBody>
                    <a:bodyPr/>
                    <a:lstStyle/>
                    <a:p>
                      <a:pPr algn="ctr"/>
                      <a:r>
                        <a:rPr lang="en-US" dirty="0" smtClean="0"/>
                        <a:t> $543.18 </a:t>
                      </a:r>
                    </a:p>
                  </a:txBody>
                  <a:tcPr anchor="ctr"/>
                </a:tc>
                <a:tc>
                  <a:txBody>
                    <a:bodyPr/>
                    <a:lstStyle/>
                    <a:p>
                      <a:pPr algn="ctr"/>
                      <a:r>
                        <a:rPr lang="en-US" dirty="0" smtClean="0"/>
                        <a:t> $90.14 </a:t>
                      </a:r>
                    </a:p>
                  </a:txBody>
                  <a:tcPr anchor="ctr"/>
                </a:tc>
                <a:tc>
                  <a:txBody>
                    <a:bodyPr/>
                    <a:lstStyle/>
                    <a:p>
                      <a:pPr algn="ctr"/>
                      <a:r>
                        <a:rPr lang="en-US" dirty="0" smtClean="0"/>
                        <a:t> $31.84 </a:t>
                      </a:r>
                    </a:p>
                  </a:txBody>
                  <a:tcPr anchor="ctr"/>
                </a:tc>
                <a:tc>
                  <a:txBody>
                    <a:bodyPr/>
                    <a:lstStyle/>
                    <a:p>
                      <a:pPr algn="ctr"/>
                      <a:r>
                        <a:rPr lang="en-US" dirty="0" smtClean="0"/>
                        <a:t> $897.10 </a:t>
                      </a:r>
                    </a:p>
                  </a:txBody>
                  <a:tcPr anchor="ctr"/>
                </a:tc>
                <a:extLst>
                  <a:ext uri="{0D108BD9-81ED-4DB2-BD59-A6C34878D82A}">
                    <a16:rowId xmlns:a16="http://schemas.microsoft.com/office/drawing/2014/main" val="3236962268"/>
                  </a:ext>
                </a:extLst>
              </a:tr>
              <a:tr h="352664">
                <a:tc>
                  <a:txBody>
                    <a:bodyPr/>
                    <a:lstStyle/>
                    <a:p>
                      <a:pPr algn="ctr"/>
                      <a:r>
                        <a:rPr lang="es-ES" dirty="0" smtClean="0"/>
                        <a:t>TIR</a:t>
                      </a:r>
                      <a:endParaRPr lang="en-US" dirty="0"/>
                    </a:p>
                  </a:txBody>
                  <a:tcPr anchor="ctr"/>
                </a:tc>
                <a:tc>
                  <a:txBody>
                    <a:bodyPr/>
                    <a:lstStyle/>
                    <a:p>
                      <a:pPr algn="ctr"/>
                      <a:r>
                        <a:rPr lang="en-US" dirty="0" smtClean="0"/>
                        <a:t>11.29%</a:t>
                      </a:r>
                    </a:p>
                  </a:txBody>
                  <a:tcPr anchor="ctr"/>
                </a:tc>
                <a:tc>
                  <a:txBody>
                    <a:bodyPr/>
                    <a:lstStyle/>
                    <a:p>
                      <a:pPr algn="ctr"/>
                      <a:r>
                        <a:rPr lang="en-US" dirty="0" smtClean="0"/>
                        <a:t>11.27%</a:t>
                      </a:r>
                    </a:p>
                  </a:txBody>
                  <a:tcPr anchor="ctr"/>
                </a:tc>
                <a:tc>
                  <a:txBody>
                    <a:bodyPr/>
                    <a:lstStyle/>
                    <a:p>
                      <a:pPr algn="ctr"/>
                      <a:r>
                        <a:rPr lang="en-US" dirty="0" smtClean="0"/>
                        <a:t>11.25%</a:t>
                      </a:r>
                    </a:p>
                  </a:txBody>
                  <a:tcPr anchor="ctr"/>
                </a:tc>
                <a:tc>
                  <a:txBody>
                    <a:bodyPr/>
                    <a:lstStyle/>
                    <a:p>
                      <a:pPr algn="ctr"/>
                      <a:r>
                        <a:rPr lang="en-US" dirty="0" smtClean="0"/>
                        <a:t>11.25%</a:t>
                      </a:r>
                    </a:p>
                  </a:txBody>
                  <a:tcPr anchor="ctr"/>
                </a:tc>
                <a:tc>
                  <a:txBody>
                    <a:bodyPr/>
                    <a:lstStyle/>
                    <a:p>
                      <a:pPr algn="ctr"/>
                      <a:r>
                        <a:rPr lang="en-US" dirty="0" smtClean="0"/>
                        <a:t>11.29%</a:t>
                      </a:r>
                    </a:p>
                  </a:txBody>
                  <a:tcPr anchor="ctr"/>
                </a:tc>
                <a:extLst>
                  <a:ext uri="{0D108BD9-81ED-4DB2-BD59-A6C34878D82A}">
                    <a16:rowId xmlns:a16="http://schemas.microsoft.com/office/drawing/2014/main" val="1736623500"/>
                  </a:ext>
                </a:extLst>
              </a:tr>
            </a:tbl>
          </a:graphicData>
        </a:graphic>
      </p:graphicFrame>
      <p:sp>
        <p:nvSpPr>
          <p:cNvPr id="14" name="Marcador de contenido 2"/>
          <p:cNvSpPr txBox="1">
            <a:spLocks/>
          </p:cNvSpPr>
          <p:nvPr/>
        </p:nvSpPr>
        <p:spPr>
          <a:xfrm>
            <a:off x="0" y="419122"/>
            <a:ext cx="1961881" cy="5676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EC" sz="1200" dirty="0" smtClean="0"/>
              <a:t>Índice.</a:t>
            </a:r>
          </a:p>
          <a:p>
            <a:pPr marL="0" indent="0">
              <a:lnSpc>
                <a:spcPct val="100000"/>
              </a:lnSpc>
              <a:spcBef>
                <a:spcPts val="0"/>
              </a:spcBef>
              <a:buNone/>
            </a:pPr>
            <a:r>
              <a:rPr lang="es-EC" sz="1200" dirty="0" smtClean="0"/>
              <a:t>Cap V.</a:t>
            </a:r>
            <a:endParaRPr lang="es-EC" b="1" dirty="0" smtClean="0">
              <a:solidFill>
                <a:prstClr val="black"/>
              </a:solidFill>
            </a:endParaRPr>
          </a:p>
        </p:txBody>
      </p:sp>
      <p:pic>
        <p:nvPicPr>
          <p:cNvPr id="15" name="Imagen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930" y="5629128"/>
            <a:ext cx="1346382" cy="1030186"/>
          </a:xfrm>
          <a:prstGeom prst="rect">
            <a:avLst/>
          </a:prstGeom>
        </p:spPr>
      </p:pic>
      <p:pic>
        <p:nvPicPr>
          <p:cNvPr id="18" name="Imagen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9034" y="5955620"/>
            <a:ext cx="1322796" cy="741839"/>
          </a:xfrm>
          <a:prstGeom prst="rect">
            <a:avLst/>
          </a:prstGeom>
        </p:spPr>
      </p:pic>
      <p:sp>
        <p:nvSpPr>
          <p:cNvPr id="19" name="Marcador de pie de página 4"/>
          <p:cNvSpPr>
            <a:spLocks noGrp="1"/>
          </p:cNvSpPr>
          <p:nvPr>
            <p:ph type="ftr" sz="quarter" idx="11"/>
          </p:nvPr>
        </p:nvSpPr>
        <p:spPr>
          <a:xfrm>
            <a:off x="1961881" y="6276174"/>
            <a:ext cx="8958668" cy="498488"/>
          </a:xfrm>
        </p:spPr>
        <p:txBody>
          <a:bodyPr/>
          <a:lstStyle/>
          <a:p>
            <a:pPr lvl="0">
              <a:defRPr/>
            </a:pPr>
            <a:r>
              <a:rPr lang="es-ES" dirty="0">
                <a:solidFill>
                  <a:prstClr val="black">
                    <a:tint val="75000"/>
                  </a:prstClr>
                </a:solidFill>
              </a:rPr>
              <a:t>Desarrollo de una metodología para seleccionar un bus eléctrico.</a:t>
            </a:r>
          </a:p>
          <a:p>
            <a:pPr lvl="0">
              <a:defRPr/>
            </a:pPr>
            <a:r>
              <a:rPr lang="es-ES" dirty="0">
                <a:solidFill>
                  <a:prstClr val="black">
                    <a:tint val="75000"/>
                  </a:prstClr>
                </a:solidFill>
              </a:rPr>
              <a:t>Ing. Francisco Torres </a:t>
            </a:r>
            <a:r>
              <a:rPr lang="es-ES" dirty="0" smtClean="0">
                <a:solidFill>
                  <a:prstClr val="black">
                    <a:tint val="75000"/>
                  </a:prstClr>
                </a:solidFill>
              </a:rPr>
              <a:t>Moscoso</a:t>
            </a:r>
            <a:r>
              <a:rPr lang="es-ES" dirty="0">
                <a:solidFill>
                  <a:prstClr val="black">
                    <a:tint val="75000"/>
                  </a:prstClr>
                </a:solidFill>
              </a:rPr>
              <a:t>.</a:t>
            </a:r>
          </a:p>
        </p:txBody>
      </p:sp>
      <p:pic>
        <p:nvPicPr>
          <p:cNvPr id="12" name="Imagen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8196" y="250596"/>
            <a:ext cx="1071208" cy="902487"/>
          </a:xfrm>
          <a:prstGeom prst="rect">
            <a:avLst/>
          </a:prstGeom>
        </p:spPr>
      </p:pic>
    </p:spTree>
    <p:extLst>
      <p:ext uri="{BB962C8B-B14F-4D97-AF65-F5344CB8AC3E}">
        <p14:creationId xmlns:p14="http://schemas.microsoft.com/office/powerpoint/2010/main" val="10029980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D16CBA-ED36-4397-9CF3-7E51CC0B5D51}" type="slidenum">
              <a:rPr kumimoji="0" lang="es-EC"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s-EC"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5" name="Marcador de pie de página 4"/>
          <p:cNvSpPr>
            <a:spLocks noGrp="1"/>
          </p:cNvSpPr>
          <p:nvPr>
            <p:ph type="ftr" sz="quarter" idx="11"/>
          </p:nvPr>
        </p:nvSpPr>
        <p:spPr>
          <a:xfrm>
            <a:off x="1961881" y="6276174"/>
            <a:ext cx="8958668" cy="498488"/>
          </a:xfrm>
        </p:spPr>
        <p:txBody>
          <a:bodyPr/>
          <a:lstStyle/>
          <a:p>
            <a:pPr lvl="0">
              <a:defRPr/>
            </a:pPr>
            <a:r>
              <a:rPr lang="es-ES" dirty="0">
                <a:solidFill>
                  <a:prstClr val="black">
                    <a:tint val="75000"/>
                  </a:prstClr>
                </a:solidFill>
              </a:rPr>
              <a:t>Desarrollo de una metodología para seleccionar un bus eléctrico.</a:t>
            </a:r>
          </a:p>
          <a:p>
            <a:pPr lvl="0">
              <a:defRPr/>
            </a:pPr>
            <a:r>
              <a:rPr lang="es-ES" dirty="0">
                <a:solidFill>
                  <a:prstClr val="black">
                    <a:tint val="75000"/>
                  </a:prstClr>
                </a:solidFill>
              </a:rPr>
              <a:t>Ing. Francisco Torres </a:t>
            </a:r>
            <a:r>
              <a:rPr lang="es-ES" dirty="0" smtClean="0">
                <a:solidFill>
                  <a:prstClr val="black">
                    <a:tint val="75000"/>
                  </a:prstClr>
                </a:solidFill>
              </a:rPr>
              <a:t>Moscoso</a:t>
            </a:r>
            <a:r>
              <a:rPr lang="es-ES" dirty="0">
                <a:solidFill>
                  <a:prstClr val="black">
                    <a:tint val="75000"/>
                  </a:prstClr>
                </a:solidFill>
              </a:rPr>
              <a:t>.</a:t>
            </a:r>
          </a:p>
        </p:txBody>
      </p:sp>
      <p:sp>
        <p:nvSpPr>
          <p:cNvPr id="7" name="Rectángulo 6"/>
          <p:cNvSpPr/>
          <p:nvPr/>
        </p:nvSpPr>
        <p:spPr>
          <a:xfrm>
            <a:off x="4055724" y="5628560"/>
            <a:ext cx="3879116" cy="244682"/>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Times New Roman"/>
                <a:ea typeface="+mn-ea"/>
                <a:cs typeface="+mn-cs"/>
              </a:rPr>
              <a:t>Atabani</a:t>
            </a:r>
            <a:r>
              <a:rPr kumimoji="0" lang="en-US" sz="1100" b="0" i="0" u="none" strike="noStrike" kern="1200" cap="none" spc="0" normalizeH="0" baseline="0" noProof="0" dirty="0">
                <a:ln>
                  <a:noFill/>
                </a:ln>
                <a:solidFill>
                  <a:prstClr val="black"/>
                </a:solidFill>
                <a:effectLst/>
                <a:uLnTx/>
                <a:uFillTx/>
                <a:latin typeface="Times New Roman"/>
                <a:ea typeface="+mn-ea"/>
                <a:cs typeface="+mn-cs"/>
              </a:rPr>
              <a:t>, </a:t>
            </a:r>
            <a:r>
              <a:rPr kumimoji="0" lang="es-EC" sz="1100" b="0" i="0" u="none" strike="noStrike" kern="1200" cap="none" spc="0" normalizeH="0" baseline="0" noProof="0" dirty="0" smtClean="0">
                <a:ln>
                  <a:noFill/>
                </a:ln>
                <a:solidFill>
                  <a:prstClr val="black"/>
                </a:solidFill>
                <a:effectLst/>
                <a:uLnTx/>
                <a:uFillTx/>
                <a:latin typeface="Times New Roman"/>
                <a:ea typeface="+mn-ea"/>
                <a:cs typeface="+mn-cs"/>
              </a:rPr>
              <a:t>2020</a:t>
            </a:r>
            <a:endParaRPr kumimoji="0" lang="es-EC" sz="11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3" name="Rectángulo 2"/>
          <p:cNvSpPr/>
          <p:nvPr/>
        </p:nvSpPr>
        <p:spPr>
          <a:xfrm>
            <a:off x="774770" y="4730902"/>
            <a:ext cx="5442857"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smtClean="0">
                <a:ln>
                  <a:noFill/>
                </a:ln>
                <a:solidFill>
                  <a:prstClr val="black"/>
                </a:solidFill>
                <a:effectLst/>
                <a:uLnTx/>
                <a:uFillTx/>
                <a:latin typeface="Arial" panose="020B0604020202020204"/>
                <a:ea typeface="+mn-ea"/>
                <a:cs typeface="+mn-cs"/>
              </a:rPr>
              <a:t>33 333 TWh  de energía a nivel mundial para el transporte en 2019.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smtClean="0">
                <a:ln>
                  <a:noFill/>
                </a:ln>
                <a:solidFill>
                  <a:prstClr val="black"/>
                </a:solidFill>
                <a:effectLst/>
                <a:uLnTx/>
                <a:uFillTx/>
                <a:latin typeface="Arial" panose="020B0604020202020204"/>
                <a:ea typeface="+mn-ea"/>
                <a:cs typeface="+mn-cs"/>
              </a:rPr>
              <a:t>27 000 TWh para el transporte terrestre</a:t>
            </a:r>
          </a:p>
        </p:txBody>
      </p:sp>
      <p:graphicFrame>
        <p:nvGraphicFramePr>
          <p:cNvPr id="15" name="Gráfico 14"/>
          <p:cNvGraphicFramePr/>
          <p:nvPr>
            <p:extLst>
              <p:ext uri="{D42A27DB-BD31-4B8C-83A1-F6EECF244321}">
                <p14:modId xmlns:p14="http://schemas.microsoft.com/office/powerpoint/2010/main" val="1645127168"/>
              </p:ext>
            </p:extLst>
          </p:nvPr>
        </p:nvGraphicFramePr>
        <p:xfrm>
          <a:off x="230930" y="945877"/>
          <a:ext cx="5339023" cy="3792098"/>
        </p:xfrm>
        <a:graphic>
          <a:graphicData uri="http://schemas.openxmlformats.org/drawingml/2006/chart">
            <c:chart xmlns:c="http://schemas.openxmlformats.org/drawingml/2006/chart" xmlns:r="http://schemas.openxmlformats.org/officeDocument/2006/relationships" r:id="rId2"/>
          </a:graphicData>
        </a:graphic>
      </p:graphicFrame>
      <p:sp>
        <p:nvSpPr>
          <p:cNvPr id="13" name="Marcador de contenido 2"/>
          <p:cNvSpPr txBox="1">
            <a:spLocks/>
          </p:cNvSpPr>
          <p:nvPr/>
        </p:nvSpPr>
        <p:spPr>
          <a:xfrm>
            <a:off x="0" y="419122"/>
            <a:ext cx="1961881" cy="5676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EC" sz="1200" dirty="0" smtClean="0"/>
              <a:t>Índice.</a:t>
            </a:r>
          </a:p>
          <a:p>
            <a:pPr marL="0" indent="0">
              <a:lnSpc>
                <a:spcPct val="100000"/>
              </a:lnSpc>
              <a:spcBef>
                <a:spcPts val="0"/>
              </a:spcBef>
              <a:buNone/>
            </a:pPr>
            <a:r>
              <a:rPr lang="es-EC" sz="1200" dirty="0" smtClean="0"/>
              <a:t>Cap I. </a:t>
            </a:r>
            <a:endParaRPr lang="es-EC" b="1" dirty="0" smtClean="0">
              <a:solidFill>
                <a:prstClr val="black"/>
              </a:solidFill>
            </a:endParaRPr>
          </a:p>
          <a:p>
            <a:endParaRPr lang="es-EC" dirty="0"/>
          </a:p>
        </p:txBody>
      </p:sp>
      <p:sp>
        <p:nvSpPr>
          <p:cNvPr id="16" name="Título 1"/>
          <p:cNvSpPr txBox="1">
            <a:spLocks/>
          </p:cNvSpPr>
          <p:nvPr/>
        </p:nvSpPr>
        <p:spPr>
          <a:xfrm>
            <a:off x="4055724" y="90729"/>
            <a:ext cx="4323806" cy="52564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2800" dirty="0" smtClean="0"/>
              <a:t>Antecedentes.</a:t>
            </a:r>
            <a:endParaRPr lang="es-EC" sz="2800" dirty="0"/>
          </a:p>
        </p:txBody>
      </p:sp>
      <p:graphicFrame>
        <p:nvGraphicFramePr>
          <p:cNvPr id="20" name="Gráfico 19"/>
          <p:cNvGraphicFramePr>
            <a:graphicFrameLocks/>
          </p:cNvGraphicFramePr>
          <p:nvPr>
            <p:extLst>
              <p:ext uri="{D42A27DB-BD31-4B8C-83A1-F6EECF244321}">
                <p14:modId xmlns:p14="http://schemas.microsoft.com/office/powerpoint/2010/main" val="776801866"/>
              </p:ext>
            </p:extLst>
          </p:nvPr>
        </p:nvGraphicFramePr>
        <p:xfrm>
          <a:off x="6217627" y="1019399"/>
          <a:ext cx="5839390" cy="4456007"/>
        </p:xfrm>
        <a:graphic>
          <a:graphicData uri="http://schemas.openxmlformats.org/drawingml/2006/chart">
            <c:chart xmlns:c="http://schemas.openxmlformats.org/drawingml/2006/chart" xmlns:r="http://schemas.openxmlformats.org/officeDocument/2006/relationships" r:id="rId3"/>
          </a:graphicData>
        </a:graphic>
      </p:graphicFrame>
      <p:sp>
        <p:nvSpPr>
          <p:cNvPr id="22" name="CuadroTexto 21"/>
          <p:cNvSpPr txBox="1"/>
          <p:nvPr/>
        </p:nvSpPr>
        <p:spPr>
          <a:xfrm>
            <a:off x="9659034" y="2093054"/>
            <a:ext cx="646331" cy="369332"/>
          </a:xfrm>
          <a:prstGeom prst="rect">
            <a:avLst/>
          </a:prstGeom>
          <a:noFill/>
        </p:spPr>
        <p:txBody>
          <a:bodyPr wrap="none" rtlCol="0">
            <a:spAutoFit/>
          </a:bodyPr>
          <a:lstStyle/>
          <a:p>
            <a:r>
              <a:rPr lang="es-ES" dirty="0" smtClean="0">
                <a:solidFill>
                  <a:srgbClr val="0070C0"/>
                </a:solidFill>
              </a:rPr>
              <a:t>44%</a:t>
            </a:r>
            <a:endParaRPr lang="en-US" dirty="0">
              <a:solidFill>
                <a:srgbClr val="0070C0"/>
              </a:solidFill>
            </a:endParaRPr>
          </a:p>
        </p:txBody>
      </p:sp>
      <p:sp>
        <p:nvSpPr>
          <p:cNvPr id="23" name="CuadroTexto 22"/>
          <p:cNvSpPr txBox="1"/>
          <p:nvPr/>
        </p:nvSpPr>
        <p:spPr>
          <a:xfrm>
            <a:off x="9659034" y="3041108"/>
            <a:ext cx="646331" cy="369332"/>
          </a:xfrm>
          <a:prstGeom prst="rect">
            <a:avLst/>
          </a:prstGeom>
          <a:noFill/>
        </p:spPr>
        <p:txBody>
          <a:bodyPr wrap="none" rtlCol="0">
            <a:spAutoFit/>
          </a:bodyPr>
          <a:lstStyle/>
          <a:p>
            <a:r>
              <a:rPr lang="es-ES" dirty="0" smtClean="0">
                <a:solidFill>
                  <a:srgbClr val="FF9900"/>
                </a:solidFill>
              </a:rPr>
              <a:t>33%</a:t>
            </a:r>
            <a:endParaRPr lang="en-US" dirty="0">
              <a:solidFill>
                <a:srgbClr val="FF9900"/>
              </a:solidFill>
            </a:endParaRPr>
          </a:p>
        </p:txBody>
      </p:sp>
      <p:sp>
        <p:nvSpPr>
          <p:cNvPr id="24" name="CuadroTexto 23"/>
          <p:cNvSpPr txBox="1"/>
          <p:nvPr/>
        </p:nvSpPr>
        <p:spPr>
          <a:xfrm>
            <a:off x="11030632" y="2628333"/>
            <a:ext cx="646331" cy="369332"/>
          </a:xfrm>
          <a:prstGeom prst="rect">
            <a:avLst/>
          </a:prstGeom>
          <a:noFill/>
        </p:spPr>
        <p:txBody>
          <a:bodyPr wrap="none" rtlCol="0">
            <a:spAutoFit/>
          </a:bodyPr>
          <a:lstStyle/>
          <a:p>
            <a:r>
              <a:rPr lang="es-ES" dirty="0" smtClean="0">
                <a:solidFill>
                  <a:srgbClr val="0070C0"/>
                </a:solidFill>
              </a:rPr>
              <a:t>17%</a:t>
            </a:r>
            <a:endParaRPr lang="en-US" dirty="0">
              <a:solidFill>
                <a:srgbClr val="0070C0"/>
              </a:solidFill>
            </a:endParaRPr>
          </a:p>
        </p:txBody>
      </p:sp>
      <p:sp>
        <p:nvSpPr>
          <p:cNvPr id="25" name="CuadroTexto 24"/>
          <p:cNvSpPr txBox="1"/>
          <p:nvPr/>
        </p:nvSpPr>
        <p:spPr>
          <a:xfrm>
            <a:off x="11094751" y="3410440"/>
            <a:ext cx="518091" cy="369332"/>
          </a:xfrm>
          <a:prstGeom prst="rect">
            <a:avLst/>
          </a:prstGeom>
          <a:noFill/>
        </p:spPr>
        <p:txBody>
          <a:bodyPr wrap="none" rtlCol="0">
            <a:spAutoFit/>
          </a:bodyPr>
          <a:lstStyle/>
          <a:p>
            <a:r>
              <a:rPr lang="es-ES" dirty="0">
                <a:solidFill>
                  <a:srgbClr val="FF9900"/>
                </a:solidFill>
              </a:rPr>
              <a:t>4%</a:t>
            </a:r>
            <a:endParaRPr lang="en-US" dirty="0">
              <a:solidFill>
                <a:srgbClr val="FF9900"/>
              </a:solidFill>
            </a:endParaRPr>
          </a:p>
        </p:txBody>
      </p:sp>
      <p:sp>
        <p:nvSpPr>
          <p:cNvPr id="26" name="Rectángulo 25"/>
          <p:cNvSpPr/>
          <p:nvPr/>
        </p:nvSpPr>
        <p:spPr>
          <a:xfrm>
            <a:off x="11094751" y="5528354"/>
            <a:ext cx="962266" cy="525272"/>
          </a:xfrm>
          <a:prstGeom prst="rect">
            <a:avLst/>
          </a:prstGeom>
        </p:spPr>
        <p:txBody>
          <a:bodyPr wrap="square">
            <a:spAutoFit/>
          </a:bodyPr>
          <a:lstStyle/>
          <a:p>
            <a:pPr lvl="0">
              <a:lnSpc>
                <a:spcPct val="90000"/>
              </a:lnSpc>
              <a:spcBef>
                <a:spcPts val="1000"/>
              </a:spcBef>
            </a:pPr>
            <a:r>
              <a:rPr lang="en-US" sz="1100" dirty="0" smtClean="0">
                <a:latin typeface="Times New Roman"/>
              </a:rPr>
              <a:t>Fatih, 2020.</a:t>
            </a:r>
            <a:endParaRPr lang="en-US" sz="1100" dirty="0">
              <a:latin typeface="Times New Roman"/>
            </a:endParaRPr>
          </a:p>
          <a:p>
            <a:pPr lvl="0">
              <a:lnSpc>
                <a:spcPct val="90000"/>
              </a:lnSpc>
              <a:spcBef>
                <a:spcPts val="1000"/>
              </a:spcBef>
            </a:pPr>
            <a:endParaRPr lang="en-US" sz="1100" dirty="0">
              <a:latin typeface="Times New Roman"/>
            </a:endParaRPr>
          </a:p>
        </p:txBody>
      </p:sp>
      <p:pic>
        <p:nvPicPr>
          <p:cNvPr id="27" name="Imagen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9034" y="5955620"/>
            <a:ext cx="1322796" cy="741839"/>
          </a:xfrm>
          <a:prstGeom prst="rect">
            <a:avLst/>
          </a:prstGeom>
        </p:spPr>
      </p:pic>
      <p:pic>
        <p:nvPicPr>
          <p:cNvPr id="28" name="Imagen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930" y="5629128"/>
            <a:ext cx="1346382" cy="1030186"/>
          </a:xfrm>
          <a:prstGeom prst="rect">
            <a:avLst/>
          </a:prstGeom>
        </p:spPr>
      </p:pic>
    </p:spTree>
    <p:extLst>
      <p:ext uri="{BB962C8B-B14F-4D97-AF65-F5344CB8AC3E}">
        <p14:creationId xmlns:p14="http://schemas.microsoft.com/office/powerpoint/2010/main" val="19498663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D16CBA-ED36-4397-9CF3-7E51CC0B5D51}" type="slidenum">
              <a:rPr kumimoji="0" lang="es-EC"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s-EC"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16" name="Título 1"/>
          <p:cNvSpPr txBox="1">
            <a:spLocks/>
          </p:cNvSpPr>
          <p:nvPr/>
        </p:nvSpPr>
        <p:spPr>
          <a:xfrm>
            <a:off x="1785429" y="206423"/>
            <a:ext cx="8196771" cy="52564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dirty="0" smtClean="0"/>
              <a:t>V. ESTIMACIÓN FINANCIERA PARA LA APLICABILIDAD DE BUSES URBANOS ELÉCTRICOS EN EL CANTÓN CUENCA.</a:t>
            </a:r>
          </a:p>
          <a:p>
            <a:pPr algn="ctr"/>
            <a:endParaRPr lang="es-EC" sz="2000" dirty="0"/>
          </a:p>
        </p:txBody>
      </p:sp>
      <p:sp>
        <p:nvSpPr>
          <p:cNvPr id="25" name="Rectángulo 24"/>
          <p:cNvSpPr/>
          <p:nvPr/>
        </p:nvSpPr>
        <p:spPr>
          <a:xfrm>
            <a:off x="1093059" y="1010546"/>
            <a:ext cx="10565788" cy="923330"/>
          </a:xfrm>
          <a:prstGeom prst="rect">
            <a:avLst/>
          </a:prstGeom>
        </p:spPr>
        <p:txBody>
          <a:bodyPr wrap="square">
            <a:spAutoFit/>
          </a:bodyPr>
          <a:lstStyle/>
          <a:p>
            <a:r>
              <a:rPr lang="es-ES" dirty="0">
                <a:solidFill>
                  <a:srgbClr val="0070C0"/>
                </a:solidFill>
              </a:rPr>
              <a:t>5.5 Simulación financiera para establecer el modelo con el precio promedio anual por galón de diésel para el año 2021 de 1.62 dólares para el bus urbano con motor Diesel.</a:t>
            </a:r>
            <a:r>
              <a:rPr lang="es-ES" dirty="0" smtClean="0">
                <a:solidFill>
                  <a:srgbClr val="0070C0"/>
                </a:solidFill>
              </a:rPr>
              <a:t>					</a:t>
            </a:r>
            <a:endParaRPr lang="es-ES" dirty="0">
              <a:solidFill>
                <a:srgbClr val="0070C0"/>
              </a:solidFill>
            </a:endParaRPr>
          </a:p>
        </p:txBody>
      </p:sp>
      <p:graphicFrame>
        <p:nvGraphicFramePr>
          <p:cNvPr id="23" name="Tabla 22"/>
          <p:cNvGraphicFramePr>
            <a:graphicFrameLocks noGrp="1"/>
          </p:cNvGraphicFramePr>
          <p:nvPr>
            <p:extLst>
              <p:ext uri="{D42A27DB-BD31-4B8C-83A1-F6EECF244321}">
                <p14:modId xmlns:p14="http://schemas.microsoft.com/office/powerpoint/2010/main" val="2113651384"/>
              </p:ext>
            </p:extLst>
          </p:nvPr>
        </p:nvGraphicFramePr>
        <p:xfrm>
          <a:off x="1270521" y="1890200"/>
          <a:ext cx="9650958" cy="1097280"/>
        </p:xfrm>
        <a:graphic>
          <a:graphicData uri="http://schemas.openxmlformats.org/drawingml/2006/table">
            <a:tbl>
              <a:tblPr firstRow="1" bandRow="1">
                <a:tableStyleId>{5C22544A-7EE6-4342-B048-85BDC9FD1C3A}</a:tableStyleId>
              </a:tblPr>
              <a:tblGrid>
                <a:gridCol w="1608493">
                  <a:extLst>
                    <a:ext uri="{9D8B030D-6E8A-4147-A177-3AD203B41FA5}">
                      <a16:colId xmlns:a16="http://schemas.microsoft.com/office/drawing/2014/main" val="597122192"/>
                    </a:ext>
                  </a:extLst>
                </a:gridCol>
                <a:gridCol w="1608493">
                  <a:extLst>
                    <a:ext uri="{9D8B030D-6E8A-4147-A177-3AD203B41FA5}">
                      <a16:colId xmlns:a16="http://schemas.microsoft.com/office/drawing/2014/main" val="46041287"/>
                    </a:ext>
                  </a:extLst>
                </a:gridCol>
                <a:gridCol w="1608493">
                  <a:extLst>
                    <a:ext uri="{9D8B030D-6E8A-4147-A177-3AD203B41FA5}">
                      <a16:colId xmlns:a16="http://schemas.microsoft.com/office/drawing/2014/main" val="4130837972"/>
                    </a:ext>
                  </a:extLst>
                </a:gridCol>
                <a:gridCol w="1608493">
                  <a:extLst>
                    <a:ext uri="{9D8B030D-6E8A-4147-A177-3AD203B41FA5}">
                      <a16:colId xmlns:a16="http://schemas.microsoft.com/office/drawing/2014/main" val="1773455304"/>
                    </a:ext>
                  </a:extLst>
                </a:gridCol>
                <a:gridCol w="1608493">
                  <a:extLst>
                    <a:ext uri="{9D8B030D-6E8A-4147-A177-3AD203B41FA5}">
                      <a16:colId xmlns:a16="http://schemas.microsoft.com/office/drawing/2014/main" val="949301606"/>
                    </a:ext>
                  </a:extLst>
                </a:gridCol>
                <a:gridCol w="1608493">
                  <a:extLst>
                    <a:ext uri="{9D8B030D-6E8A-4147-A177-3AD203B41FA5}">
                      <a16:colId xmlns:a16="http://schemas.microsoft.com/office/drawing/2014/main" val="4216170582"/>
                    </a:ext>
                  </a:extLst>
                </a:gridCol>
              </a:tblGrid>
              <a:tr h="352664">
                <a:tc>
                  <a:txBody>
                    <a:bodyPr/>
                    <a:lstStyle/>
                    <a:p>
                      <a:pPr algn="ctr"/>
                      <a:r>
                        <a:rPr lang="es-ES" dirty="0" smtClean="0"/>
                        <a:t>Indicador</a:t>
                      </a:r>
                      <a:endParaRPr lang="en-US" dirty="0"/>
                    </a:p>
                  </a:txBody>
                  <a:tcPr anchor="ctr"/>
                </a:tc>
                <a:tc>
                  <a:txBody>
                    <a:bodyPr/>
                    <a:lstStyle/>
                    <a:p>
                      <a:pPr algn="ctr"/>
                      <a:r>
                        <a:rPr lang="es-ES" dirty="0" smtClean="0"/>
                        <a:t>Ruta #1</a:t>
                      </a:r>
                      <a:endParaRPr lang="en-US" dirty="0"/>
                    </a:p>
                  </a:txBody>
                  <a:tcPr anchor="ctr"/>
                </a:tc>
                <a:tc>
                  <a:txBody>
                    <a:bodyPr/>
                    <a:lstStyle/>
                    <a:p>
                      <a:pPr algn="ctr"/>
                      <a:r>
                        <a:rPr lang="es-ES" dirty="0" smtClean="0"/>
                        <a:t>Ruta #2</a:t>
                      </a:r>
                      <a:endParaRPr lang="en-US" dirty="0"/>
                    </a:p>
                  </a:txBody>
                  <a:tcPr anchor="ctr"/>
                </a:tc>
                <a:tc>
                  <a:txBody>
                    <a:bodyPr/>
                    <a:lstStyle/>
                    <a:p>
                      <a:pPr algn="ctr"/>
                      <a:r>
                        <a:rPr lang="es-ES" dirty="0" smtClean="0"/>
                        <a:t>Ruta #3</a:t>
                      </a:r>
                      <a:endParaRPr lang="en-US" dirty="0"/>
                    </a:p>
                  </a:txBody>
                  <a:tcPr anchor="ctr"/>
                </a:tc>
                <a:tc>
                  <a:txBody>
                    <a:bodyPr/>
                    <a:lstStyle/>
                    <a:p>
                      <a:pPr algn="ctr"/>
                      <a:r>
                        <a:rPr lang="es-ES" dirty="0" smtClean="0"/>
                        <a:t>Ruta #4</a:t>
                      </a:r>
                      <a:endParaRPr lang="en-US" dirty="0"/>
                    </a:p>
                  </a:txBody>
                  <a:tcPr anchor="ctr"/>
                </a:tc>
                <a:tc>
                  <a:txBody>
                    <a:bodyPr/>
                    <a:lstStyle/>
                    <a:p>
                      <a:pPr algn="ctr"/>
                      <a:r>
                        <a:rPr lang="es-ES" dirty="0" smtClean="0"/>
                        <a:t>Ruta #5</a:t>
                      </a:r>
                      <a:endParaRPr lang="en-US" dirty="0"/>
                    </a:p>
                  </a:txBody>
                  <a:tcPr anchor="ctr"/>
                </a:tc>
                <a:extLst>
                  <a:ext uri="{0D108BD9-81ED-4DB2-BD59-A6C34878D82A}">
                    <a16:rowId xmlns:a16="http://schemas.microsoft.com/office/drawing/2014/main" val="882825682"/>
                  </a:ext>
                </a:extLst>
              </a:tr>
              <a:tr h="352664">
                <a:tc>
                  <a:txBody>
                    <a:bodyPr/>
                    <a:lstStyle/>
                    <a:p>
                      <a:pPr algn="ctr"/>
                      <a:r>
                        <a:rPr lang="es-ES" dirty="0" smtClean="0"/>
                        <a:t>VAN</a:t>
                      </a:r>
                      <a:endParaRPr lang="en-US" dirty="0"/>
                    </a:p>
                  </a:txBody>
                  <a:tcPr anchor="ctr"/>
                </a:tc>
                <a:tc>
                  <a:txBody>
                    <a:bodyPr/>
                    <a:lstStyle/>
                    <a:p>
                      <a:pPr algn="ctr"/>
                      <a:r>
                        <a:rPr lang="en-US" dirty="0" smtClean="0"/>
                        <a:t>$25.949</a:t>
                      </a:r>
                    </a:p>
                  </a:txBody>
                  <a:tcPr anchor="ctr"/>
                </a:tc>
                <a:tc>
                  <a:txBody>
                    <a:bodyPr/>
                    <a:lstStyle/>
                    <a:p>
                      <a:pPr algn="ctr"/>
                      <a:r>
                        <a:rPr lang="en-US" b="1" dirty="0" smtClean="0"/>
                        <a:t>$-28.437</a:t>
                      </a:r>
                    </a:p>
                  </a:txBody>
                  <a:tcPr anchor="ctr"/>
                </a:tc>
                <a:tc>
                  <a:txBody>
                    <a:bodyPr/>
                    <a:lstStyle/>
                    <a:p>
                      <a:pPr algn="ctr"/>
                      <a:r>
                        <a:rPr lang="en-US" b="1" dirty="0" smtClean="0"/>
                        <a:t>$-15.099</a:t>
                      </a:r>
                    </a:p>
                  </a:txBody>
                  <a:tcPr anchor="ctr"/>
                </a:tc>
                <a:tc>
                  <a:txBody>
                    <a:bodyPr/>
                    <a:lstStyle/>
                    <a:p>
                      <a:pPr algn="ctr"/>
                      <a:r>
                        <a:rPr lang="en-US" dirty="0" smtClean="0"/>
                        <a:t>$27.961</a:t>
                      </a:r>
                    </a:p>
                  </a:txBody>
                  <a:tcPr anchor="ctr"/>
                </a:tc>
                <a:tc>
                  <a:txBody>
                    <a:bodyPr/>
                    <a:lstStyle/>
                    <a:p>
                      <a:pPr algn="ctr"/>
                      <a:r>
                        <a:rPr lang="en-US" dirty="0" smtClean="0"/>
                        <a:t>$12.639</a:t>
                      </a:r>
                    </a:p>
                  </a:txBody>
                  <a:tcPr anchor="ctr"/>
                </a:tc>
                <a:extLst>
                  <a:ext uri="{0D108BD9-81ED-4DB2-BD59-A6C34878D82A}">
                    <a16:rowId xmlns:a16="http://schemas.microsoft.com/office/drawing/2014/main" val="3236962268"/>
                  </a:ext>
                </a:extLst>
              </a:tr>
              <a:tr h="352664">
                <a:tc>
                  <a:txBody>
                    <a:bodyPr/>
                    <a:lstStyle/>
                    <a:p>
                      <a:pPr algn="ctr"/>
                      <a:r>
                        <a:rPr lang="es-ES" dirty="0" smtClean="0"/>
                        <a:t>TIR</a:t>
                      </a:r>
                      <a:endParaRPr lang="en-US" dirty="0"/>
                    </a:p>
                  </a:txBody>
                  <a:tcPr anchor="ctr"/>
                </a:tc>
                <a:tc>
                  <a:txBody>
                    <a:bodyPr/>
                    <a:lstStyle/>
                    <a:p>
                      <a:pPr algn="ctr"/>
                      <a:r>
                        <a:rPr lang="en-US" dirty="0" smtClean="0"/>
                        <a:t>15.83%</a:t>
                      </a:r>
                    </a:p>
                  </a:txBody>
                  <a:tcPr anchor="ctr"/>
                </a:tc>
                <a:tc>
                  <a:txBody>
                    <a:bodyPr/>
                    <a:lstStyle/>
                    <a:p>
                      <a:pPr algn="ctr"/>
                      <a:r>
                        <a:rPr lang="en-US" b="1" dirty="0" smtClean="0"/>
                        <a:t>6.17%</a:t>
                      </a:r>
                    </a:p>
                  </a:txBody>
                  <a:tcPr anchor="ctr"/>
                </a:tc>
                <a:tc>
                  <a:txBody>
                    <a:bodyPr/>
                    <a:lstStyle/>
                    <a:p>
                      <a:pPr algn="ctr"/>
                      <a:r>
                        <a:rPr lang="en-US" b="1" dirty="0" smtClean="0"/>
                        <a:t>8.61%</a:t>
                      </a:r>
                    </a:p>
                  </a:txBody>
                  <a:tcPr anchor="ctr"/>
                </a:tc>
                <a:tc>
                  <a:txBody>
                    <a:bodyPr/>
                    <a:lstStyle/>
                    <a:p>
                      <a:pPr algn="ctr"/>
                      <a:r>
                        <a:rPr lang="en-US" dirty="0" smtClean="0"/>
                        <a:t>16.00%</a:t>
                      </a:r>
                    </a:p>
                  </a:txBody>
                  <a:tcPr anchor="ctr"/>
                </a:tc>
                <a:tc>
                  <a:txBody>
                    <a:bodyPr/>
                    <a:lstStyle/>
                    <a:p>
                      <a:pPr algn="ctr"/>
                      <a:r>
                        <a:rPr lang="en-US" dirty="0" smtClean="0"/>
                        <a:t>13.49%</a:t>
                      </a:r>
                    </a:p>
                  </a:txBody>
                  <a:tcPr anchor="ctr"/>
                </a:tc>
                <a:extLst>
                  <a:ext uri="{0D108BD9-81ED-4DB2-BD59-A6C34878D82A}">
                    <a16:rowId xmlns:a16="http://schemas.microsoft.com/office/drawing/2014/main" val="1736623500"/>
                  </a:ext>
                </a:extLst>
              </a:tr>
            </a:tbl>
          </a:graphicData>
        </a:graphic>
      </p:graphicFrame>
      <p:sp>
        <p:nvSpPr>
          <p:cNvPr id="2" name="Rectángulo 1"/>
          <p:cNvSpPr/>
          <p:nvPr/>
        </p:nvSpPr>
        <p:spPr>
          <a:xfrm>
            <a:off x="1178511" y="3426604"/>
            <a:ext cx="9742968" cy="646331"/>
          </a:xfrm>
          <a:prstGeom prst="rect">
            <a:avLst/>
          </a:prstGeom>
        </p:spPr>
        <p:txBody>
          <a:bodyPr wrap="square">
            <a:spAutoFit/>
          </a:bodyPr>
          <a:lstStyle/>
          <a:p>
            <a:r>
              <a:rPr lang="es-ES" dirty="0" smtClean="0">
                <a:solidFill>
                  <a:schemeClr val="accent1">
                    <a:lumMod val="75000"/>
                  </a:schemeClr>
                </a:solidFill>
              </a:rPr>
              <a:t>5.6 </a:t>
            </a:r>
            <a:r>
              <a:rPr lang="es-ES" dirty="0">
                <a:solidFill>
                  <a:schemeClr val="accent1">
                    <a:lumMod val="75000"/>
                  </a:schemeClr>
                </a:solidFill>
              </a:rPr>
              <a:t>Simulación financiera para establecer el modelo con el precio promedio anual por galón de diésel para el año </a:t>
            </a:r>
            <a:r>
              <a:rPr lang="es-ES" dirty="0" smtClean="0">
                <a:solidFill>
                  <a:schemeClr val="accent1">
                    <a:lumMod val="75000"/>
                  </a:schemeClr>
                </a:solidFill>
              </a:rPr>
              <a:t>2022 </a:t>
            </a:r>
            <a:r>
              <a:rPr lang="es-ES" dirty="0">
                <a:solidFill>
                  <a:schemeClr val="accent1">
                    <a:lumMod val="75000"/>
                  </a:schemeClr>
                </a:solidFill>
              </a:rPr>
              <a:t>de </a:t>
            </a:r>
            <a:r>
              <a:rPr lang="es-ES" dirty="0" smtClean="0">
                <a:solidFill>
                  <a:schemeClr val="accent1">
                    <a:lumMod val="75000"/>
                  </a:schemeClr>
                </a:solidFill>
              </a:rPr>
              <a:t>2.10 </a:t>
            </a:r>
            <a:r>
              <a:rPr lang="es-ES" dirty="0">
                <a:solidFill>
                  <a:schemeClr val="accent1">
                    <a:lumMod val="75000"/>
                  </a:schemeClr>
                </a:solidFill>
              </a:rPr>
              <a:t>dólares para el bus urbano con motor Diesel.	</a:t>
            </a:r>
            <a:endParaRPr lang="en-US" dirty="0">
              <a:solidFill>
                <a:schemeClr val="accent1">
                  <a:lumMod val="75000"/>
                </a:schemeClr>
              </a:solidFill>
            </a:endParaRPr>
          </a:p>
        </p:txBody>
      </p:sp>
      <p:graphicFrame>
        <p:nvGraphicFramePr>
          <p:cNvPr id="22" name="Tabla 21"/>
          <p:cNvGraphicFramePr>
            <a:graphicFrameLocks noGrp="1"/>
          </p:cNvGraphicFramePr>
          <p:nvPr>
            <p:extLst>
              <p:ext uri="{D42A27DB-BD31-4B8C-83A1-F6EECF244321}">
                <p14:modId xmlns:p14="http://schemas.microsoft.com/office/powerpoint/2010/main" val="1374395444"/>
              </p:ext>
            </p:extLst>
          </p:nvPr>
        </p:nvGraphicFramePr>
        <p:xfrm>
          <a:off x="1224516" y="4311981"/>
          <a:ext cx="9650958" cy="1097280"/>
        </p:xfrm>
        <a:graphic>
          <a:graphicData uri="http://schemas.openxmlformats.org/drawingml/2006/table">
            <a:tbl>
              <a:tblPr firstRow="1" bandRow="1">
                <a:tableStyleId>{5C22544A-7EE6-4342-B048-85BDC9FD1C3A}</a:tableStyleId>
              </a:tblPr>
              <a:tblGrid>
                <a:gridCol w="1608493">
                  <a:extLst>
                    <a:ext uri="{9D8B030D-6E8A-4147-A177-3AD203B41FA5}">
                      <a16:colId xmlns:a16="http://schemas.microsoft.com/office/drawing/2014/main" val="597122192"/>
                    </a:ext>
                  </a:extLst>
                </a:gridCol>
                <a:gridCol w="1608493">
                  <a:extLst>
                    <a:ext uri="{9D8B030D-6E8A-4147-A177-3AD203B41FA5}">
                      <a16:colId xmlns:a16="http://schemas.microsoft.com/office/drawing/2014/main" val="46041287"/>
                    </a:ext>
                  </a:extLst>
                </a:gridCol>
                <a:gridCol w="1608493">
                  <a:extLst>
                    <a:ext uri="{9D8B030D-6E8A-4147-A177-3AD203B41FA5}">
                      <a16:colId xmlns:a16="http://schemas.microsoft.com/office/drawing/2014/main" val="4130837972"/>
                    </a:ext>
                  </a:extLst>
                </a:gridCol>
                <a:gridCol w="1608493">
                  <a:extLst>
                    <a:ext uri="{9D8B030D-6E8A-4147-A177-3AD203B41FA5}">
                      <a16:colId xmlns:a16="http://schemas.microsoft.com/office/drawing/2014/main" val="1773455304"/>
                    </a:ext>
                  </a:extLst>
                </a:gridCol>
                <a:gridCol w="1608493">
                  <a:extLst>
                    <a:ext uri="{9D8B030D-6E8A-4147-A177-3AD203B41FA5}">
                      <a16:colId xmlns:a16="http://schemas.microsoft.com/office/drawing/2014/main" val="949301606"/>
                    </a:ext>
                  </a:extLst>
                </a:gridCol>
                <a:gridCol w="1608493">
                  <a:extLst>
                    <a:ext uri="{9D8B030D-6E8A-4147-A177-3AD203B41FA5}">
                      <a16:colId xmlns:a16="http://schemas.microsoft.com/office/drawing/2014/main" val="4216170582"/>
                    </a:ext>
                  </a:extLst>
                </a:gridCol>
              </a:tblGrid>
              <a:tr h="352664">
                <a:tc>
                  <a:txBody>
                    <a:bodyPr/>
                    <a:lstStyle/>
                    <a:p>
                      <a:pPr algn="ctr"/>
                      <a:r>
                        <a:rPr lang="es-ES" dirty="0" smtClean="0"/>
                        <a:t>Indicador</a:t>
                      </a:r>
                      <a:endParaRPr lang="en-US" dirty="0"/>
                    </a:p>
                  </a:txBody>
                  <a:tcPr anchor="ctr"/>
                </a:tc>
                <a:tc>
                  <a:txBody>
                    <a:bodyPr/>
                    <a:lstStyle/>
                    <a:p>
                      <a:pPr algn="ctr"/>
                      <a:r>
                        <a:rPr lang="es-ES" dirty="0" smtClean="0"/>
                        <a:t>Ruta #1</a:t>
                      </a:r>
                      <a:endParaRPr lang="en-US" dirty="0"/>
                    </a:p>
                  </a:txBody>
                  <a:tcPr anchor="ctr"/>
                </a:tc>
                <a:tc>
                  <a:txBody>
                    <a:bodyPr/>
                    <a:lstStyle/>
                    <a:p>
                      <a:pPr algn="ctr"/>
                      <a:r>
                        <a:rPr lang="es-ES" dirty="0" smtClean="0"/>
                        <a:t>Ruta #2</a:t>
                      </a:r>
                      <a:endParaRPr lang="en-US" dirty="0"/>
                    </a:p>
                  </a:txBody>
                  <a:tcPr anchor="ctr"/>
                </a:tc>
                <a:tc>
                  <a:txBody>
                    <a:bodyPr/>
                    <a:lstStyle/>
                    <a:p>
                      <a:pPr algn="ctr"/>
                      <a:r>
                        <a:rPr lang="es-ES" dirty="0" smtClean="0"/>
                        <a:t>Ruta #3</a:t>
                      </a:r>
                      <a:endParaRPr lang="en-US" dirty="0"/>
                    </a:p>
                  </a:txBody>
                  <a:tcPr anchor="ctr"/>
                </a:tc>
                <a:tc>
                  <a:txBody>
                    <a:bodyPr/>
                    <a:lstStyle/>
                    <a:p>
                      <a:pPr algn="ctr"/>
                      <a:r>
                        <a:rPr lang="es-ES" dirty="0" smtClean="0"/>
                        <a:t>Ruta #4</a:t>
                      </a:r>
                      <a:endParaRPr lang="en-US" dirty="0"/>
                    </a:p>
                  </a:txBody>
                  <a:tcPr anchor="ctr"/>
                </a:tc>
                <a:tc>
                  <a:txBody>
                    <a:bodyPr/>
                    <a:lstStyle/>
                    <a:p>
                      <a:pPr algn="ctr"/>
                      <a:r>
                        <a:rPr lang="es-ES" dirty="0" smtClean="0"/>
                        <a:t>Ruta #5</a:t>
                      </a:r>
                      <a:endParaRPr lang="en-US" dirty="0"/>
                    </a:p>
                  </a:txBody>
                  <a:tcPr anchor="ctr"/>
                </a:tc>
                <a:extLst>
                  <a:ext uri="{0D108BD9-81ED-4DB2-BD59-A6C34878D82A}">
                    <a16:rowId xmlns:a16="http://schemas.microsoft.com/office/drawing/2014/main" val="882825682"/>
                  </a:ext>
                </a:extLst>
              </a:tr>
              <a:tr h="352664">
                <a:tc>
                  <a:txBody>
                    <a:bodyPr/>
                    <a:lstStyle/>
                    <a:p>
                      <a:pPr algn="ctr"/>
                      <a:r>
                        <a:rPr lang="es-ES" dirty="0" smtClean="0"/>
                        <a:t>VAN</a:t>
                      </a:r>
                      <a:endParaRPr lang="en-US" dirty="0"/>
                    </a:p>
                  </a:txBody>
                  <a:tcPr anchor="ctr"/>
                </a:tc>
                <a:tc>
                  <a:txBody>
                    <a:bodyPr/>
                    <a:lstStyle/>
                    <a:p>
                      <a:pPr algn="ctr"/>
                      <a:r>
                        <a:rPr lang="en-US" dirty="0" smtClean="0"/>
                        <a:t> $-77.788</a:t>
                      </a:r>
                    </a:p>
                  </a:txBody>
                  <a:tcPr anchor="ctr"/>
                </a:tc>
                <a:tc>
                  <a:txBody>
                    <a:bodyPr/>
                    <a:lstStyle/>
                    <a:p>
                      <a:pPr algn="ctr"/>
                      <a:r>
                        <a:rPr lang="en-US" dirty="0" smtClean="0"/>
                        <a:t> $-122.406</a:t>
                      </a:r>
                    </a:p>
                  </a:txBody>
                  <a:tcPr anchor="ctr"/>
                </a:tc>
                <a:tc>
                  <a:txBody>
                    <a:bodyPr/>
                    <a:lstStyle/>
                    <a:p>
                      <a:pPr algn="ctr"/>
                      <a:r>
                        <a:rPr lang="en-US" dirty="0" smtClean="0"/>
                        <a:t> $-132.456</a:t>
                      </a:r>
                    </a:p>
                  </a:txBody>
                  <a:tcPr anchor="ctr"/>
                </a:tc>
                <a:tc>
                  <a:txBody>
                    <a:bodyPr/>
                    <a:lstStyle/>
                    <a:p>
                      <a:pPr algn="ctr"/>
                      <a:r>
                        <a:rPr lang="en-US" dirty="0" smtClean="0"/>
                        <a:t> $-79.303</a:t>
                      </a:r>
                    </a:p>
                  </a:txBody>
                  <a:tcPr anchor="ctr"/>
                </a:tc>
                <a:tc>
                  <a:txBody>
                    <a:bodyPr/>
                    <a:lstStyle/>
                    <a:p>
                      <a:pPr algn="ctr"/>
                      <a:r>
                        <a:rPr lang="en-US" dirty="0" smtClean="0"/>
                        <a:t>$-91.958</a:t>
                      </a:r>
                    </a:p>
                  </a:txBody>
                  <a:tcPr anchor="ctr"/>
                </a:tc>
                <a:extLst>
                  <a:ext uri="{0D108BD9-81ED-4DB2-BD59-A6C34878D82A}">
                    <a16:rowId xmlns:a16="http://schemas.microsoft.com/office/drawing/2014/main" val="3236962268"/>
                  </a:ext>
                </a:extLst>
              </a:tr>
              <a:tr h="352664">
                <a:tc>
                  <a:txBody>
                    <a:bodyPr/>
                    <a:lstStyle/>
                    <a:p>
                      <a:pPr algn="ctr"/>
                      <a:r>
                        <a:rPr lang="es-ES" dirty="0" smtClean="0"/>
                        <a:t>TIR</a:t>
                      </a:r>
                      <a:endParaRPr lang="en-US" dirty="0"/>
                    </a:p>
                  </a:txBody>
                  <a:tcPr anchor="ctr"/>
                </a:tc>
                <a:tc>
                  <a:txBody>
                    <a:bodyPr/>
                    <a:lstStyle/>
                    <a:p>
                      <a:pPr algn="ctr"/>
                      <a:r>
                        <a:rPr lang="en-US" dirty="0" smtClean="0"/>
                        <a:t>-4.83%</a:t>
                      </a:r>
                    </a:p>
                  </a:txBody>
                  <a:tcPr anchor="ctr"/>
                </a:tc>
                <a:tc>
                  <a:txBody>
                    <a:bodyPr/>
                    <a:lstStyle/>
                    <a:p>
                      <a:pPr algn="ctr"/>
                      <a:r>
                        <a:rPr lang="en-US" dirty="0" smtClean="0"/>
                        <a:t>-15.08%</a:t>
                      </a:r>
                    </a:p>
                  </a:txBody>
                  <a:tcPr anchor="ctr"/>
                </a:tc>
                <a:tc>
                  <a:txBody>
                    <a:bodyPr/>
                    <a:lstStyle/>
                    <a:p>
                      <a:pPr algn="ctr"/>
                      <a:r>
                        <a:rPr lang="en-US" dirty="0" smtClean="0"/>
                        <a:t>-17.68%</a:t>
                      </a:r>
                    </a:p>
                  </a:txBody>
                  <a:tcPr anchor="ctr"/>
                </a:tc>
                <a:tc>
                  <a:txBody>
                    <a:bodyPr/>
                    <a:lstStyle/>
                    <a:p>
                      <a:pPr algn="ctr"/>
                      <a:r>
                        <a:rPr lang="en-US" dirty="0" smtClean="0"/>
                        <a:t>-4.82%</a:t>
                      </a:r>
                    </a:p>
                  </a:txBody>
                  <a:tcPr anchor="ctr"/>
                </a:tc>
                <a:tc>
                  <a:txBody>
                    <a:bodyPr/>
                    <a:lstStyle/>
                    <a:p>
                      <a:pPr algn="ctr"/>
                      <a:r>
                        <a:rPr lang="en-US" dirty="0" smtClean="0"/>
                        <a:t>-8.99%</a:t>
                      </a:r>
                    </a:p>
                  </a:txBody>
                  <a:tcPr anchor="ctr"/>
                </a:tc>
                <a:extLst>
                  <a:ext uri="{0D108BD9-81ED-4DB2-BD59-A6C34878D82A}">
                    <a16:rowId xmlns:a16="http://schemas.microsoft.com/office/drawing/2014/main" val="1736623500"/>
                  </a:ext>
                </a:extLst>
              </a:tr>
            </a:tbl>
          </a:graphicData>
        </a:graphic>
      </p:graphicFrame>
      <p:sp>
        <p:nvSpPr>
          <p:cNvPr id="14" name="Marcador de contenido 2"/>
          <p:cNvSpPr txBox="1">
            <a:spLocks/>
          </p:cNvSpPr>
          <p:nvPr/>
        </p:nvSpPr>
        <p:spPr>
          <a:xfrm>
            <a:off x="0" y="419122"/>
            <a:ext cx="1961881" cy="5676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EC" sz="1200" dirty="0" smtClean="0"/>
              <a:t>Índice.</a:t>
            </a:r>
          </a:p>
          <a:p>
            <a:pPr marL="0" indent="0">
              <a:lnSpc>
                <a:spcPct val="100000"/>
              </a:lnSpc>
              <a:spcBef>
                <a:spcPts val="0"/>
              </a:spcBef>
              <a:buNone/>
            </a:pPr>
            <a:r>
              <a:rPr lang="es-EC" sz="1200" dirty="0" smtClean="0"/>
              <a:t>Cap V.</a:t>
            </a:r>
            <a:endParaRPr lang="es-EC" b="1" dirty="0" smtClean="0">
              <a:solidFill>
                <a:prstClr val="black"/>
              </a:solidFill>
            </a:endParaRPr>
          </a:p>
        </p:txBody>
      </p:sp>
      <p:pic>
        <p:nvPicPr>
          <p:cNvPr id="15" name="Imagen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930" y="5629128"/>
            <a:ext cx="1346382" cy="1030186"/>
          </a:xfrm>
          <a:prstGeom prst="rect">
            <a:avLst/>
          </a:prstGeom>
        </p:spPr>
      </p:pic>
      <p:pic>
        <p:nvPicPr>
          <p:cNvPr id="18" name="Imagen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9034" y="5955620"/>
            <a:ext cx="1322796" cy="741839"/>
          </a:xfrm>
          <a:prstGeom prst="rect">
            <a:avLst/>
          </a:prstGeom>
        </p:spPr>
      </p:pic>
      <p:sp>
        <p:nvSpPr>
          <p:cNvPr id="19" name="Marcador de pie de página 4"/>
          <p:cNvSpPr>
            <a:spLocks noGrp="1"/>
          </p:cNvSpPr>
          <p:nvPr>
            <p:ph type="ftr" sz="quarter" idx="11"/>
          </p:nvPr>
        </p:nvSpPr>
        <p:spPr>
          <a:xfrm>
            <a:off x="1961881" y="6276174"/>
            <a:ext cx="8958668" cy="498488"/>
          </a:xfrm>
        </p:spPr>
        <p:txBody>
          <a:bodyPr/>
          <a:lstStyle/>
          <a:p>
            <a:pPr lvl="0">
              <a:defRPr/>
            </a:pPr>
            <a:r>
              <a:rPr lang="es-ES" dirty="0">
                <a:solidFill>
                  <a:prstClr val="black">
                    <a:tint val="75000"/>
                  </a:prstClr>
                </a:solidFill>
              </a:rPr>
              <a:t>Desarrollo de una metodología para seleccionar un bus eléctrico.</a:t>
            </a:r>
          </a:p>
          <a:p>
            <a:pPr lvl="0">
              <a:defRPr/>
            </a:pPr>
            <a:r>
              <a:rPr lang="es-ES" dirty="0">
                <a:solidFill>
                  <a:prstClr val="black">
                    <a:tint val="75000"/>
                  </a:prstClr>
                </a:solidFill>
              </a:rPr>
              <a:t>Ing. Francisco Torres </a:t>
            </a:r>
            <a:r>
              <a:rPr lang="es-ES" dirty="0" smtClean="0">
                <a:solidFill>
                  <a:prstClr val="black">
                    <a:tint val="75000"/>
                  </a:prstClr>
                </a:solidFill>
              </a:rPr>
              <a:t>Moscoso</a:t>
            </a:r>
            <a:r>
              <a:rPr lang="es-ES" dirty="0">
                <a:solidFill>
                  <a:prstClr val="black">
                    <a:tint val="75000"/>
                  </a:prstClr>
                </a:solidFill>
              </a:rPr>
              <a:t>.</a:t>
            </a:r>
          </a:p>
        </p:txBody>
      </p:sp>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9791" y="75933"/>
            <a:ext cx="864077" cy="815090"/>
          </a:xfrm>
          <a:prstGeom prst="rect">
            <a:avLst/>
          </a:prstGeom>
        </p:spPr>
      </p:pic>
    </p:spTree>
    <p:extLst>
      <p:ext uri="{BB962C8B-B14F-4D97-AF65-F5344CB8AC3E}">
        <p14:creationId xmlns:p14="http://schemas.microsoft.com/office/powerpoint/2010/main" val="6424265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D16CBA-ED36-4397-9CF3-7E51CC0B5D51}" type="slidenum">
              <a:rPr kumimoji="0" lang="es-EC"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s-EC"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16" name="Título 1"/>
          <p:cNvSpPr txBox="1">
            <a:spLocks/>
          </p:cNvSpPr>
          <p:nvPr/>
        </p:nvSpPr>
        <p:spPr>
          <a:xfrm>
            <a:off x="1785429" y="75172"/>
            <a:ext cx="8196771" cy="52564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dirty="0" smtClean="0"/>
              <a:t>V. ESTIMACIÓN FINANCIERA PARA LA APLICABILIDAD DE BUSES URBANOS ELÉCTRICOS EN EL CANTÓN CUENCA.</a:t>
            </a:r>
          </a:p>
          <a:p>
            <a:pPr algn="ctr"/>
            <a:endParaRPr lang="es-EC" sz="2000" dirty="0"/>
          </a:p>
        </p:txBody>
      </p:sp>
      <p:sp>
        <p:nvSpPr>
          <p:cNvPr id="25" name="Rectángulo 24"/>
          <p:cNvSpPr/>
          <p:nvPr/>
        </p:nvSpPr>
        <p:spPr>
          <a:xfrm>
            <a:off x="1012330" y="837953"/>
            <a:ext cx="10565788" cy="923330"/>
          </a:xfrm>
          <a:prstGeom prst="rect">
            <a:avLst/>
          </a:prstGeom>
        </p:spPr>
        <p:txBody>
          <a:bodyPr wrap="square">
            <a:spAutoFit/>
          </a:bodyPr>
          <a:lstStyle/>
          <a:p>
            <a:r>
              <a:rPr lang="es-ES" dirty="0" smtClean="0">
                <a:solidFill>
                  <a:srgbClr val="0070C0"/>
                </a:solidFill>
              </a:rPr>
              <a:t>5.7 </a:t>
            </a:r>
            <a:r>
              <a:rPr lang="es-ES" dirty="0">
                <a:solidFill>
                  <a:srgbClr val="0070C0"/>
                </a:solidFill>
              </a:rPr>
              <a:t>Simulación financiera para establecer un punto de equilibrio mediante el valor del pasaje, con el precio promedio anual por galón de diésel para el año 2022 de 2.10 dólares para el bus urbano con motor Diesel</a:t>
            </a:r>
            <a:r>
              <a:rPr lang="es-ES" dirty="0" smtClean="0">
                <a:solidFill>
                  <a:srgbClr val="0070C0"/>
                </a:solidFill>
              </a:rPr>
              <a:t>.			</a:t>
            </a:r>
            <a:endParaRPr lang="es-ES" dirty="0">
              <a:solidFill>
                <a:srgbClr val="0070C0"/>
              </a:solidFill>
            </a:endParaRPr>
          </a:p>
        </p:txBody>
      </p:sp>
      <p:graphicFrame>
        <p:nvGraphicFramePr>
          <p:cNvPr id="23" name="Tabla 22"/>
          <p:cNvGraphicFramePr>
            <a:graphicFrameLocks noGrp="1"/>
          </p:cNvGraphicFramePr>
          <p:nvPr>
            <p:extLst>
              <p:ext uri="{D42A27DB-BD31-4B8C-83A1-F6EECF244321}">
                <p14:modId xmlns:p14="http://schemas.microsoft.com/office/powerpoint/2010/main" val="3563917444"/>
              </p:ext>
            </p:extLst>
          </p:nvPr>
        </p:nvGraphicFramePr>
        <p:xfrm>
          <a:off x="1104340" y="1688512"/>
          <a:ext cx="9650958" cy="1463040"/>
        </p:xfrm>
        <a:graphic>
          <a:graphicData uri="http://schemas.openxmlformats.org/drawingml/2006/table">
            <a:tbl>
              <a:tblPr firstRow="1" bandRow="1">
                <a:tableStyleId>{5C22544A-7EE6-4342-B048-85BDC9FD1C3A}</a:tableStyleId>
              </a:tblPr>
              <a:tblGrid>
                <a:gridCol w="1608493">
                  <a:extLst>
                    <a:ext uri="{9D8B030D-6E8A-4147-A177-3AD203B41FA5}">
                      <a16:colId xmlns:a16="http://schemas.microsoft.com/office/drawing/2014/main" val="597122192"/>
                    </a:ext>
                  </a:extLst>
                </a:gridCol>
                <a:gridCol w="1608493">
                  <a:extLst>
                    <a:ext uri="{9D8B030D-6E8A-4147-A177-3AD203B41FA5}">
                      <a16:colId xmlns:a16="http://schemas.microsoft.com/office/drawing/2014/main" val="46041287"/>
                    </a:ext>
                  </a:extLst>
                </a:gridCol>
                <a:gridCol w="1608493">
                  <a:extLst>
                    <a:ext uri="{9D8B030D-6E8A-4147-A177-3AD203B41FA5}">
                      <a16:colId xmlns:a16="http://schemas.microsoft.com/office/drawing/2014/main" val="4130837972"/>
                    </a:ext>
                  </a:extLst>
                </a:gridCol>
                <a:gridCol w="1608493">
                  <a:extLst>
                    <a:ext uri="{9D8B030D-6E8A-4147-A177-3AD203B41FA5}">
                      <a16:colId xmlns:a16="http://schemas.microsoft.com/office/drawing/2014/main" val="1773455304"/>
                    </a:ext>
                  </a:extLst>
                </a:gridCol>
                <a:gridCol w="1608493">
                  <a:extLst>
                    <a:ext uri="{9D8B030D-6E8A-4147-A177-3AD203B41FA5}">
                      <a16:colId xmlns:a16="http://schemas.microsoft.com/office/drawing/2014/main" val="949301606"/>
                    </a:ext>
                  </a:extLst>
                </a:gridCol>
                <a:gridCol w="1608493">
                  <a:extLst>
                    <a:ext uri="{9D8B030D-6E8A-4147-A177-3AD203B41FA5}">
                      <a16:colId xmlns:a16="http://schemas.microsoft.com/office/drawing/2014/main" val="4216170582"/>
                    </a:ext>
                  </a:extLst>
                </a:gridCol>
              </a:tblGrid>
              <a:tr h="352664">
                <a:tc>
                  <a:txBody>
                    <a:bodyPr/>
                    <a:lstStyle/>
                    <a:p>
                      <a:pPr algn="ctr"/>
                      <a:r>
                        <a:rPr lang="es-ES" dirty="0" smtClean="0"/>
                        <a:t>Indicador</a:t>
                      </a:r>
                      <a:endParaRPr lang="en-US" dirty="0"/>
                    </a:p>
                  </a:txBody>
                  <a:tcPr anchor="ctr"/>
                </a:tc>
                <a:tc>
                  <a:txBody>
                    <a:bodyPr/>
                    <a:lstStyle/>
                    <a:p>
                      <a:pPr algn="ctr"/>
                      <a:r>
                        <a:rPr lang="es-ES" dirty="0" smtClean="0"/>
                        <a:t>Ruta #1</a:t>
                      </a:r>
                      <a:endParaRPr lang="en-US" dirty="0"/>
                    </a:p>
                  </a:txBody>
                  <a:tcPr anchor="ctr"/>
                </a:tc>
                <a:tc>
                  <a:txBody>
                    <a:bodyPr/>
                    <a:lstStyle/>
                    <a:p>
                      <a:pPr algn="ctr"/>
                      <a:r>
                        <a:rPr lang="es-ES" dirty="0" smtClean="0"/>
                        <a:t>Ruta #2</a:t>
                      </a:r>
                      <a:endParaRPr lang="en-US" dirty="0"/>
                    </a:p>
                  </a:txBody>
                  <a:tcPr anchor="ctr"/>
                </a:tc>
                <a:tc>
                  <a:txBody>
                    <a:bodyPr/>
                    <a:lstStyle/>
                    <a:p>
                      <a:pPr algn="ctr"/>
                      <a:r>
                        <a:rPr lang="es-ES" dirty="0" smtClean="0"/>
                        <a:t>Ruta #3</a:t>
                      </a:r>
                      <a:endParaRPr lang="en-US" dirty="0"/>
                    </a:p>
                  </a:txBody>
                  <a:tcPr anchor="ctr"/>
                </a:tc>
                <a:tc>
                  <a:txBody>
                    <a:bodyPr/>
                    <a:lstStyle/>
                    <a:p>
                      <a:pPr algn="ctr"/>
                      <a:r>
                        <a:rPr lang="es-ES" dirty="0" smtClean="0"/>
                        <a:t>Ruta #4</a:t>
                      </a:r>
                      <a:endParaRPr lang="en-US" dirty="0"/>
                    </a:p>
                  </a:txBody>
                  <a:tcPr anchor="ctr"/>
                </a:tc>
                <a:tc>
                  <a:txBody>
                    <a:bodyPr/>
                    <a:lstStyle/>
                    <a:p>
                      <a:pPr algn="ctr"/>
                      <a:r>
                        <a:rPr lang="es-ES" dirty="0" smtClean="0"/>
                        <a:t>Ruta #5</a:t>
                      </a:r>
                      <a:endParaRPr lang="en-US" dirty="0"/>
                    </a:p>
                  </a:txBody>
                  <a:tcPr anchor="ctr"/>
                </a:tc>
                <a:extLst>
                  <a:ext uri="{0D108BD9-81ED-4DB2-BD59-A6C34878D82A}">
                    <a16:rowId xmlns:a16="http://schemas.microsoft.com/office/drawing/2014/main" val="882825682"/>
                  </a:ext>
                </a:extLst>
              </a:tr>
              <a:tr h="352664">
                <a:tc>
                  <a:txBody>
                    <a:bodyPr/>
                    <a:lstStyle/>
                    <a:p>
                      <a:pPr algn="ctr"/>
                      <a:r>
                        <a:rPr lang="es-ES" dirty="0" smtClean="0"/>
                        <a:t>Pasaje</a:t>
                      </a:r>
                      <a:endParaRPr lang="en-US" dirty="0"/>
                    </a:p>
                  </a:txBody>
                  <a:tcPr anchor="ctr"/>
                </a:tc>
                <a:tc>
                  <a:txBody>
                    <a:bodyPr/>
                    <a:lstStyle/>
                    <a:p>
                      <a:pPr algn="ctr"/>
                      <a:r>
                        <a:rPr lang="en-US" dirty="0" smtClean="0"/>
                        <a:t>$0.36</a:t>
                      </a:r>
                    </a:p>
                  </a:txBody>
                  <a:tcPr anchor="ctr"/>
                </a:tc>
                <a:tc>
                  <a:txBody>
                    <a:bodyPr/>
                    <a:lstStyle/>
                    <a:p>
                      <a:pPr algn="ctr"/>
                      <a:r>
                        <a:rPr lang="en-US" dirty="0" smtClean="0"/>
                        <a:t>$0.36</a:t>
                      </a:r>
                    </a:p>
                  </a:txBody>
                  <a:tcPr anchor="ctr"/>
                </a:tc>
                <a:tc>
                  <a:txBody>
                    <a:bodyPr/>
                    <a:lstStyle/>
                    <a:p>
                      <a:pPr algn="ctr"/>
                      <a:r>
                        <a:rPr lang="en-US" dirty="0" smtClean="0"/>
                        <a:t>$0.39</a:t>
                      </a:r>
                    </a:p>
                  </a:txBody>
                  <a:tcPr anchor="ctr"/>
                </a:tc>
                <a:tc>
                  <a:txBody>
                    <a:bodyPr/>
                    <a:lstStyle/>
                    <a:p>
                      <a:pPr algn="ctr"/>
                      <a:r>
                        <a:rPr lang="en-US" dirty="0" smtClean="0"/>
                        <a:t>$0.36</a:t>
                      </a:r>
                    </a:p>
                  </a:txBody>
                  <a:tcPr anchor="ctr"/>
                </a:tc>
                <a:tc>
                  <a:txBody>
                    <a:bodyPr/>
                    <a:lstStyle/>
                    <a:p>
                      <a:pPr algn="ctr"/>
                      <a:r>
                        <a:rPr lang="en-US" dirty="0" smtClean="0"/>
                        <a:t>$0.37</a:t>
                      </a:r>
                    </a:p>
                  </a:txBody>
                  <a:tcPr anchor="ctr"/>
                </a:tc>
                <a:extLst>
                  <a:ext uri="{0D108BD9-81ED-4DB2-BD59-A6C34878D82A}">
                    <a16:rowId xmlns:a16="http://schemas.microsoft.com/office/drawing/2014/main" val="1609136166"/>
                  </a:ext>
                </a:extLst>
              </a:tr>
              <a:tr h="352664">
                <a:tc>
                  <a:txBody>
                    <a:bodyPr/>
                    <a:lstStyle/>
                    <a:p>
                      <a:pPr algn="ctr"/>
                      <a:r>
                        <a:rPr lang="es-ES" dirty="0" smtClean="0"/>
                        <a:t>VAN</a:t>
                      </a:r>
                      <a:endParaRPr lang="en-US" dirty="0"/>
                    </a:p>
                  </a:txBody>
                  <a:tcPr anchor="ctr"/>
                </a:tc>
                <a:tc>
                  <a:txBody>
                    <a:bodyPr/>
                    <a:lstStyle/>
                    <a:p>
                      <a:pPr algn="ctr"/>
                      <a:r>
                        <a:rPr lang="en-US" dirty="0" smtClean="0"/>
                        <a:t>$8.070</a:t>
                      </a:r>
                    </a:p>
                  </a:txBody>
                  <a:tcPr anchor="ctr"/>
                </a:tc>
                <a:tc>
                  <a:txBody>
                    <a:bodyPr/>
                    <a:lstStyle/>
                    <a:p>
                      <a:pPr algn="ctr"/>
                      <a:r>
                        <a:rPr lang="en-US" dirty="0" smtClean="0"/>
                        <a:t>$1.378</a:t>
                      </a:r>
                    </a:p>
                  </a:txBody>
                  <a:tcPr anchor="ctr"/>
                </a:tc>
                <a:tc>
                  <a:txBody>
                    <a:bodyPr/>
                    <a:lstStyle/>
                    <a:p>
                      <a:pPr algn="ctr"/>
                      <a:r>
                        <a:rPr lang="en-US" dirty="0" smtClean="0"/>
                        <a:t>$507</a:t>
                      </a:r>
                    </a:p>
                  </a:txBody>
                  <a:tcPr anchor="ctr"/>
                </a:tc>
                <a:tc>
                  <a:txBody>
                    <a:bodyPr/>
                    <a:lstStyle/>
                    <a:p>
                      <a:pPr algn="ctr"/>
                      <a:r>
                        <a:rPr lang="en-US" dirty="0" smtClean="0"/>
                        <a:t>$9.311</a:t>
                      </a:r>
                    </a:p>
                  </a:txBody>
                  <a:tcPr anchor="ctr"/>
                </a:tc>
                <a:tc>
                  <a:txBody>
                    <a:bodyPr/>
                    <a:lstStyle/>
                    <a:p>
                      <a:pPr algn="ctr"/>
                      <a:r>
                        <a:rPr lang="en-US" dirty="0" smtClean="0"/>
                        <a:t>$6.842</a:t>
                      </a:r>
                    </a:p>
                  </a:txBody>
                  <a:tcPr anchor="ctr"/>
                </a:tc>
                <a:extLst>
                  <a:ext uri="{0D108BD9-81ED-4DB2-BD59-A6C34878D82A}">
                    <a16:rowId xmlns:a16="http://schemas.microsoft.com/office/drawing/2014/main" val="3236962268"/>
                  </a:ext>
                </a:extLst>
              </a:tr>
              <a:tr h="352664">
                <a:tc>
                  <a:txBody>
                    <a:bodyPr/>
                    <a:lstStyle/>
                    <a:p>
                      <a:pPr algn="ctr"/>
                      <a:r>
                        <a:rPr lang="es-ES" dirty="0" smtClean="0"/>
                        <a:t>TIR</a:t>
                      </a:r>
                      <a:endParaRPr lang="en-US" dirty="0"/>
                    </a:p>
                  </a:txBody>
                  <a:tcPr anchor="ctr"/>
                </a:tc>
                <a:tc>
                  <a:txBody>
                    <a:bodyPr/>
                    <a:lstStyle/>
                    <a:p>
                      <a:pPr algn="ctr"/>
                      <a:r>
                        <a:rPr lang="en-US" dirty="0" smtClean="0"/>
                        <a:t>12.81%</a:t>
                      </a:r>
                    </a:p>
                  </a:txBody>
                  <a:tcPr anchor="ctr"/>
                </a:tc>
                <a:tc>
                  <a:txBody>
                    <a:bodyPr/>
                    <a:lstStyle/>
                    <a:p>
                      <a:pPr algn="ctr"/>
                      <a:r>
                        <a:rPr lang="en-US" dirty="0" smtClean="0"/>
                        <a:t>11.50%</a:t>
                      </a:r>
                    </a:p>
                  </a:txBody>
                  <a:tcPr anchor="ctr"/>
                </a:tc>
                <a:tc>
                  <a:txBody>
                    <a:bodyPr/>
                    <a:lstStyle/>
                    <a:p>
                      <a:pPr algn="ctr"/>
                      <a:r>
                        <a:rPr lang="en-US" dirty="0" smtClean="0"/>
                        <a:t>11.35%</a:t>
                      </a:r>
                    </a:p>
                  </a:txBody>
                  <a:tcPr anchor="ctr"/>
                </a:tc>
                <a:tc>
                  <a:txBody>
                    <a:bodyPr/>
                    <a:lstStyle/>
                    <a:p>
                      <a:pPr algn="ctr"/>
                      <a:r>
                        <a:rPr lang="en-US" dirty="0" smtClean="0"/>
                        <a:t>12.99%</a:t>
                      </a:r>
                    </a:p>
                  </a:txBody>
                  <a:tcPr anchor="ctr"/>
                </a:tc>
                <a:tc>
                  <a:txBody>
                    <a:bodyPr/>
                    <a:lstStyle/>
                    <a:p>
                      <a:pPr algn="ctr"/>
                      <a:r>
                        <a:rPr lang="en-US" dirty="0" smtClean="0"/>
                        <a:t>12.63%</a:t>
                      </a:r>
                    </a:p>
                  </a:txBody>
                  <a:tcPr anchor="ctr"/>
                </a:tc>
                <a:extLst>
                  <a:ext uri="{0D108BD9-81ED-4DB2-BD59-A6C34878D82A}">
                    <a16:rowId xmlns:a16="http://schemas.microsoft.com/office/drawing/2014/main" val="1736623500"/>
                  </a:ext>
                </a:extLst>
              </a:tr>
            </a:tbl>
          </a:graphicData>
        </a:graphic>
      </p:graphicFrame>
      <p:sp>
        <p:nvSpPr>
          <p:cNvPr id="2" name="Rectángulo 1"/>
          <p:cNvSpPr/>
          <p:nvPr/>
        </p:nvSpPr>
        <p:spPr>
          <a:xfrm>
            <a:off x="1012330" y="3144524"/>
            <a:ext cx="9742968" cy="646331"/>
          </a:xfrm>
          <a:prstGeom prst="rect">
            <a:avLst/>
          </a:prstGeom>
        </p:spPr>
        <p:txBody>
          <a:bodyPr wrap="square">
            <a:spAutoFit/>
          </a:bodyPr>
          <a:lstStyle/>
          <a:p>
            <a:r>
              <a:rPr lang="es-ES" dirty="0" smtClean="0">
                <a:solidFill>
                  <a:schemeClr val="accent1">
                    <a:lumMod val="75000"/>
                  </a:schemeClr>
                </a:solidFill>
              </a:rPr>
              <a:t>5.8 </a:t>
            </a:r>
            <a:r>
              <a:rPr lang="es-ES" dirty="0">
                <a:solidFill>
                  <a:schemeClr val="accent1">
                    <a:lumMod val="75000"/>
                  </a:schemeClr>
                </a:solidFill>
              </a:rPr>
              <a:t>Simulación financiera para establecer un punto de equilibrio mediante la cantidad de pasajeros para el bus urbano con motor Diesel.</a:t>
            </a:r>
            <a:endParaRPr lang="en-US" dirty="0">
              <a:solidFill>
                <a:schemeClr val="accent1">
                  <a:lumMod val="75000"/>
                </a:schemeClr>
              </a:solidFill>
            </a:endParaRPr>
          </a:p>
        </p:txBody>
      </p:sp>
      <p:graphicFrame>
        <p:nvGraphicFramePr>
          <p:cNvPr id="22" name="Tabla 21"/>
          <p:cNvGraphicFramePr>
            <a:graphicFrameLocks noGrp="1"/>
          </p:cNvGraphicFramePr>
          <p:nvPr>
            <p:extLst>
              <p:ext uri="{D42A27DB-BD31-4B8C-83A1-F6EECF244321}">
                <p14:modId xmlns:p14="http://schemas.microsoft.com/office/powerpoint/2010/main" val="1669688204"/>
              </p:ext>
            </p:extLst>
          </p:nvPr>
        </p:nvGraphicFramePr>
        <p:xfrm>
          <a:off x="1104340" y="3878553"/>
          <a:ext cx="9650958" cy="1737360"/>
        </p:xfrm>
        <a:graphic>
          <a:graphicData uri="http://schemas.openxmlformats.org/drawingml/2006/table">
            <a:tbl>
              <a:tblPr firstRow="1" bandRow="1">
                <a:tableStyleId>{5C22544A-7EE6-4342-B048-85BDC9FD1C3A}</a:tableStyleId>
              </a:tblPr>
              <a:tblGrid>
                <a:gridCol w="1608493">
                  <a:extLst>
                    <a:ext uri="{9D8B030D-6E8A-4147-A177-3AD203B41FA5}">
                      <a16:colId xmlns:a16="http://schemas.microsoft.com/office/drawing/2014/main" val="597122192"/>
                    </a:ext>
                  </a:extLst>
                </a:gridCol>
                <a:gridCol w="1608493">
                  <a:extLst>
                    <a:ext uri="{9D8B030D-6E8A-4147-A177-3AD203B41FA5}">
                      <a16:colId xmlns:a16="http://schemas.microsoft.com/office/drawing/2014/main" val="46041287"/>
                    </a:ext>
                  </a:extLst>
                </a:gridCol>
                <a:gridCol w="1608493">
                  <a:extLst>
                    <a:ext uri="{9D8B030D-6E8A-4147-A177-3AD203B41FA5}">
                      <a16:colId xmlns:a16="http://schemas.microsoft.com/office/drawing/2014/main" val="4130837972"/>
                    </a:ext>
                  </a:extLst>
                </a:gridCol>
                <a:gridCol w="1608493">
                  <a:extLst>
                    <a:ext uri="{9D8B030D-6E8A-4147-A177-3AD203B41FA5}">
                      <a16:colId xmlns:a16="http://schemas.microsoft.com/office/drawing/2014/main" val="1773455304"/>
                    </a:ext>
                  </a:extLst>
                </a:gridCol>
                <a:gridCol w="1608493">
                  <a:extLst>
                    <a:ext uri="{9D8B030D-6E8A-4147-A177-3AD203B41FA5}">
                      <a16:colId xmlns:a16="http://schemas.microsoft.com/office/drawing/2014/main" val="949301606"/>
                    </a:ext>
                  </a:extLst>
                </a:gridCol>
                <a:gridCol w="1608493">
                  <a:extLst>
                    <a:ext uri="{9D8B030D-6E8A-4147-A177-3AD203B41FA5}">
                      <a16:colId xmlns:a16="http://schemas.microsoft.com/office/drawing/2014/main" val="4216170582"/>
                    </a:ext>
                  </a:extLst>
                </a:gridCol>
              </a:tblGrid>
              <a:tr h="352664">
                <a:tc>
                  <a:txBody>
                    <a:bodyPr/>
                    <a:lstStyle/>
                    <a:p>
                      <a:pPr algn="ctr"/>
                      <a:r>
                        <a:rPr lang="es-ES" dirty="0" smtClean="0"/>
                        <a:t>Indicador</a:t>
                      </a:r>
                      <a:endParaRPr lang="en-US" dirty="0"/>
                    </a:p>
                  </a:txBody>
                  <a:tcPr anchor="ctr"/>
                </a:tc>
                <a:tc>
                  <a:txBody>
                    <a:bodyPr/>
                    <a:lstStyle/>
                    <a:p>
                      <a:pPr algn="ctr"/>
                      <a:r>
                        <a:rPr lang="es-ES" dirty="0" smtClean="0"/>
                        <a:t>Ruta #1</a:t>
                      </a:r>
                      <a:endParaRPr lang="en-US" dirty="0"/>
                    </a:p>
                  </a:txBody>
                  <a:tcPr anchor="ctr"/>
                </a:tc>
                <a:tc>
                  <a:txBody>
                    <a:bodyPr/>
                    <a:lstStyle/>
                    <a:p>
                      <a:pPr algn="ctr"/>
                      <a:r>
                        <a:rPr lang="es-ES" dirty="0" smtClean="0"/>
                        <a:t>Ruta #2</a:t>
                      </a:r>
                      <a:endParaRPr lang="en-US" dirty="0"/>
                    </a:p>
                  </a:txBody>
                  <a:tcPr anchor="ctr"/>
                </a:tc>
                <a:tc>
                  <a:txBody>
                    <a:bodyPr/>
                    <a:lstStyle/>
                    <a:p>
                      <a:pPr algn="ctr"/>
                      <a:r>
                        <a:rPr lang="es-ES" dirty="0" smtClean="0"/>
                        <a:t>Ruta #3</a:t>
                      </a:r>
                      <a:endParaRPr lang="en-US" dirty="0"/>
                    </a:p>
                  </a:txBody>
                  <a:tcPr anchor="ctr"/>
                </a:tc>
                <a:tc>
                  <a:txBody>
                    <a:bodyPr/>
                    <a:lstStyle/>
                    <a:p>
                      <a:pPr algn="ctr"/>
                      <a:r>
                        <a:rPr lang="es-ES" dirty="0" smtClean="0"/>
                        <a:t>Ruta #4</a:t>
                      </a:r>
                      <a:endParaRPr lang="en-US" dirty="0"/>
                    </a:p>
                  </a:txBody>
                  <a:tcPr anchor="ctr"/>
                </a:tc>
                <a:tc>
                  <a:txBody>
                    <a:bodyPr/>
                    <a:lstStyle/>
                    <a:p>
                      <a:pPr algn="ctr"/>
                      <a:r>
                        <a:rPr lang="es-ES" dirty="0" smtClean="0"/>
                        <a:t>Ruta #5</a:t>
                      </a:r>
                      <a:endParaRPr lang="en-US" dirty="0"/>
                    </a:p>
                  </a:txBody>
                  <a:tcPr anchor="ctr"/>
                </a:tc>
                <a:extLst>
                  <a:ext uri="{0D108BD9-81ED-4DB2-BD59-A6C34878D82A}">
                    <a16:rowId xmlns:a16="http://schemas.microsoft.com/office/drawing/2014/main" val="882825682"/>
                  </a:ext>
                </a:extLst>
              </a:tr>
              <a:tr h="352664">
                <a:tc>
                  <a:txBody>
                    <a:bodyPr/>
                    <a:lstStyle/>
                    <a:p>
                      <a:pPr algn="ctr"/>
                      <a:r>
                        <a:rPr lang="es-ES" dirty="0" smtClean="0"/>
                        <a:t>Pasajeros veh/km</a:t>
                      </a:r>
                      <a:endParaRPr lang="en-US" dirty="0"/>
                    </a:p>
                  </a:txBody>
                  <a:tcPr anchor="ctr"/>
                </a:tc>
                <a:tc>
                  <a:txBody>
                    <a:bodyPr/>
                    <a:lstStyle/>
                    <a:p>
                      <a:pPr algn="ctr"/>
                      <a:r>
                        <a:rPr lang="en-US" dirty="0" smtClean="0"/>
                        <a:t>4.9</a:t>
                      </a:r>
                    </a:p>
                  </a:txBody>
                  <a:tcPr anchor="ctr"/>
                </a:tc>
                <a:tc>
                  <a:txBody>
                    <a:bodyPr/>
                    <a:lstStyle/>
                    <a:p>
                      <a:pPr algn="ctr"/>
                      <a:r>
                        <a:rPr lang="en-US" dirty="0" smtClean="0"/>
                        <a:t>5.3</a:t>
                      </a:r>
                    </a:p>
                  </a:txBody>
                  <a:tcPr anchor="ctr"/>
                </a:tc>
                <a:tc>
                  <a:txBody>
                    <a:bodyPr/>
                    <a:lstStyle/>
                    <a:p>
                      <a:pPr algn="ctr"/>
                      <a:r>
                        <a:rPr lang="en-US" dirty="0" smtClean="0"/>
                        <a:t>5.3</a:t>
                      </a:r>
                    </a:p>
                  </a:txBody>
                  <a:tcPr anchor="ctr"/>
                </a:tc>
                <a:tc>
                  <a:txBody>
                    <a:bodyPr/>
                    <a:lstStyle/>
                    <a:p>
                      <a:pPr algn="ctr"/>
                      <a:r>
                        <a:rPr lang="en-US" dirty="0" smtClean="0"/>
                        <a:t>4.9</a:t>
                      </a:r>
                    </a:p>
                  </a:txBody>
                  <a:tcPr anchor="ctr"/>
                </a:tc>
                <a:tc>
                  <a:txBody>
                    <a:bodyPr/>
                    <a:lstStyle/>
                    <a:p>
                      <a:pPr algn="ctr"/>
                      <a:r>
                        <a:rPr lang="en-US" dirty="0" smtClean="0"/>
                        <a:t>4,9</a:t>
                      </a:r>
                    </a:p>
                  </a:txBody>
                  <a:tcPr anchor="ctr"/>
                </a:tc>
                <a:extLst>
                  <a:ext uri="{0D108BD9-81ED-4DB2-BD59-A6C34878D82A}">
                    <a16:rowId xmlns:a16="http://schemas.microsoft.com/office/drawing/2014/main" val="1609136166"/>
                  </a:ext>
                </a:extLst>
              </a:tr>
              <a:tr h="352664">
                <a:tc>
                  <a:txBody>
                    <a:bodyPr/>
                    <a:lstStyle/>
                    <a:p>
                      <a:pPr algn="ctr"/>
                      <a:r>
                        <a:rPr lang="es-ES" dirty="0" smtClean="0"/>
                        <a:t>VAN</a:t>
                      </a:r>
                      <a:endParaRPr lang="en-US" dirty="0"/>
                    </a:p>
                  </a:txBody>
                  <a:tcPr anchor="ctr"/>
                </a:tc>
                <a:tc>
                  <a:txBody>
                    <a:bodyPr/>
                    <a:lstStyle/>
                    <a:p>
                      <a:pPr algn="ctr"/>
                      <a:r>
                        <a:rPr lang="en-US" dirty="0" smtClean="0"/>
                        <a:t> $ 3930.22 </a:t>
                      </a:r>
                    </a:p>
                  </a:txBody>
                  <a:tcPr anchor="ctr"/>
                </a:tc>
                <a:tc>
                  <a:txBody>
                    <a:bodyPr/>
                    <a:lstStyle/>
                    <a:p>
                      <a:pPr algn="ctr"/>
                      <a:r>
                        <a:rPr lang="en-US" dirty="0" smtClean="0"/>
                        <a:t> $ 2995.67 </a:t>
                      </a:r>
                    </a:p>
                  </a:txBody>
                  <a:tcPr anchor="ctr"/>
                </a:tc>
                <a:tc>
                  <a:txBody>
                    <a:bodyPr/>
                    <a:lstStyle/>
                    <a:p>
                      <a:pPr algn="ctr"/>
                      <a:r>
                        <a:rPr lang="en-US" dirty="0" smtClean="0"/>
                        <a:t> $ 1782.85 </a:t>
                      </a:r>
                    </a:p>
                  </a:txBody>
                  <a:tcPr anchor="ctr"/>
                </a:tc>
                <a:tc>
                  <a:txBody>
                    <a:bodyPr/>
                    <a:lstStyle/>
                    <a:p>
                      <a:pPr algn="ctr"/>
                      <a:r>
                        <a:rPr lang="en-US" dirty="0" smtClean="0"/>
                        <a:t> $  5038.61 </a:t>
                      </a:r>
                    </a:p>
                  </a:txBody>
                  <a:tcPr anchor="ctr"/>
                </a:tc>
                <a:tc>
                  <a:txBody>
                    <a:bodyPr/>
                    <a:lstStyle/>
                    <a:p>
                      <a:pPr algn="ctr"/>
                      <a:r>
                        <a:rPr lang="en-US" dirty="0" smtClean="0"/>
                        <a:t> $ 1060.77 </a:t>
                      </a:r>
                    </a:p>
                  </a:txBody>
                  <a:tcPr anchor="ctr"/>
                </a:tc>
                <a:extLst>
                  <a:ext uri="{0D108BD9-81ED-4DB2-BD59-A6C34878D82A}">
                    <a16:rowId xmlns:a16="http://schemas.microsoft.com/office/drawing/2014/main" val="3236962268"/>
                  </a:ext>
                </a:extLst>
              </a:tr>
              <a:tr h="352664">
                <a:tc>
                  <a:txBody>
                    <a:bodyPr/>
                    <a:lstStyle/>
                    <a:p>
                      <a:pPr algn="ctr"/>
                      <a:r>
                        <a:rPr lang="es-ES" dirty="0" smtClean="0"/>
                        <a:t>TIR</a:t>
                      </a:r>
                      <a:endParaRPr lang="en-US" dirty="0"/>
                    </a:p>
                  </a:txBody>
                  <a:tcPr anchor="ctr"/>
                </a:tc>
                <a:tc>
                  <a:txBody>
                    <a:bodyPr/>
                    <a:lstStyle/>
                    <a:p>
                      <a:pPr algn="ctr"/>
                      <a:r>
                        <a:rPr lang="en-US" dirty="0" smtClean="0"/>
                        <a:t>12.01%</a:t>
                      </a:r>
                    </a:p>
                  </a:txBody>
                  <a:tcPr anchor="ctr"/>
                </a:tc>
                <a:tc>
                  <a:txBody>
                    <a:bodyPr/>
                    <a:lstStyle/>
                    <a:p>
                      <a:pPr algn="ctr"/>
                      <a:r>
                        <a:rPr lang="en-US" dirty="0" smtClean="0"/>
                        <a:t>11.81%</a:t>
                      </a:r>
                    </a:p>
                  </a:txBody>
                  <a:tcPr anchor="ctr"/>
                </a:tc>
                <a:tc>
                  <a:txBody>
                    <a:bodyPr/>
                    <a:lstStyle/>
                    <a:p>
                      <a:pPr algn="ctr"/>
                      <a:r>
                        <a:rPr lang="en-US" dirty="0" smtClean="0"/>
                        <a:t>11.59%</a:t>
                      </a:r>
                    </a:p>
                  </a:txBody>
                  <a:tcPr anchor="ctr"/>
                </a:tc>
                <a:tc>
                  <a:txBody>
                    <a:bodyPr/>
                    <a:lstStyle/>
                    <a:p>
                      <a:pPr algn="ctr"/>
                      <a:r>
                        <a:rPr lang="en-US" dirty="0" smtClean="0"/>
                        <a:t>12.19%</a:t>
                      </a:r>
                    </a:p>
                  </a:txBody>
                  <a:tcPr anchor="ctr"/>
                </a:tc>
                <a:tc>
                  <a:txBody>
                    <a:bodyPr/>
                    <a:lstStyle/>
                    <a:p>
                      <a:pPr algn="ctr"/>
                      <a:r>
                        <a:rPr lang="en-US" dirty="0" smtClean="0"/>
                        <a:t>11.46%</a:t>
                      </a:r>
                    </a:p>
                  </a:txBody>
                  <a:tcPr anchor="ctr"/>
                </a:tc>
                <a:extLst>
                  <a:ext uri="{0D108BD9-81ED-4DB2-BD59-A6C34878D82A}">
                    <a16:rowId xmlns:a16="http://schemas.microsoft.com/office/drawing/2014/main" val="1736623500"/>
                  </a:ext>
                </a:extLst>
              </a:tr>
            </a:tbl>
          </a:graphicData>
        </a:graphic>
      </p:graphicFrame>
      <p:sp>
        <p:nvSpPr>
          <p:cNvPr id="14" name="Marcador de contenido 2"/>
          <p:cNvSpPr txBox="1">
            <a:spLocks/>
          </p:cNvSpPr>
          <p:nvPr/>
        </p:nvSpPr>
        <p:spPr>
          <a:xfrm>
            <a:off x="0" y="419122"/>
            <a:ext cx="1961881" cy="5676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EC" sz="1200" dirty="0" smtClean="0"/>
              <a:t>Índice.</a:t>
            </a:r>
          </a:p>
          <a:p>
            <a:pPr marL="0" indent="0">
              <a:lnSpc>
                <a:spcPct val="100000"/>
              </a:lnSpc>
              <a:spcBef>
                <a:spcPts val="0"/>
              </a:spcBef>
              <a:buNone/>
            </a:pPr>
            <a:r>
              <a:rPr lang="es-EC" sz="1200" dirty="0" smtClean="0"/>
              <a:t>Cap V.</a:t>
            </a:r>
            <a:endParaRPr lang="es-EC" b="1" dirty="0" smtClean="0">
              <a:solidFill>
                <a:prstClr val="black"/>
              </a:solidFill>
            </a:endParaRPr>
          </a:p>
        </p:txBody>
      </p:sp>
      <p:pic>
        <p:nvPicPr>
          <p:cNvPr id="15" name="Imagen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930" y="5629128"/>
            <a:ext cx="1346382" cy="1030186"/>
          </a:xfrm>
          <a:prstGeom prst="rect">
            <a:avLst/>
          </a:prstGeom>
        </p:spPr>
      </p:pic>
      <p:pic>
        <p:nvPicPr>
          <p:cNvPr id="18" name="Imagen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9034" y="5955620"/>
            <a:ext cx="1322796" cy="741839"/>
          </a:xfrm>
          <a:prstGeom prst="rect">
            <a:avLst/>
          </a:prstGeom>
        </p:spPr>
      </p:pic>
      <p:sp>
        <p:nvSpPr>
          <p:cNvPr id="19" name="Marcador de pie de página 4"/>
          <p:cNvSpPr>
            <a:spLocks noGrp="1"/>
          </p:cNvSpPr>
          <p:nvPr>
            <p:ph type="ftr" sz="quarter" idx="11"/>
          </p:nvPr>
        </p:nvSpPr>
        <p:spPr>
          <a:xfrm>
            <a:off x="1961881" y="6276174"/>
            <a:ext cx="8958668" cy="498488"/>
          </a:xfrm>
        </p:spPr>
        <p:txBody>
          <a:bodyPr/>
          <a:lstStyle/>
          <a:p>
            <a:pPr lvl="0">
              <a:defRPr/>
            </a:pPr>
            <a:r>
              <a:rPr lang="es-ES" dirty="0">
                <a:solidFill>
                  <a:prstClr val="black">
                    <a:tint val="75000"/>
                  </a:prstClr>
                </a:solidFill>
              </a:rPr>
              <a:t>Desarrollo de una metodología para seleccionar un bus eléctrico.</a:t>
            </a:r>
          </a:p>
          <a:p>
            <a:pPr lvl="0">
              <a:defRPr/>
            </a:pPr>
            <a:r>
              <a:rPr lang="es-ES" dirty="0">
                <a:solidFill>
                  <a:prstClr val="black">
                    <a:tint val="75000"/>
                  </a:prstClr>
                </a:solidFill>
              </a:rPr>
              <a:t>Ing. Francisco Torres </a:t>
            </a:r>
            <a:r>
              <a:rPr lang="es-ES" dirty="0" smtClean="0">
                <a:solidFill>
                  <a:prstClr val="black">
                    <a:tint val="75000"/>
                  </a:prstClr>
                </a:solidFill>
              </a:rPr>
              <a:t>Moscoso</a:t>
            </a:r>
            <a:r>
              <a:rPr lang="es-ES" dirty="0">
                <a:solidFill>
                  <a:prstClr val="black">
                    <a:tint val="75000"/>
                  </a:prstClr>
                </a:solidFill>
              </a:rPr>
              <a:t>.</a:t>
            </a:r>
          </a:p>
        </p:txBody>
      </p:sp>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9791" y="75038"/>
            <a:ext cx="864077" cy="815090"/>
          </a:xfrm>
          <a:prstGeom prst="rect">
            <a:avLst/>
          </a:prstGeom>
        </p:spPr>
      </p:pic>
    </p:spTree>
    <p:extLst>
      <p:ext uri="{BB962C8B-B14F-4D97-AF65-F5344CB8AC3E}">
        <p14:creationId xmlns:p14="http://schemas.microsoft.com/office/powerpoint/2010/main" val="34384502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D16CBA-ED36-4397-9CF3-7E51CC0B5D51}" type="slidenum">
              <a:rPr kumimoji="0" lang="es-EC"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s-EC"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16" name="Título 1"/>
          <p:cNvSpPr txBox="1">
            <a:spLocks/>
          </p:cNvSpPr>
          <p:nvPr/>
        </p:nvSpPr>
        <p:spPr>
          <a:xfrm>
            <a:off x="1997614" y="128928"/>
            <a:ext cx="8196771" cy="52564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dirty="0" smtClean="0"/>
              <a:t>CONCLUSIONES Y RECOMENDACIONES.</a:t>
            </a:r>
          </a:p>
          <a:p>
            <a:pPr algn="ctr"/>
            <a:endParaRPr lang="es-EC" sz="2000" dirty="0"/>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930" y="5629128"/>
            <a:ext cx="1346382" cy="1030186"/>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9034" y="5955620"/>
            <a:ext cx="1322796" cy="741839"/>
          </a:xfrm>
          <a:prstGeom prst="rect">
            <a:avLst/>
          </a:prstGeom>
        </p:spPr>
      </p:pic>
      <p:sp>
        <p:nvSpPr>
          <p:cNvPr id="12" name="Marcador de pie de página 4"/>
          <p:cNvSpPr>
            <a:spLocks noGrp="1"/>
          </p:cNvSpPr>
          <p:nvPr>
            <p:ph type="ftr" sz="quarter" idx="11"/>
          </p:nvPr>
        </p:nvSpPr>
        <p:spPr>
          <a:xfrm>
            <a:off x="1961881" y="6276174"/>
            <a:ext cx="8958668" cy="498488"/>
          </a:xfrm>
        </p:spPr>
        <p:txBody>
          <a:bodyPr/>
          <a:lstStyle/>
          <a:p>
            <a:pPr lvl="0">
              <a:defRPr/>
            </a:pPr>
            <a:r>
              <a:rPr lang="es-ES" dirty="0">
                <a:solidFill>
                  <a:prstClr val="black">
                    <a:tint val="75000"/>
                  </a:prstClr>
                </a:solidFill>
              </a:rPr>
              <a:t>Desarrollo de una metodología para seleccionar un bus eléctrico.</a:t>
            </a:r>
          </a:p>
          <a:p>
            <a:pPr lvl="0">
              <a:defRPr/>
            </a:pPr>
            <a:r>
              <a:rPr lang="es-ES" dirty="0">
                <a:solidFill>
                  <a:prstClr val="black">
                    <a:tint val="75000"/>
                  </a:prstClr>
                </a:solidFill>
              </a:rPr>
              <a:t>Ing. Francisco Torres </a:t>
            </a:r>
            <a:r>
              <a:rPr lang="es-ES" dirty="0" smtClean="0">
                <a:solidFill>
                  <a:prstClr val="black">
                    <a:tint val="75000"/>
                  </a:prstClr>
                </a:solidFill>
              </a:rPr>
              <a:t>Moscoso</a:t>
            </a:r>
            <a:r>
              <a:rPr lang="es-ES" dirty="0">
                <a:solidFill>
                  <a:prstClr val="black">
                    <a:tint val="75000"/>
                  </a:prstClr>
                </a:solidFill>
              </a:rPr>
              <a:t>.</a:t>
            </a:r>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310" y="829128"/>
            <a:ext cx="1108302" cy="1043949"/>
          </a:xfrm>
          <a:prstGeom prst="rect">
            <a:avLst/>
          </a:prstGeom>
        </p:spPr>
      </p:pic>
      <p:pic>
        <p:nvPicPr>
          <p:cNvPr id="4" name="Imagen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2652" y="1087789"/>
            <a:ext cx="757646" cy="760319"/>
          </a:xfrm>
          <a:prstGeom prst="rect">
            <a:avLst/>
          </a:prstGeom>
        </p:spPr>
      </p:pic>
      <p:sp>
        <p:nvSpPr>
          <p:cNvPr id="5" name="Rectángulo 4"/>
          <p:cNvSpPr/>
          <p:nvPr/>
        </p:nvSpPr>
        <p:spPr>
          <a:xfrm>
            <a:off x="491931" y="1848108"/>
            <a:ext cx="1723549" cy="369332"/>
          </a:xfrm>
          <a:prstGeom prst="rect">
            <a:avLst/>
          </a:prstGeom>
        </p:spPr>
        <p:txBody>
          <a:bodyPr wrap="none">
            <a:spAutoFit/>
          </a:bodyPr>
          <a:lstStyle/>
          <a:p>
            <a:r>
              <a:rPr lang="es-ES" dirty="0" smtClean="0"/>
              <a:t>Características</a:t>
            </a:r>
            <a:endParaRPr lang="en-US" dirty="0"/>
          </a:p>
        </p:txBody>
      </p:sp>
      <p:sp>
        <p:nvSpPr>
          <p:cNvPr id="7" name="Rectángulo 6"/>
          <p:cNvSpPr/>
          <p:nvPr/>
        </p:nvSpPr>
        <p:spPr>
          <a:xfrm>
            <a:off x="2994121" y="1848108"/>
            <a:ext cx="1300356" cy="369332"/>
          </a:xfrm>
          <a:prstGeom prst="rect">
            <a:avLst/>
          </a:prstGeom>
        </p:spPr>
        <p:txBody>
          <a:bodyPr wrap="none">
            <a:spAutoFit/>
          </a:bodyPr>
          <a:lstStyle/>
          <a:p>
            <a:r>
              <a:rPr lang="es-ES" dirty="0" smtClean="0"/>
              <a:t>Autonomía</a:t>
            </a:r>
            <a:endParaRPr lang="en-US" dirty="0"/>
          </a:p>
        </p:txBody>
      </p:sp>
      <p:pic>
        <p:nvPicPr>
          <p:cNvPr id="8" name="Imagen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70986" y="746916"/>
            <a:ext cx="2615298" cy="1470524"/>
          </a:xfrm>
          <a:prstGeom prst="rect">
            <a:avLst/>
          </a:prstGeom>
        </p:spPr>
      </p:pic>
      <p:sp>
        <p:nvSpPr>
          <p:cNvPr id="9" name="Rectángulo 8"/>
          <p:cNvSpPr/>
          <p:nvPr/>
        </p:nvSpPr>
        <p:spPr>
          <a:xfrm>
            <a:off x="5495749" y="2239783"/>
            <a:ext cx="2890535" cy="646331"/>
          </a:xfrm>
          <a:prstGeom prst="rect">
            <a:avLst/>
          </a:prstGeom>
        </p:spPr>
        <p:txBody>
          <a:bodyPr wrap="none">
            <a:spAutoFit/>
          </a:bodyPr>
          <a:lstStyle/>
          <a:p>
            <a:pPr algn="just"/>
            <a:r>
              <a:rPr lang="es-ES" dirty="0" smtClean="0"/>
              <a:t>Cumplimiento </a:t>
            </a:r>
            <a:r>
              <a:rPr lang="es-ES" dirty="0"/>
              <a:t>de una </a:t>
            </a:r>
            <a:r>
              <a:rPr lang="es-ES" dirty="0" smtClean="0"/>
              <a:t>ruta </a:t>
            </a:r>
          </a:p>
          <a:p>
            <a:pPr algn="ctr"/>
            <a:r>
              <a:rPr lang="es-ES" dirty="0" smtClean="0"/>
              <a:t>6 a 15 recorridos.</a:t>
            </a:r>
            <a:endParaRPr lang="es-ES" dirty="0"/>
          </a:p>
        </p:txBody>
      </p:sp>
      <p:sp>
        <p:nvSpPr>
          <p:cNvPr id="13" name="Flecha derecha 12"/>
          <p:cNvSpPr/>
          <p:nvPr/>
        </p:nvSpPr>
        <p:spPr>
          <a:xfrm>
            <a:off x="1961881" y="1293391"/>
            <a:ext cx="1032240" cy="380160"/>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echa derecha 14"/>
          <p:cNvSpPr/>
          <p:nvPr/>
        </p:nvSpPr>
        <p:spPr>
          <a:xfrm>
            <a:off x="4374522" y="1317479"/>
            <a:ext cx="1032240" cy="380160"/>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Imagen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33959" y="851487"/>
            <a:ext cx="1519841" cy="1433130"/>
          </a:xfrm>
          <a:prstGeom prst="rect">
            <a:avLst/>
          </a:prstGeom>
        </p:spPr>
      </p:pic>
      <p:sp>
        <p:nvSpPr>
          <p:cNvPr id="18" name="Flecha derecha 17"/>
          <p:cNvSpPr/>
          <p:nvPr/>
        </p:nvSpPr>
        <p:spPr>
          <a:xfrm>
            <a:off x="8577403" y="1351102"/>
            <a:ext cx="1032240" cy="380160"/>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Conector recto 19"/>
          <p:cNvCxnSpPr/>
          <p:nvPr/>
        </p:nvCxnSpPr>
        <p:spPr>
          <a:xfrm>
            <a:off x="491931" y="2886114"/>
            <a:ext cx="11303829"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1" name="Flecha derecha 20"/>
          <p:cNvSpPr/>
          <p:nvPr/>
        </p:nvSpPr>
        <p:spPr>
          <a:xfrm rot="5400000">
            <a:off x="6541859" y="3090059"/>
            <a:ext cx="545916" cy="380160"/>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ángulo 21"/>
          <p:cNvSpPr/>
          <p:nvPr/>
        </p:nvSpPr>
        <p:spPr>
          <a:xfrm>
            <a:off x="7078635" y="3987059"/>
            <a:ext cx="3108543" cy="369332"/>
          </a:xfrm>
          <a:prstGeom prst="rect">
            <a:avLst/>
          </a:prstGeom>
        </p:spPr>
        <p:txBody>
          <a:bodyPr wrap="none">
            <a:spAutoFit/>
          </a:bodyPr>
          <a:lstStyle/>
          <a:p>
            <a:r>
              <a:rPr lang="es-ES" dirty="0" smtClean="0"/>
              <a:t>1) Economía </a:t>
            </a:r>
            <a:r>
              <a:rPr lang="es-ES" dirty="0"/>
              <a:t>y productividad</a:t>
            </a:r>
            <a:endParaRPr lang="en-US" dirty="0"/>
          </a:p>
        </p:txBody>
      </p:sp>
      <p:pic>
        <p:nvPicPr>
          <p:cNvPr id="23" name="Imagen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68738" y="3580583"/>
            <a:ext cx="1219753" cy="1088597"/>
          </a:xfrm>
          <a:prstGeom prst="rect">
            <a:avLst/>
          </a:prstGeom>
        </p:spPr>
      </p:pic>
      <p:sp>
        <p:nvSpPr>
          <p:cNvPr id="24" name="Rectángulo 23"/>
          <p:cNvSpPr/>
          <p:nvPr/>
        </p:nvSpPr>
        <p:spPr>
          <a:xfrm>
            <a:off x="770435" y="4740444"/>
            <a:ext cx="2223686" cy="646331"/>
          </a:xfrm>
          <a:prstGeom prst="rect">
            <a:avLst/>
          </a:prstGeom>
        </p:spPr>
        <p:txBody>
          <a:bodyPr wrap="none">
            <a:spAutoFit/>
          </a:bodyPr>
          <a:lstStyle/>
          <a:p>
            <a:r>
              <a:rPr lang="es-ES" dirty="0" smtClean="0"/>
              <a:t>2) diseño </a:t>
            </a:r>
            <a:r>
              <a:rPr lang="es-ES" dirty="0"/>
              <a:t>de la ruta </a:t>
            </a:r>
            <a:endParaRPr lang="es-ES" dirty="0" smtClean="0"/>
          </a:p>
          <a:p>
            <a:r>
              <a:rPr lang="es-ES" dirty="0" smtClean="0"/>
              <a:t>incluido </a:t>
            </a:r>
            <a:r>
              <a:rPr lang="es-ES" dirty="0"/>
              <a:t>las paradas</a:t>
            </a:r>
            <a:endParaRPr lang="en-US" dirty="0"/>
          </a:p>
        </p:txBody>
      </p:sp>
      <p:pic>
        <p:nvPicPr>
          <p:cNvPr id="25" name="Imagen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52652" y="4727483"/>
            <a:ext cx="1720096" cy="720430"/>
          </a:xfrm>
          <a:prstGeom prst="rect">
            <a:avLst/>
          </a:prstGeom>
        </p:spPr>
      </p:pic>
      <p:sp>
        <p:nvSpPr>
          <p:cNvPr id="26" name="Flecha derecha 25"/>
          <p:cNvSpPr/>
          <p:nvPr/>
        </p:nvSpPr>
        <p:spPr>
          <a:xfrm rot="9206511">
            <a:off x="5493900" y="4768181"/>
            <a:ext cx="545916" cy="380160"/>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68704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D16CBA-ED36-4397-9CF3-7E51CC0B5D51}" type="slidenum">
              <a:rPr kumimoji="0" lang="es-EC"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s-EC"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3" name="Rectángulo 2"/>
          <p:cNvSpPr/>
          <p:nvPr/>
        </p:nvSpPr>
        <p:spPr>
          <a:xfrm>
            <a:off x="1132285" y="867675"/>
            <a:ext cx="10103948" cy="646331"/>
          </a:xfrm>
          <a:prstGeom prst="rect">
            <a:avLst/>
          </a:prstGeom>
        </p:spPr>
        <p:txBody>
          <a:bodyPr wrap="square">
            <a:spAutoFit/>
          </a:bodyPr>
          <a:lstStyle/>
          <a:p>
            <a:pPr algn="just"/>
            <a:endParaRPr lang="es-ES" dirty="0"/>
          </a:p>
          <a:p>
            <a:pPr algn="just"/>
            <a:endParaRPr lang="es-ES" dirty="0"/>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930" y="5629128"/>
            <a:ext cx="1346382" cy="1030186"/>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9034" y="5955620"/>
            <a:ext cx="1322796" cy="741839"/>
          </a:xfrm>
          <a:prstGeom prst="rect">
            <a:avLst/>
          </a:prstGeom>
        </p:spPr>
      </p:pic>
      <p:sp>
        <p:nvSpPr>
          <p:cNvPr id="12" name="Marcador de pie de página 4"/>
          <p:cNvSpPr>
            <a:spLocks noGrp="1"/>
          </p:cNvSpPr>
          <p:nvPr>
            <p:ph type="ftr" sz="quarter" idx="11"/>
          </p:nvPr>
        </p:nvSpPr>
        <p:spPr>
          <a:xfrm>
            <a:off x="1961881" y="6276174"/>
            <a:ext cx="8958668" cy="498488"/>
          </a:xfrm>
        </p:spPr>
        <p:txBody>
          <a:bodyPr/>
          <a:lstStyle/>
          <a:p>
            <a:pPr lvl="0">
              <a:defRPr/>
            </a:pPr>
            <a:r>
              <a:rPr lang="es-ES" dirty="0">
                <a:solidFill>
                  <a:prstClr val="black">
                    <a:tint val="75000"/>
                  </a:prstClr>
                </a:solidFill>
              </a:rPr>
              <a:t>Desarrollo de una metodología para seleccionar un bus eléctrico.</a:t>
            </a:r>
          </a:p>
          <a:p>
            <a:pPr lvl="0">
              <a:defRPr/>
            </a:pPr>
            <a:r>
              <a:rPr lang="es-ES" dirty="0">
                <a:solidFill>
                  <a:prstClr val="black">
                    <a:tint val="75000"/>
                  </a:prstClr>
                </a:solidFill>
              </a:rPr>
              <a:t>Ing. Francisco Torres </a:t>
            </a:r>
            <a:r>
              <a:rPr lang="es-ES" dirty="0" smtClean="0">
                <a:solidFill>
                  <a:prstClr val="black">
                    <a:tint val="75000"/>
                  </a:prstClr>
                </a:solidFill>
              </a:rPr>
              <a:t>Moscoso</a:t>
            </a:r>
            <a:r>
              <a:rPr lang="es-ES" dirty="0">
                <a:solidFill>
                  <a:prstClr val="black">
                    <a:tint val="75000"/>
                  </a:prstClr>
                </a:solidFill>
              </a:rPr>
              <a:t>.</a:t>
            </a:r>
          </a:p>
        </p:txBody>
      </p:sp>
      <p:sp>
        <p:nvSpPr>
          <p:cNvPr id="14" name="Título 1"/>
          <p:cNvSpPr txBox="1">
            <a:spLocks/>
          </p:cNvSpPr>
          <p:nvPr/>
        </p:nvSpPr>
        <p:spPr>
          <a:xfrm>
            <a:off x="1879320" y="89048"/>
            <a:ext cx="8196771" cy="52564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dirty="0" smtClean="0"/>
              <a:t>CONCLUSIONES Y RECOMENDACIONES.</a:t>
            </a:r>
          </a:p>
          <a:p>
            <a:pPr algn="ctr"/>
            <a:endParaRPr lang="es-EC" sz="2000" dirty="0"/>
          </a:p>
        </p:txBody>
      </p:sp>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1607" y="441172"/>
            <a:ext cx="2977748" cy="1416049"/>
          </a:xfrm>
          <a:prstGeom prst="rect">
            <a:avLst/>
          </a:prstGeom>
        </p:spPr>
      </p:pic>
      <p:sp>
        <p:nvSpPr>
          <p:cNvPr id="5" name="Rectángulo 4"/>
          <p:cNvSpPr/>
          <p:nvPr/>
        </p:nvSpPr>
        <p:spPr>
          <a:xfrm>
            <a:off x="6944090" y="671712"/>
            <a:ext cx="1082348" cy="923330"/>
          </a:xfrm>
          <a:prstGeom prst="rect">
            <a:avLst/>
          </a:prstGeom>
        </p:spPr>
        <p:txBody>
          <a:bodyPr wrap="none">
            <a:spAutoFit/>
          </a:bodyPr>
          <a:lstStyle/>
          <a:p>
            <a:r>
              <a:rPr lang="es-ES" dirty="0" smtClean="0"/>
              <a:t>Fuerza</a:t>
            </a:r>
          </a:p>
          <a:p>
            <a:r>
              <a:rPr lang="es-ES" dirty="0" smtClean="0"/>
              <a:t>Potencia</a:t>
            </a:r>
          </a:p>
          <a:p>
            <a:r>
              <a:rPr lang="es-ES" dirty="0" smtClean="0"/>
              <a:t>Energía</a:t>
            </a:r>
            <a:endParaRPr lang="en-US" dirty="0"/>
          </a:p>
        </p:txBody>
      </p:sp>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113" y="354366"/>
            <a:ext cx="2663816" cy="1666443"/>
          </a:xfrm>
          <a:prstGeom prst="rect">
            <a:avLst/>
          </a:prstGeom>
        </p:spPr>
      </p:pic>
      <p:sp>
        <p:nvSpPr>
          <p:cNvPr id="9" name="Rectángulo 8"/>
          <p:cNvSpPr/>
          <p:nvPr/>
        </p:nvSpPr>
        <p:spPr>
          <a:xfrm>
            <a:off x="8698736" y="1957793"/>
            <a:ext cx="3493264" cy="369332"/>
          </a:xfrm>
          <a:prstGeom prst="rect">
            <a:avLst/>
          </a:prstGeom>
        </p:spPr>
        <p:txBody>
          <a:bodyPr wrap="none">
            <a:spAutoFit/>
          </a:bodyPr>
          <a:lstStyle/>
          <a:p>
            <a:r>
              <a:rPr lang="es-ES" dirty="0" smtClean="0"/>
              <a:t>Método </a:t>
            </a:r>
            <a:r>
              <a:rPr lang="es-ES" dirty="0"/>
              <a:t>de mínimas ponderadas</a:t>
            </a:r>
            <a:endParaRPr lang="en-US" dirty="0"/>
          </a:p>
        </p:txBody>
      </p:sp>
      <p:pic>
        <p:nvPicPr>
          <p:cNvPr id="13" name="Imagen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21546" y="444901"/>
            <a:ext cx="3009917" cy="1549078"/>
          </a:xfrm>
          <a:prstGeom prst="rect">
            <a:avLst/>
          </a:prstGeom>
        </p:spPr>
      </p:pic>
      <p:sp>
        <p:nvSpPr>
          <p:cNvPr id="15" name="Rectángulo 14"/>
          <p:cNvSpPr/>
          <p:nvPr/>
        </p:nvSpPr>
        <p:spPr>
          <a:xfrm>
            <a:off x="430630" y="1979923"/>
            <a:ext cx="2634054" cy="369332"/>
          </a:xfrm>
          <a:prstGeom prst="rect">
            <a:avLst/>
          </a:prstGeom>
        </p:spPr>
        <p:txBody>
          <a:bodyPr wrap="none">
            <a:spAutoFit/>
          </a:bodyPr>
          <a:lstStyle/>
          <a:p>
            <a:r>
              <a:rPr lang="en-US" dirty="0" smtClean="0"/>
              <a:t>Instrumentación del bus</a:t>
            </a:r>
            <a:endParaRPr lang="en-US" dirty="0"/>
          </a:p>
        </p:txBody>
      </p:sp>
      <p:sp>
        <p:nvSpPr>
          <p:cNvPr id="16" name="Rectángulo 15"/>
          <p:cNvSpPr/>
          <p:nvPr/>
        </p:nvSpPr>
        <p:spPr>
          <a:xfrm>
            <a:off x="552458" y="2215945"/>
            <a:ext cx="2390398" cy="369332"/>
          </a:xfrm>
          <a:prstGeom prst="rect">
            <a:avLst/>
          </a:prstGeom>
        </p:spPr>
        <p:txBody>
          <a:bodyPr wrap="none">
            <a:spAutoFit/>
          </a:bodyPr>
          <a:lstStyle/>
          <a:p>
            <a:r>
              <a:rPr lang="es-ES" dirty="0" smtClean="0"/>
              <a:t>Recolección </a:t>
            </a:r>
            <a:r>
              <a:rPr lang="es-ES" dirty="0"/>
              <a:t>de datos</a:t>
            </a:r>
            <a:endParaRPr lang="en-US" dirty="0"/>
          </a:p>
        </p:txBody>
      </p:sp>
      <p:sp>
        <p:nvSpPr>
          <p:cNvPr id="17" name="Rectángulo 16"/>
          <p:cNvSpPr/>
          <p:nvPr/>
        </p:nvSpPr>
        <p:spPr>
          <a:xfrm>
            <a:off x="3968389" y="1774190"/>
            <a:ext cx="2749471" cy="369332"/>
          </a:xfrm>
          <a:prstGeom prst="rect">
            <a:avLst/>
          </a:prstGeom>
        </p:spPr>
        <p:txBody>
          <a:bodyPr wrap="none">
            <a:spAutoFit/>
          </a:bodyPr>
          <a:lstStyle/>
          <a:p>
            <a:r>
              <a:rPr lang="es-ES" dirty="0" smtClean="0"/>
              <a:t>Análisis </a:t>
            </a:r>
            <a:r>
              <a:rPr lang="es-ES" dirty="0"/>
              <a:t>físico estadístico</a:t>
            </a:r>
            <a:endParaRPr lang="en-US" dirty="0"/>
          </a:p>
        </p:txBody>
      </p:sp>
      <p:sp>
        <p:nvSpPr>
          <p:cNvPr id="19" name="Flecha derecha 18"/>
          <p:cNvSpPr/>
          <p:nvPr/>
        </p:nvSpPr>
        <p:spPr>
          <a:xfrm>
            <a:off x="3228377" y="918889"/>
            <a:ext cx="640080" cy="5002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echa derecha 19"/>
          <p:cNvSpPr/>
          <p:nvPr/>
        </p:nvSpPr>
        <p:spPr>
          <a:xfrm>
            <a:off x="8111173" y="951709"/>
            <a:ext cx="640080" cy="5002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Conector recto 21"/>
          <p:cNvCxnSpPr/>
          <p:nvPr/>
        </p:nvCxnSpPr>
        <p:spPr>
          <a:xfrm flipV="1">
            <a:off x="91441" y="2518539"/>
            <a:ext cx="11999361" cy="91440"/>
          </a:xfrm>
          <a:prstGeom prst="line">
            <a:avLst/>
          </a:prstGeom>
        </p:spPr>
        <p:style>
          <a:lnRef idx="1">
            <a:schemeClr val="accent1"/>
          </a:lnRef>
          <a:fillRef idx="0">
            <a:schemeClr val="accent1"/>
          </a:fillRef>
          <a:effectRef idx="0">
            <a:schemeClr val="accent1"/>
          </a:effectRef>
          <a:fontRef idx="minor">
            <a:schemeClr val="tx1"/>
          </a:fontRef>
        </p:style>
      </p:cxnSp>
      <p:pic>
        <p:nvPicPr>
          <p:cNvPr id="23" name="Imagen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04390" y="2822397"/>
            <a:ext cx="1385459" cy="1130554"/>
          </a:xfrm>
          <a:prstGeom prst="rect">
            <a:avLst/>
          </a:prstGeom>
        </p:spPr>
      </p:pic>
      <p:pic>
        <p:nvPicPr>
          <p:cNvPr id="24" name="Imagen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94916" y="2775064"/>
            <a:ext cx="1318081" cy="1244573"/>
          </a:xfrm>
          <a:prstGeom prst="rect">
            <a:avLst/>
          </a:prstGeom>
        </p:spPr>
      </p:pic>
      <p:sp>
        <p:nvSpPr>
          <p:cNvPr id="25" name="Rectángulo 24"/>
          <p:cNvSpPr/>
          <p:nvPr/>
        </p:nvSpPr>
        <p:spPr>
          <a:xfrm>
            <a:off x="5343124" y="2636576"/>
            <a:ext cx="5295039" cy="369332"/>
          </a:xfrm>
          <a:prstGeom prst="rect">
            <a:avLst/>
          </a:prstGeom>
        </p:spPr>
        <p:txBody>
          <a:bodyPr wrap="none">
            <a:spAutoFit/>
          </a:bodyPr>
          <a:lstStyle/>
          <a:p>
            <a:r>
              <a:rPr lang="es-ES" dirty="0" smtClean="0">
                <a:solidFill>
                  <a:prstClr val="black"/>
                </a:solidFill>
              </a:rPr>
              <a:t>Factor </a:t>
            </a:r>
            <a:r>
              <a:rPr lang="es-ES" dirty="0">
                <a:solidFill>
                  <a:prstClr val="black"/>
                </a:solidFill>
              </a:rPr>
              <a:t>de emisión de CO</a:t>
            </a:r>
            <a:r>
              <a:rPr lang="es-ES" sz="1400" dirty="0">
                <a:solidFill>
                  <a:prstClr val="black"/>
                </a:solidFill>
              </a:rPr>
              <a:t>2</a:t>
            </a:r>
            <a:r>
              <a:rPr lang="es-ES" dirty="0">
                <a:solidFill>
                  <a:prstClr val="black"/>
                </a:solidFill>
              </a:rPr>
              <a:t> de 0.6004 </a:t>
            </a:r>
            <a:r>
              <a:rPr lang="es-ES" dirty="0" smtClean="0">
                <a:solidFill>
                  <a:prstClr val="black"/>
                </a:solidFill>
              </a:rPr>
              <a:t>kgCO</a:t>
            </a:r>
            <a:r>
              <a:rPr lang="es-ES" sz="1400" dirty="0" smtClean="0">
                <a:solidFill>
                  <a:prstClr val="black"/>
                </a:solidFill>
              </a:rPr>
              <a:t>2</a:t>
            </a:r>
            <a:r>
              <a:rPr lang="es-ES" dirty="0" smtClean="0">
                <a:solidFill>
                  <a:prstClr val="black"/>
                </a:solidFill>
              </a:rPr>
              <a:t>/kWh</a:t>
            </a:r>
            <a:endParaRPr lang="en-US" dirty="0"/>
          </a:p>
        </p:txBody>
      </p:sp>
      <p:sp>
        <p:nvSpPr>
          <p:cNvPr id="26" name="Rectángulo 25"/>
          <p:cNvSpPr/>
          <p:nvPr/>
        </p:nvSpPr>
        <p:spPr>
          <a:xfrm>
            <a:off x="5370481" y="3026898"/>
            <a:ext cx="6096000" cy="369332"/>
          </a:xfrm>
          <a:prstGeom prst="rect">
            <a:avLst/>
          </a:prstGeom>
        </p:spPr>
        <p:txBody>
          <a:bodyPr>
            <a:spAutoFit/>
          </a:bodyPr>
          <a:lstStyle/>
          <a:p>
            <a:pPr lvl="0" algn="just"/>
            <a:r>
              <a:rPr lang="es-ES" dirty="0" smtClean="0">
                <a:solidFill>
                  <a:prstClr val="black"/>
                </a:solidFill>
              </a:rPr>
              <a:t>Rendimiento 1.064 </a:t>
            </a:r>
            <a:r>
              <a:rPr lang="es-ES" dirty="0">
                <a:solidFill>
                  <a:prstClr val="black"/>
                </a:solidFill>
              </a:rPr>
              <a:t>a 1.49 kWh/km.</a:t>
            </a:r>
          </a:p>
        </p:txBody>
      </p:sp>
      <mc:AlternateContent xmlns:mc="http://schemas.openxmlformats.org/markup-compatibility/2006" xmlns:a14="http://schemas.microsoft.com/office/drawing/2010/main">
        <mc:Choice Requires="a14">
          <p:sp>
            <p:nvSpPr>
              <p:cNvPr id="27" name="Rectángulo 26"/>
              <p:cNvSpPr/>
              <p:nvPr/>
            </p:nvSpPr>
            <p:spPr>
              <a:xfrm>
                <a:off x="5265414" y="3318024"/>
                <a:ext cx="5258747" cy="7772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𝐸𝐶𝑂</m:t>
                          </m:r>
                        </m:e>
                        <m:sub>
                          <m:r>
                            <a:rPr lang="en-US" sz="2000" i="0">
                              <a:latin typeface="Cambria Math" panose="02040503050406030204" pitchFamily="18" charset="0"/>
                            </a:rPr>
                            <m:t>2</m:t>
                          </m:r>
                        </m:sub>
                      </m:sSub>
                      <m:r>
                        <a:rPr lang="en-US" sz="2000" i="0">
                          <a:latin typeface="Cambria Math" panose="02040503050406030204" pitchFamily="18" charset="0"/>
                        </a:rPr>
                        <m:t>=</m:t>
                      </m:r>
                      <m:r>
                        <a:rPr lang="en-US" sz="2000" i="1">
                          <a:latin typeface="Cambria Math" panose="02040503050406030204" pitchFamily="18" charset="0"/>
                        </a:rPr>
                        <m:t>𝐸𝐹</m:t>
                      </m:r>
                      <m:r>
                        <a:rPr lang="en-US" sz="2000" i="0">
                          <a:latin typeface="Cambria Math" panose="02040503050406030204" pitchFamily="18" charset="0"/>
                        </a:rPr>
                        <m:t> </m:t>
                      </m:r>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𝑘𝑔</m:t>
                              </m:r>
                              <m:sSub>
                                <m:sSubPr>
                                  <m:ctrlPr>
                                    <a:rPr lang="en-US" sz="2000" i="1">
                                      <a:latin typeface="Cambria Math" panose="02040503050406030204" pitchFamily="18" charset="0"/>
                                    </a:rPr>
                                  </m:ctrlPr>
                                </m:sSubPr>
                                <m:e>
                                  <m:r>
                                    <a:rPr lang="en-US" sz="2000" i="1">
                                      <a:latin typeface="Cambria Math" panose="02040503050406030204" pitchFamily="18" charset="0"/>
                                    </a:rPr>
                                    <m:t>𝐶𝑂</m:t>
                                  </m:r>
                                </m:e>
                                <m:sub>
                                  <m:r>
                                    <a:rPr lang="en-US" sz="2000" i="0">
                                      <a:latin typeface="Cambria Math" panose="02040503050406030204" pitchFamily="18" charset="0"/>
                                    </a:rPr>
                                    <m:t>2</m:t>
                                  </m:r>
                                </m:sub>
                              </m:sSub>
                            </m:num>
                            <m:den>
                              <m:r>
                                <a:rPr lang="en-US" sz="2000" i="1">
                                  <a:latin typeface="Cambria Math" panose="02040503050406030204" pitchFamily="18" charset="0"/>
                                </a:rPr>
                                <m:t>𝑘𝑊h</m:t>
                              </m:r>
                            </m:den>
                          </m:f>
                        </m:e>
                      </m:d>
                      <m:r>
                        <a:rPr lang="en-US" sz="2000" i="0">
                          <a:latin typeface="Cambria Math" panose="02040503050406030204" pitchFamily="18" charset="0"/>
                        </a:rPr>
                        <m:t>  ∗  </m:t>
                      </m:r>
                      <m:r>
                        <a:rPr lang="en-US" sz="2000" i="1">
                          <a:latin typeface="Cambria Math" panose="02040503050406030204" pitchFamily="18" charset="0"/>
                        </a:rPr>
                        <m:t>𝑅𝑒𝑛𝑑𝑖𝑚𝑖𝑒𝑛𝑡𝑜</m:t>
                      </m:r>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𝑘𝑊h</m:t>
                              </m:r>
                            </m:num>
                            <m:den>
                              <m:r>
                                <a:rPr lang="en-US" sz="2000" i="1">
                                  <a:latin typeface="Cambria Math" panose="02040503050406030204" pitchFamily="18" charset="0"/>
                                </a:rPr>
                                <m:t>𝑘𝑚</m:t>
                              </m:r>
                            </m:den>
                          </m:f>
                        </m:e>
                      </m:d>
                    </m:oMath>
                  </m:oMathPara>
                </a14:m>
                <a:endParaRPr lang="en-US" sz="2000" dirty="0"/>
              </a:p>
            </p:txBody>
          </p:sp>
        </mc:Choice>
        <mc:Fallback xmlns="">
          <p:sp>
            <p:nvSpPr>
              <p:cNvPr id="27" name="Rectángulo 26"/>
              <p:cNvSpPr>
                <a:spLocks noRot="1" noChangeAspect="1" noMove="1" noResize="1" noEditPoints="1" noAdjustHandles="1" noChangeArrowheads="1" noChangeShapeType="1" noTextEdit="1"/>
              </p:cNvSpPr>
              <p:nvPr/>
            </p:nvSpPr>
            <p:spPr>
              <a:xfrm>
                <a:off x="5265414" y="3318024"/>
                <a:ext cx="5258747" cy="777264"/>
              </a:xfrm>
              <a:prstGeom prst="rect">
                <a:avLst/>
              </a:prstGeom>
              <a:blipFill>
                <a:blip r:embed="rId9"/>
                <a:stretch>
                  <a:fillRect/>
                </a:stretch>
              </a:blipFill>
            </p:spPr>
            <p:txBody>
              <a:bodyPr/>
              <a:lstStyle/>
              <a:p>
                <a:r>
                  <a:rPr lang="en-US">
                    <a:noFill/>
                  </a:rPr>
                  <a:t> </a:t>
                </a:r>
              </a:p>
            </p:txBody>
          </p:sp>
        </mc:Fallback>
      </mc:AlternateContent>
      <p:cxnSp>
        <p:nvCxnSpPr>
          <p:cNvPr id="28" name="Conector recto 27"/>
          <p:cNvCxnSpPr/>
          <p:nvPr/>
        </p:nvCxnSpPr>
        <p:spPr>
          <a:xfrm flipV="1">
            <a:off x="92667" y="4107895"/>
            <a:ext cx="11999361" cy="91440"/>
          </a:xfrm>
          <a:prstGeom prst="line">
            <a:avLst/>
          </a:prstGeom>
        </p:spPr>
        <p:style>
          <a:lnRef idx="1">
            <a:schemeClr val="accent1"/>
          </a:lnRef>
          <a:fillRef idx="0">
            <a:schemeClr val="accent1"/>
          </a:fillRef>
          <a:effectRef idx="0">
            <a:schemeClr val="accent1"/>
          </a:effectRef>
          <a:fontRef idx="minor">
            <a:schemeClr val="tx1"/>
          </a:fontRef>
        </p:style>
      </p:cxnSp>
      <p:pic>
        <p:nvPicPr>
          <p:cNvPr id="29" name="Imagen 2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43124" y="4321678"/>
            <a:ext cx="588622" cy="530185"/>
          </a:xfrm>
          <a:prstGeom prst="rect">
            <a:avLst/>
          </a:prstGeom>
        </p:spPr>
      </p:pic>
      <mc:AlternateContent xmlns:mc="http://schemas.openxmlformats.org/markup-compatibility/2006" xmlns:a14="http://schemas.microsoft.com/office/drawing/2010/main">
        <mc:Choice Requires="a14">
          <p:sp>
            <p:nvSpPr>
              <p:cNvPr id="30" name="Rectángulo 29"/>
              <p:cNvSpPr/>
              <p:nvPr/>
            </p:nvSpPr>
            <p:spPr>
              <a:xfrm>
                <a:off x="6455167" y="4851863"/>
                <a:ext cx="3142542" cy="477888"/>
              </a:xfrm>
              <a:prstGeom prst="rect">
                <a:avLst/>
              </a:prstGeom>
            </p:spPr>
            <p:txBody>
              <a:bodyPr wrap="square">
                <a:spAutoFit/>
              </a:bodyPr>
              <a:lstStyle/>
              <a:p>
                <a14:m>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rPr>
                          <m:t>𝐿</m:t>
                        </m:r>
                      </m:e>
                      <m:sub>
                        <m:r>
                          <a:rPr lang="en-US" sz="2400" i="1">
                            <a:latin typeface="Cambria Math" panose="02040503050406030204" pitchFamily="18" charset="0"/>
                          </a:rPr>
                          <m:t>𝑚</m:t>
                        </m:r>
                        <m:r>
                          <a:rPr lang="en-US" sz="2400" i="0">
                            <a:latin typeface="Cambria Math" panose="02040503050406030204" pitchFamily="18" charset="0"/>
                          </a:rPr>
                          <m:t>, </m:t>
                        </m:r>
                        <m:r>
                          <a:rPr lang="en-US" sz="2400" i="1">
                            <a:latin typeface="Cambria Math" panose="02040503050406030204" pitchFamily="18" charset="0"/>
                          </a:rPr>
                          <m:t>𝐸</m:t>
                        </m:r>
                      </m:sub>
                    </m:sSub>
                    <m:r>
                      <a:rPr lang="es-EC" sz="2400" b="0" i="0" smtClean="0">
                        <a:latin typeface="Cambria Math" panose="02040503050406030204" pitchFamily="18" charset="0"/>
                      </a:rPr>
                      <m:t> </m:t>
                    </m:r>
                  </m:oMath>
                </a14:m>
                <a:r>
                  <a:rPr lang="en-US" sz="2000" dirty="0" smtClean="0"/>
                  <a:t>73 - 85 dB(A)</a:t>
                </a:r>
                <a:endParaRPr lang="en-US" sz="2000" dirty="0"/>
              </a:p>
            </p:txBody>
          </p:sp>
        </mc:Choice>
        <mc:Fallback xmlns="">
          <p:sp>
            <p:nvSpPr>
              <p:cNvPr id="30" name="Rectángulo 29"/>
              <p:cNvSpPr>
                <a:spLocks noRot="1" noChangeAspect="1" noMove="1" noResize="1" noEditPoints="1" noAdjustHandles="1" noChangeArrowheads="1" noChangeShapeType="1" noTextEdit="1"/>
              </p:cNvSpPr>
              <p:nvPr/>
            </p:nvSpPr>
            <p:spPr>
              <a:xfrm>
                <a:off x="6455167" y="4851863"/>
                <a:ext cx="3142542" cy="477888"/>
              </a:xfrm>
              <a:prstGeom prst="rect">
                <a:avLst/>
              </a:prstGeom>
              <a:blipFill>
                <a:blip r:embed="rId11"/>
                <a:stretch>
                  <a:fillRect l="-583" b="-16667"/>
                </a:stretch>
              </a:blipFill>
            </p:spPr>
            <p:txBody>
              <a:bodyPr/>
              <a:lstStyle/>
              <a:p>
                <a:r>
                  <a:rPr lang="en-US">
                    <a:noFill/>
                  </a:rPr>
                  <a:t> </a:t>
                </a:r>
              </a:p>
            </p:txBody>
          </p:sp>
        </mc:Fallback>
      </mc:AlternateContent>
      <p:pic>
        <p:nvPicPr>
          <p:cNvPr id="33" name="Imagen 3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052995" y="4922504"/>
            <a:ext cx="1038126" cy="1160483"/>
          </a:xfrm>
          <a:prstGeom prst="rect">
            <a:avLst/>
          </a:prstGeom>
        </p:spPr>
      </p:pic>
    </p:spTree>
    <p:extLst>
      <p:ext uri="{BB962C8B-B14F-4D97-AF65-F5344CB8AC3E}">
        <p14:creationId xmlns:p14="http://schemas.microsoft.com/office/powerpoint/2010/main" val="6889477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78356" y="2535525"/>
            <a:ext cx="609972" cy="430835"/>
          </a:xfrm>
          <a:prstGeom prst="rect">
            <a:avLst/>
          </a:prstGeom>
        </p:spPr>
      </p:pic>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D16CBA-ED36-4397-9CF3-7E51CC0B5D51}" type="slidenum">
              <a:rPr kumimoji="0" lang="es-EC"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s-EC"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16" name="Título 1"/>
          <p:cNvSpPr txBox="1">
            <a:spLocks/>
          </p:cNvSpPr>
          <p:nvPr/>
        </p:nvSpPr>
        <p:spPr>
          <a:xfrm>
            <a:off x="1895520" y="181876"/>
            <a:ext cx="8196771" cy="52564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dirty="0" smtClean="0"/>
              <a:t>CONCLUSIONES Y RECOMENDACIONES.</a:t>
            </a:r>
          </a:p>
          <a:p>
            <a:pPr algn="ctr"/>
            <a:endParaRPr lang="es-EC" sz="2000" dirty="0"/>
          </a:p>
        </p:txBody>
      </p:sp>
      <p:sp>
        <p:nvSpPr>
          <p:cNvPr id="3" name="Rectángulo 2"/>
          <p:cNvSpPr/>
          <p:nvPr/>
        </p:nvSpPr>
        <p:spPr>
          <a:xfrm>
            <a:off x="3077734" y="4643002"/>
            <a:ext cx="7211676" cy="1200329"/>
          </a:xfrm>
          <a:prstGeom prst="rect">
            <a:avLst/>
          </a:prstGeom>
        </p:spPr>
        <p:txBody>
          <a:bodyPr wrap="square">
            <a:spAutoFit/>
          </a:bodyPr>
          <a:lstStyle/>
          <a:p>
            <a:pPr algn="just"/>
            <a:r>
              <a:rPr lang="es-ES" dirty="0" smtClean="0"/>
              <a:t>VAN </a:t>
            </a:r>
            <a:r>
              <a:rPr lang="es-ES" dirty="0"/>
              <a:t>y TIR son negativos </a:t>
            </a:r>
            <a:r>
              <a:rPr lang="es-ES" dirty="0" smtClean="0"/>
              <a:t>el </a:t>
            </a:r>
            <a:r>
              <a:rPr lang="es-ES" dirty="0"/>
              <a:t>proyecto no es viable </a:t>
            </a:r>
            <a:r>
              <a:rPr lang="es-ES" dirty="0" smtClean="0"/>
              <a:t>económicamente</a:t>
            </a:r>
            <a:endParaRPr lang="es-ES" dirty="0"/>
          </a:p>
          <a:p>
            <a:pPr algn="just"/>
            <a:r>
              <a:rPr lang="es-ES" dirty="0" smtClean="0"/>
              <a:t>Considerar </a:t>
            </a:r>
            <a:r>
              <a:rPr lang="es-ES" dirty="0"/>
              <a:t>en la implementación del transporte público busetas o vehículos de menor tamaño y de menor costo para que el proyecto se factible. </a:t>
            </a:r>
          </a:p>
        </p:txBody>
      </p:sp>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930" y="5629128"/>
            <a:ext cx="1346382" cy="1030186"/>
          </a:xfrm>
          <a:prstGeom prst="rect">
            <a:avLst/>
          </a:prstGeom>
        </p:spPr>
      </p:pic>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9034" y="5955620"/>
            <a:ext cx="1322796" cy="741839"/>
          </a:xfrm>
          <a:prstGeom prst="rect">
            <a:avLst/>
          </a:prstGeom>
        </p:spPr>
      </p:pic>
      <p:sp>
        <p:nvSpPr>
          <p:cNvPr id="12" name="Marcador de pie de página 4"/>
          <p:cNvSpPr>
            <a:spLocks noGrp="1"/>
          </p:cNvSpPr>
          <p:nvPr>
            <p:ph type="ftr" sz="quarter" idx="11"/>
          </p:nvPr>
        </p:nvSpPr>
        <p:spPr>
          <a:xfrm>
            <a:off x="1961881" y="6276174"/>
            <a:ext cx="8958668" cy="498488"/>
          </a:xfrm>
        </p:spPr>
        <p:txBody>
          <a:bodyPr/>
          <a:lstStyle/>
          <a:p>
            <a:pPr lvl="0">
              <a:defRPr/>
            </a:pPr>
            <a:r>
              <a:rPr lang="es-ES" dirty="0">
                <a:solidFill>
                  <a:prstClr val="black">
                    <a:tint val="75000"/>
                  </a:prstClr>
                </a:solidFill>
              </a:rPr>
              <a:t>Desarrollo de una metodología para seleccionar un bus eléctrico.</a:t>
            </a:r>
          </a:p>
          <a:p>
            <a:pPr lvl="0">
              <a:defRPr/>
            </a:pPr>
            <a:r>
              <a:rPr lang="es-ES" dirty="0">
                <a:solidFill>
                  <a:prstClr val="black">
                    <a:tint val="75000"/>
                  </a:prstClr>
                </a:solidFill>
              </a:rPr>
              <a:t>Ing. Francisco Torres </a:t>
            </a:r>
            <a:r>
              <a:rPr lang="es-ES" dirty="0" smtClean="0">
                <a:solidFill>
                  <a:prstClr val="black">
                    <a:tint val="75000"/>
                  </a:prstClr>
                </a:solidFill>
              </a:rPr>
              <a:t>Moscoso</a:t>
            </a:r>
            <a:r>
              <a:rPr lang="es-ES" dirty="0">
                <a:solidFill>
                  <a:prstClr val="black">
                    <a:tint val="75000"/>
                  </a:prstClr>
                </a:solidFill>
              </a:rPr>
              <a:t>.</a:t>
            </a:r>
          </a:p>
        </p:txBody>
      </p:sp>
      <p:pic>
        <p:nvPicPr>
          <p:cNvPr id="2" name="Image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9078" y="844617"/>
            <a:ext cx="1012042" cy="1036097"/>
          </a:xfrm>
          <a:prstGeom prst="rect">
            <a:avLst/>
          </a:prstGeom>
        </p:spPr>
      </p:pic>
      <p:sp>
        <p:nvSpPr>
          <p:cNvPr id="4" name="Rectángulo 3"/>
          <p:cNvSpPr/>
          <p:nvPr/>
        </p:nvSpPr>
        <p:spPr>
          <a:xfrm>
            <a:off x="3077734" y="1028073"/>
            <a:ext cx="5404043" cy="646331"/>
          </a:xfrm>
          <a:prstGeom prst="rect">
            <a:avLst/>
          </a:prstGeom>
        </p:spPr>
        <p:txBody>
          <a:bodyPr wrap="none">
            <a:spAutoFit/>
          </a:bodyPr>
          <a:lstStyle/>
          <a:p>
            <a:r>
              <a:rPr lang="es-ES" dirty="0"/>
              <a:t>El costo del bus eléctrico en el Ecuador es </a:t>
            </a:r>
            <a:r>
              <a:rPr lang="es-ES" dirty="0" smtClean="0"/>
              <a:t>elevado</a:t>
            </a:r>
          </a:p>
          <a:p>
            <a:r>
              <a:rPr lang="es-ES" dirty="0" smtClean="0"/>
              <a:t>Apoyar </a:t>
            </a:r>
            <a:r>
              <a:rPr lang="es-ES" dirty="0"/>
              <a:t>al ingreso de los buses a menor costo</a:t>
            </a:r>
            <a:endParaRPr lang="en-US" dirty="0"/>
          </a:p>
        </p:txBody>
      </p:sp>
      <p:pic>
        <p:nvPicPr>
          <p:cNvPr id="5" name="Imagen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77312" y="2255222"/>
            <a:ext cx="1232143" cy="765870"/>
          </a:xfrm>
          <a:prstGeom prst="rect">
            <a:avLst/>
          </a:prstGeom>
        </p:spPr>
      </p:pic>
      <p:sp>
        <p:nvSpPr>
          <p:cNvPr id="7" name="Rectángulo 6"/>
          <p:cNvSpPr/>
          <p:nvPr/>
        </p:nvSpPr>
        <p:spPr>
          <a:xfrm>
            <a:off x="3077734" y="2307925"/>
            <a:ext cx="5801588" cy="923330"/>
          </a:xfrm>
          <a:prstGeom prst="rect">
            <a:avLst/>
          </a:prstGeom>
        </p:spPr>
        <p:txBody>
          <a:bodyPr wrap="none">
            <a:spAutoFit/>
          </a:bodyPr>
          <a:lstStyle/>
          <a:p>
            <a:r>
              <a:rPr lang="es-ES" dirty="0"/>
              <a:t>El valor del pasaje debe ser </a:t>
            </a:r>
            <a:r>
              <a:rPr lang="es-ES" dirty="0" smtClean="0"/>
              <a:t>considerado, actual 0.31$ </a:t>
            </a:r>
          </a:p>
          <a:p>
            <a:r>
              <a:rPr lang="en-US" dirty="0"/>
              <a:t>0.51 a 0.57 </a:t>
            </a:r>
            <a:r>
              <a:rPr lang="en-US" dirty="0" smtClean="0"/>
              <a:t>$  </a:t>
            </a:r>
            <a:r>
              <a:rPr lang="es-ES" dirty="0"/>
              <a:t>4,2 personas vehículo por </a:t>
            </a:r>
            <a:r>
              <a:rPr lang="es-ES" dirty="0" smtClean="0"/>
              <a:t>kilómetro</a:t>
            </a:r>
          </a:p>
          <a:p>
            <a:endParaRPr lang="en-US" dirty="0"/>
          </a:p>
        </p:txBody>
      </p:sp>
      <p:sp>
        <p:nvSpPr>
          <p:cNvPr id="8" name="Rectángulo 7"/>
          <p:cNvSpPr/>
          <p:nvPr/>
        </p:nvSpPr>
        <p:spPr>
          <a:xfrm>
            <a:off x="3077733" y="3394449"/>
            <a:ext cx="5801589" cy="923330"/>
          </a:xfrm>
          <a:prstGeom prst="rect">
            <a:avLst/>
          </a:prstGeom>
        </p:spPr>
        <p:txBody>
          <a:bodyPr wrap="square">
            <a:spAutoFit/>
          </a:bodyPr>
          <a:lstStyle/>
          <a:p>
            <a:r>
              <a:rPr lang="es-ES" smtClean="0"/>
              <a:t>El transporte público operado por los GADs Municipales y no de forma privada</a:t>
            </a:r>
          </a:p>
          <a:p>
            <a:r>
              <a:rPr lang="es-ES" smtClean="0"/>
              <a:t>Aumentar 6.7 – 7.6 vehículo pasajero por kilómetro</a:t>
            </a:r>
            <a:endParaRPr lang="en-US" dirty="0"/>
          </a:p>
        </p:txBody>
      </p:sp>
      <p:pic>
        <p:nvPicPr>
          <p:cNvPr id="9" name="Imagen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24102" y="3488276"/>
            <a:ext cx="797215" cy="946198"/>
          </a:xfrm>
          <a:prstGeom prst="rect">
            <a:avLst/>
          </a:prstGeom>
        </p:spPr>
      </p:pic>
      <p:pic>
        <p:nvPicPr>
          <p:cNvPr id="14" name="Imagen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26473" y="4794368"/>
            <a:ext cx="1592472" cy="682856"/>
          </a:xfrm>
          <a:prstGeom prst="rect">
            <a:avLst/>
          </a:prstGeom>
        </p:spPr>
      </p:pic>
      <p:sp>
        <p:nvSpPr>
          <p:cNvPr id="17" name="Rectángulo 16"/>
          <p:cNvSpPr/>
          <p:nvPr/>
        </p:nvSpPr>
        <p:spPr>
          <a:xfrm>
            <a:off x="9137154" y="2566277"/>
            <a:ext cx="1415772" cy="369332"/>
          </a:xfrm>
          <a:prstGeom prst="rect">
            <a:avLst/>
          </a:prstGeom>
        </p:spPr>
        <p:txBody>
          <a:bodyPr wrap="none">
            <a:spAutoFit/>
          </a:bodyPr>
          <a:lstStyle/>
          <a:p>
            <a:pPr algn="just"/>
            <a:r>
              <a:rPr lang="es-ES" dirty="0"/>
              <a:t>65% y 83%.</a:t>
            </a:r>
          </a:p>
        </p:txBody>
      </p:sp>
      <p:sp>
        <p:nvSpPr>
          <p:cNvPr id="18" name="Rectángulo 17"/>
          <p:cNvSpPr/>
          <p:nvPr/>
        </p:nvSpPr>
        <p:spPr>
          <a:xfrm>
            <a:off x="9131864" y="3810368"/>
            <a:ext cx="1415772" cy="369332"/>
          </a:xfrm>
          <a:prstGeom prst="rect">
            <a:avLst/>
          </a:prstGeom>
        </p:spPr>
        <p:txBody>
          <a:bodyPr wrap="none">
            <a:spAutoFit/>
          </a:bodyPr>
          <a:lstStyle/>
          <a:p>
            <a:pPr algn="just"/>
            <a:r>
              <a:rPr lang="es-ES" dirty="0"/>
              <a:t>60% y 81%.</a:t>
            </a:r>
          </a:p>
        </p:txBody>
      </p:sp>
      <p:pic>
        <p:nvPicPr>
          <p:cNvPr id="19" name="Imagen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21892" y="3779617"/>
            <a:ext cx="609972" cy="430835"/>
          </a:xfrm>
          <a:prstGeom prst="rect">
            <a:avLst/>
          </a:prstGeom>
        </p:spPr>
      </p:pic>
      <p:pic>
        <p:nvPicPr>
          <p:cNvPr id="20" name="Imagen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18196" y="250596"/>
            <a:ext cx="1071208" cy="902487"/>
          </a:xfrm>
          <a:prstGeom prst="rect">
            <a:avLst/>
          </a:prstGeom>
        </p:spPr>
      </p:pic>
    </p:spTree>
    <p:extLst>
      <p:ext uri="{BB962C8B-B14F-4D97-AF65-F5344CB8AC3E}">
        <p14:creationId xmlns:p14="http://schemas.microsoft.com/office/powerpoint/2010/main" val="20624216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D16CBA-ED36-4397-9CF3-7E51CC0B5D51}" type="slidenum">
              <a:rPr kumimoji="0" lang="es-EC"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s-EC"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16" name="Título 1"/>
          <p:cNvSpPr txBox="1">
            <a:spLocks/>
          </p:cNvSpPr>
          <p:nvPr/>
        </p:nvSpPr>
        <p:spPr>
          <a:xfrm>
            <a:off x="1785428" y="505042"/>
            <a:ext cx="8196771" cy="52564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dirty="0" smtClean="0"/>
              <a:t>CONCLUSIONES Y RECOMENDACIONES.</a:t>
            </a:r>
          </a:p>
          <a:p>
            <a:pPr algn="ctr"/>
            <a:endParaRPr lang="es-EC" sz="2000" dirty="0"/>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930" y="5629128"/>
            <a:ext cx="1346382" cy="1030186"/>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9034" y="5955620"/>
            <a:ext cx="1322796" cy="741839"/>
          </a:xfrm>
          <a:prstGeom prst="rect">
            <a:avLst/>
          </a:prstGeom>
        </p:spPr>
      </p:pic>
      <p:sp>
        <p:nvSpPr>
          <p:cNvPr id="12" name="Marcador de pie de página 4"/>
          <p:cNvSpPr>
            <a:spLocks noGrp="1"/>
          </p:cNvSpPr>
          <p:nvPr>
            <p:ph type="ftr" sz="quarter" idx="11"/>
          </p:nvPr>
        </p:nvSpPr>
        <p:spPr>
          <a:xfrm>
            <a:off x="1961881" y="6276174"/>
            <a:ext cx="8958668" cy="498488"/>
          </a:xfrm>
        </p:spPr>
        <p:txBody>
          <a:bodyPr/>
          <a:lstStyle/>
          <a:p>
            <a:pPr lvl="0">
              <a:defRPr/>
            </a:pPr>
            <a:r>
              <a:rPr lang="es-ES" dirty="0">
                <a:solidFill>
                  <a:prstClr val="black">
                    <a:tint val="75000"/>
                  </a:prstClr>
                </a:solidFill>
              </a:rPr>
              <a:t>Desarrollo de una metodología para seleccionar un bus eléctrico.</a:t>
            </a:r>
          </a:p>
          <a:p>
            <a:pPr lvl="0">
              <a:defRPr/>
            </a:pPr>
            <a:r>
              <a:rPr lang="es-ES" dirty="0">
                <a:solidFill>
                  <a:prstClr val="black">
                    <a:tint val="75000"/>
                  </a:prstClr>
                </a:solidFill>
              </a:rPr>
              <a:t>Ing. Francisco Torres </a:t>
            </a:r>
            <a:r>
              <a:rPr lang="es-ES" dirty="0" smtClean="0">
                <a:solidFill>
                  <a:prstClr val="black">
                    <a:tint val="75000"/>
                  </a:prstClr>
                </a:solidFill>
              </a:rPr>
              <a:t>Moscoso</a:t>
            </a:r>
            <a:r>
              <a:rPr lang="es-ES" dirty="0">
                <a:solidFill>
                  <a:prstClr val="black">
                    <a:tint val="75000"/>
                  </a:prstClr>
                </a:solidFill>
              </a:rPr>
              <a:t>.</a:t>
            </a:r>
          </a:p>
        </p:txBody>
      </p:sp>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7312" y="3506669"/>
            <a:ext cx="1232143" cy="765870"/>
          </a:xfrm>
          <a:prstGeom prst="rect">
            <a:avLst/>
          </a:prstGeom>
        </p:spPr>
      </p:pic>
      <p:sp>
        <p:nvSpPr>
          <p:cNvPr id="13" name="Rectángulo 12"/>
          <p:cNvSpPr/>
          <p:nvPr/>
        </p:nvSpPr>
        <p:spPr>
          <a:xfrm>
            <a:off x="3296325" y="3441594"/>
            <a:ext cx="5634941" cy="646331"/>
          </a:xfrm>
          <a:prstGeom prst="rect">
            <a:avLst/>
          </a:prstGeom>
        </p:spPr>
        <p:txBody>
          <a:bodyPr wrap="none">
            <a:spAutoFit/>
          </a:bodyPr>
          <a:lstStyle/>
          <a:p>
            <a:r>
              <a:rPr lang="es-ES" dirty="0">
                <a:solidFill>
                  <a:prstClr val="black"/>
                </a:solidFill>
              </a:rPr>
              <a:t>A </a:t>
            </a:r>
            <a:r>
              <a:rPr lang="es-ES" dirty="0" smtClean="0">
                <a:solidFill>
                  <a:prstClr val="black"/>
                </a:solidFill>
              </a:rPr>
              <a:t>2.10 </a:t>
            </a:r>
            <a:r>
              <a:rPr lang="es-ES" dirty="0">
                <a:solidFill>
                  <a:prstClr val="black"/>
                </a:solidFill>
              </a:rPr>
              <a:t>$/gal </a:t>
            </a:r>
            <a:r>
              <a:rPr lang="es-ES" dirty="0" smtClean="0"/>
              <a:t>El </a:t>
            </a:r>
            <a:r>
              <a:rPr lang="es-ES" dirty="0"/>
              <a:t>valor del pasaje debe ser </a:t>
            </a:r>
            <a:r>
              <a:rPr lang="es-ES" dirty="0" smtClean="0"/>
              <a:t>considerado</a:t>
            </a:r>
          </a:p>
          <a:p>
            <a:r>
              <a:rPr lang="en-US" dirty="0" smtClean="0"/>
              <a:t>0.36 </a:t>
            </a:r>
            <a:r>
              <a:rPr lang="en-US" dirty="0"/>
              <a:t>a </a:t>
            </a:r>
            <a:r>
              <a:rPr lang="en-US" dirty="0" smtClean="0"/>
              <a:t>0.39 $  </a:t>
            </a:r>
            <a:r>
              <a:rPr lang="es-ES" dirty="0" smtClean="0"/>
              <a:t>4.2 </a:t>
            </a:r>
            <a:r>
              <a:rPr lang="es-ES" dirty="0"/>
              <a:t>personas vehículo por </a:t>
            </a:r>
            <a:r>
              <a:rPr lang="es-ES" dirty="0" smtClean="0"/>
              <a:t>kilómetro</a:t>
            </a:r>
          </a:p>
        </p:txBody>
      </p:sp>
      <p:sp>
        <p:nvSpPr>
          <p:cNvPr id="14" name="Rectángulo 13"/>
          <p:cNvSpPr/>
          <p:nvPr/>
        </p:nvSpPr>
        <p:spPr>
          <a:xfrm>
            <a:off x="3296325" y="4579809"/>
            <a:ext cx="5801589" cy="646331"/>
          </a:xfrm>
          <a:prstGeom prst="rect">
            <a:avLst/>
          </a:prstGeom>
        </p:spPr>
        <p:txBody>
          <a:bodyPr wrap="square">
            <a:spAutoFit/>
          </a:bodyPr>
          <a:lstStyle/>
          <a:p>
            <a:r>
              <a:rPr lang="es-ES" dirty="0" smtClean="0"/>
              <a:t>Aumentar pasajeros 4.85 – 5.30 vehículo pasajero por kilómetro</a:t>
            </a:r>
            <a:endParaRPr lang="en-US" dirty="0"/>
          </a:p>
        </p:txBody>
      </p:sp>
      <p:pic>
        <p:nvPicPr>
          <p:cNvPr id="15" name="Imagen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7385" y="4428598"/>
            <a:ext cx="797215" cy="946198"/>
          </a:xfrm>
          <a:prstGeom prst="rect">
            <a:avLst/>
          </a:prstGeom>
        </p:spPr>
      </p:pic>
      <p:sp>
        <p:nvSpPr>
          <p:cNvPr id="17" name="Rectángulo 16"/>
          <p:cNvSpPr/>
          <p:nvPr/>
        </p:nvSpPr>
        <p:spPr>
          <a:xfrm>
            <a:off x="9770387" y="3872894"/>
            <a:ext cx="1415772" cy="369332"/>
          </a:xfrm>
          <a:prstGeom prst="rect">
            <a:avLst/>
          </a:prstGeom>
        </p:spPr>
        <p:txBody>
          <a:bodyPr wrap="none">
            <a:spAutoFit/>
          </a:bodyPr>
          <a:lstStyle/>
          <a:p>
            <a:pPr algn="just"/>
            <a:r>
              <a:rPr lang="es-ES" dirty="0" smtClean="0"/>
              <a:t>16% </a:t>
            </a:r>
            <a:r>
              <a:rPr lang="es-ES" dirty="0"/>
              <a:t>y </a:t>
            </a:r>
            <a:r>
              <a:rPr lang="es-ES" dirty="0" smtClean="0"/>
              <a:t>26%.</a:t>
            </a:r>
            <a:endParaRPr lang="es-ES" dirty="0"/>
          </a:p>
        </p:txBody>
      </p:sp>
      <p:pic>
        <p:nvPicPr>
          <p:cNvPr id="19" name="Imagen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10600" y="3686523"/>
            <a:ext cx="1050623" cy="742075"/>
          </a:xfrm>
          <a:prstGeom prst="rect">
            <a:avLst/>
          </a:prstGeom>
        </p:spPr>
      </p:pic>
      <p:pic>
        <p:nvPicPr>
          <p:cNvPr id="2" name="Imagen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03206" y="1091043"/>
            <a:ext cx="1160552" cy="1094757"/>
          </a:xfrm>
          <a:prstGeom prst="rect">
            <a:avLst/>
          </a:prstGeom>
        </p:spPr>
      </p:pic>
      <p:pic>
        <p:nvPicPr>
          <p:cNvPr id="4" name="Imagen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06910" y="992970"/>
            <a:ext cx="4323809" cy="1209524"/>
          </a:xfrm>
          <a:prstGeom prst="rect">
            <a:avLst/>
          </a:prstGeom>
        </p:spPr>
      </p:pic>
      <p:sp>
        <p:nvSpPr>
          <p:cNvPr id="5" name="Rectángulo 4"/>
          <p:cNvSpPr/>
          <p:nvPr/>
        </p:nvSpPr>
        <p:spPr>
          <a:xfrm>
            <a:off x="3149119" y="2282670"/>
            <a:ext cx="6096000" cy="923330"/>
          </a:xfrm>
          <a:prstGeom prst="rect">
            <a:avLst/>
          </a:prstGeom>
        </p:spPr>
        <p:txBody>
          <a:bodyPr>
            <a:spAutoFit/>
          </a:bodyPr>
          <a:lstStyle/>
          <a:p>
            <a:pPr algn="just"/>
            <a:r>
              <a:rPr lang="es-ES" dirty="0" smtClean="0"/>
              <a:t>A </a:t>
            </a:r>
            <a:r>
              <a:rPr lang="es-ES" dirty="0"/>
              <a:t>1.62 </a:t>
            </a:r>
            <a:r>
              <a:rPr lang="es-ES" dirty="0" smtClean="0"/>
              <a:t>$/gal la </a:t>
            </a:r>
            <a:r>
              <a:rPr lang="es-ES" dirty="0"/>
              <a:t>factibilidad financiera del proyecto aplica para las rutas 1, 4 y 5, las mismas que son rutas cortas y se realizan más recorridos por día.</a:t>
            </a:r>
          </a:p>
        </p:txBody>
      </p:sp>
      <p:pic>
        <p:nvPicPr>
          <p:cNvPr id="7" name="Imagen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35752" y="2314159"/>
            <a:ext cx="915261" cy="904775"/>
          </a:xfrm>
          <a:prstGeom prst="rect">
            <a:avLst/>
          </a:prstGeom>
        </p:spPr>
      </p:pic>
    </p:spTree>
    <p:extLst>
      <p:ext uri="{BB962C8B-B14F-4D97-AF65-F5344CB8AC3E}">
        <p14:creationId xmlns:p14="http://schemas.microsoft.com/office/powerpoint/2010/main" val="35946589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9884" y="2715732"/>
            <a:ext cx="2743201" cy="2688061"/>
          </a:xfrm>
          <a:prstGeom prst="rect">
            <a:avLst/>
          </a:prstGeom>
        </p:spPr>
      </p:pic>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D16CBA-ED36-4397-9CF3-7E51CC0B5D51}" type="slidenum">
              <a:rPr kumimoji="0" lang="es-EC"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s-EC"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2" name="CuadroTexto 1"/>
          <p:cNvSpPr txBox="1"/>
          <p:nvPr/>
        </p:nvSpPr>
        <p:spPr>
          <a:xfrm>
            <a:off x="2087841" y="929427"/>
            <a:ext cx="8566769" cy="4708981"/>
          </a:xfrm>
          <a:prstGeom prst="rect">
            <a:avLst/>
          </a:prstGeom>
          <a:noFill/>
        </p:spPr>
        <p:txBody>
          <a:bodyPr wrap="none" rtlCol="0">
            <a:spAutoFit/>
          </a:bodyPr>
          <a:lstStyle/>
          <a:p>
            <a:pPr algn="ctr"/>
            <a:r>
              <a:rPr lang="es-EC" sz="6000" dirty="0" smtClean="0"/>
              <a:t>Preguntas y Respuestas</a:t>
            </a:r>
          </a:p>
          <a:p>
            <a:pPr algn="ctr"/>
            <a:endParaRPr lang="es-EC" sz="6000" dirty="0" smtClean="0"/>
          </a:p>
          <a:p>
            <a:pPr algn="ctr"/>
            <a:endParaRPr lang="es-EC" sz="6000" dirty="0"/>
          </a:p>
          <a:p>
            <a:pPr algn="ctr"/>
            <a:endParaRPr lang="es-EC" sz="6000" dirty="0"/>
          </a:p>
          <a:p>
            <a:pPr algn="ctr"/>
            <a:r>
              <a:rPr lang="es-EC" sz="6000" dirty="0" smtClean="0"/>
              <a:t>Gracias.</a:t>
            </a:r>
            <a:endParaRPr lang="en-US" sz="6000" dirty="0"/>
          </a:p>
        </p:txBody>
      </p:sp>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930" y="5629128"/>
            <a:ext cx="1346382" cy="1030186"/>
          </a:xfrm>
          <a:prstGeom prst="rect">
            <a:avLst/>
          </a:prstGeom>
        </p:spPr>
      </p:pic>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9034" y="5955620"/>
            <a:ext cx="1322796" cy="741839"/>
          </a:xfrm>
          <a:prstGeom prst="rect">
            <a:avLst/>
          </a:prstGeom>
        </p:spPr>
      </p:pic>
      <p:sp>
        <p:nvSpPr>
          <p:cNvPr id="12" name="Marcador de pie de página 4"/>
          <p:cNvSpPr>
            <a:spLocks noGrp="1"/>
          </p:cNvSpPr>
          <p:nvPr>
            <p:ph type="ftr" sz="quarter" idx="11"/>
          </p:nvPr>
        </p:nvSpPr>
        <p:spPr>
          <a:xfrm>
            <a:off x="1961881" y="6276174"/>
            <a:ext cx="8958668" cy="498488"/>
          </a:xfrm>
        </p:spPr>
        <p:txBody>
          <a:bodyPr/>
          <a:lstStyle/>
          <a:p>
            <a:pPr lvl="0">
              <a:defRPr/>
            </a:pPr>
            <a:r>
              <a:rPr lang="es-ES" dirty="0">
                <a:solidFill>
                  <a:prstClr val="black">
                    <a:tint val="75000"/>
                  </a:prstClr>
                </a:solidFill>
              </a:rPr>
              <a:t>Desarrollo de una metodología para seleccionar un bus eléctrico.</a:t>
            </a:r>
          </a:p>
          <a:p>
            <a:pPr lvl="0">
              <a:defRPr/>
            </a:pPr>
            <a:r>
              <a:rPr lang="es-ES" dirty="0">
                <a:solidFill>
                  <a:prstClr val="black">
                    <a:tint val="75000"/>
                  </a:prstClr>
                </a:solidFill>
              </a:rPr>
              <a:t>Ing. Francisco Torres </a:t>
            </a:r>
            <a:r>
              <a:rPr lang="es-ES" dirty="0" smtClean="0">
                <a:solidFill>
                  <a:prstClr val="black">
                    <a:tint val="75000"/>
                  </a:prstClr>
                </a:solidFill>
              </a:rPr>
              <a:t>Moscoso</a:t>
            </a:r>
            <a:r>
              <a:rPr lang="es-ES" dirty="0">
                <a:solidFill>
                  <a:prstClr val="black">
                    <a:tint val="75000"/>
                  </a:prstClr>
                </a:solidFill>
              </a:rPr>
              <a:t>.</a:t>
            </a:r>
          </a:p>
        </p:txBody>
      </p:sp>
      <p:sp>
        <p:nvSpPr>
          <p:cNvPr id="3" name="CuadroTexto 2"/>
          <p:cNvSpPr txBox="1"/>
          <p:nvPr/>
        </p:nvSpPr>
        <p:spPr>
          <a:xfrm>
            <a:off x="9659034" y="4970425"/>
            <a:ext cx="2024400" cy="523220"/>
          </a:xfrm>
          <a:prstGeom prst="rect">
            <a:avLst/>
          </a:prstGeom>
          <a:noFill/>
        </p:spPr>
        <p:txBody>
          <a:bodyPr wrap="none" rtlCol="0">
            <a:spAutoFit/>
          </a:bodyPr>
          <a:lstStyle/>
          <a:p>
            <a:r>
              <a:rPr lang="es-EC" sz="1400" dirty="0" smtClean="0">
                <a:hlinkClick r:id="rId5"/>
              </a:rPr>
              <a:t>ftorres</a:t>
            </a:r>
            <a:r>
              <a:rPr lang="es-ES" sz="1400" dirty="0" smtClean="0">
                <a:hlinkClick r:id="rId5"/>
              </a:rPr>
              <a:t>@uazuay.edu.ec</a:t>
            </a:r>
            <a:endParaRPr lang="es-ES" sz="1400" dirty="0" smtClean="0"/>
          </a:p>
          <a:p>
            <a:r>
              <a:rPr lang="es-ES" sz="1400" dirty="0" smtClean="0"/>
              <a:t>593-984977792</a:t>
            </a:r>
            <a:endParaRPr lang="en-US" sz="1400" dirty="0"/>
          </a:p>
        </p:txBody>
      </p:sp>
    </p:spTree>
    <p:extLst>
      <p:ext uri="{BB962C8B-B14F-4D97-AF65-F5344CB8AC3E}">
        <p14:creationId xmlns:p14="http://schemas.microsoft.com/office/powerpoint/2010/main" val="584800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D16CBA-ED36-4397-9CF3-7E51CC0B5D51}" type="slidenum">
              <a:rPr kumimoji="0" lang="es-EC"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s-EC"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16" name="Título 1"/>
          <p:cNvSpPr txBox="1">
            <a:spLocks/>
          </p:cNvSpPr>
          <p:nvPr/>
        </p:nvSpPr>
        <p:spPr>
          <a:xfrm>
            <a:off x="1785428" y="505042"/>
            <a:ext cx="8196771" cy="52564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dirty="0" smtClean="0"/>
              <a:t>BIBLIOGRAFÍA.</a:t>
            </a:r>
          </a:p>
          <a:p>
            <a:pPr algn="ctr"/>
            <a:endParaRPr lang="es-EC" sz="2000" dirty="0"/>
          </a:p>
        </p:txBody>
      </p:sp>
      <p:sp>
        <p:nvSpPr>
          <p:cNvPr id="4" name="Rectángulo 3"/>
          <p:cNvSpPr/>
          <p:nvPr/>
        </p:nvSpPr>
        <p:spPr>
          <a:xfrm>
            <a:off x="1404705" y="1030685"/>
            <a:ext cx="9750975" cy="4801314"/>
          </a:xfrm>
          <a:prstGeom prst="rect">
            <a:avLst/>
          </a:prstGeom>
        </p:spPr>
        <p:txBody>
          <a:bodyPr wrap="square">
            <a:spAutoFit/>
          </a:bodyPr>
          <a:lstStyle/>
          <a:p>
            <a:r>
              <a:rPr lang="es-ES" dirty="0"/>
              <a:t>Agencia de Regulación y Control de las Telecomunicaciones. (2019). Pliego Tarifario Para Las Empresas Eléctricas de Distribución - Servicio Público de Energía Eléctrica. Periodo: Enero-Diciembre 2020. Resolución Nro. ARCONEL – 035/19, 19, 35. Recuperado el 13 de julio de 2021 de https://www.cnelep.gob.ec/wp- </a:t>
            </a:r>
            <a:r>
              <a:rPr lang="es-ES" dirty="0" err="1"/>
              <a:t>content</a:t>
            </a:r>
            <a:r>
              <a:rPr lang="es-ES" dirty="0"/>
              <a:t>/</a:t>
            </a:r>
            <a:r>
              <a:rPr lang="es-ES" dirty="0" err="1"/>
              <a:t>uploads</a:t>
            </a:r>
            <a:r>
              <a:rPr lang="es-ES" dirty="0"/>
              <a:t>/2020/01/pliego_tarifario_del_spee_2020_resolucion_nro_035_19.pdf</a:t>
            </a:r>
          </a:p>
          <a:p>
            <a:r>
              <a:rPr lang="es-ES" dirty="0"/>
              <a:t>Agencia de Regulación y Control de las Telecomunicaciones. (2020). Balance Nacional de Energía 2020. Recuperado el 13 de julio de 2021 de https://www.regulacionelectrica.gob.ec/balance-nacional/</a:t>
            </a:r>
          </a:p>
          <a:p>
            <a:r>
              <a:rPr lang="es-ES" dirty="0" err="1"/>
              <a:t>Alvarez</a:t>
            </a:r>
            <a:r>
              <a:rPr lang="es-ES" dirty="0"/>
              <a:t>, J. (2010). Estudio comparativo para modelos predictivos del ruido de tráfico rodado, a través de mediciones in situ en un sector de la ciudad de Osorno. Universidad Austral de Chile.</a:t>
            </a:r>
          </a:p>
          <a:p>
            <a:r>
              <a:rPr lang="es-ES" dirty="0"/>
              <a:t>Alvear, W. (2019). Diseño del sistema eléctrico en baja tensión para estaciones de carga de autobuses eléctricos.</a:t>
            </a:r>
          </a:p>
          <a:p>
            <a:r>
              <a:rPr lang="es-ES" dirty="0"/>
              <a:t>Aparicio, F., Vera, C., y  Díaz, V. (2001). </a:t>
            </a:r>
            <a:r>
              <a:rPr lang="es-ES" dirty="0" err="1"/>
              <a:t>Teoria</a:t>
            </a:r>
            <a:r>
              <a:rPr lang="es-ES" dirty="0"/>
              <a:t> de los vehículos </a:t>
            </a:r>
            <a:r>
              <a:rPr lang="es-ES" dirty="0" err="1"/>
              <a:t>automoviles</a:t>
            </a:r>
            <a:r>
              <a:rPr lang="es-ES" dirty="0"/>
              <a:t>. </a:t>
            </a:r>
            <a:r>
              <a:rPr lang="es-ES" dirty="0" err="1"/>
              <a:t>Dextra</a:t>
            </a:r>
            <a:r>
              <a:rPr lang="es-ES" dirty="0"/>
              <a:t> editorial.</a:t>
            </a:r>
          </a:p>
          <a:p>
            <a:r>
              <a:rPr lang="es-ES" dirty="0"/>
              <a:t>Arana, M., Martínez de </a:t>
            </a:r>
            <a:r>
              <a:rPr lang="es-ES" dirty="0" err="1"/>
              <a:t>Vírgala</a:t>
            </a:r>
            <a:r>
              <a:rPr lang="es-ES" dirty="0"/>
              <a:t>, A., Aleixandre, A., San Martín, M., y Vela, A. (2000). Modelos de predicción del ruido de tráfico rodado. Comparación de diferentes </a:t>
            </a:r>
            <a:r>
              <a:rPr lang="es-ES" dirty="0" err="1"/>
              <a:t>standards</a:t>
            </a:r>
            <a:r>
              <a:rPr lang="es-ES" dirty="0"/>
              <a:t> europeos. </a:t>
            </a:r>
            <a:r>
              <a:rPr lang="es-ES" dirty="0" err="1"/>
              <a:t>TecniAc</a:t>
            </a:r>
            <a:r>
              <a:rPr lang="es-ES" dirty="0"/>
              <a:t>{ú}</a:t>
            </a:r>
            <a:r>
              <a:rPr lang="es-ES" dirty="0" err="1"/>
              <a:t>stica</a:t>
            </a:r>
            <a:r>
              <a:rPr lang="es-ES" dirty="0"/>
              <a:t> Madrid, 1–7</a:t>
            </a:r>
            <a:r>
              <a:rPr lang="es-ES" dirty="0" smtClean="0"/>
              <a:t>.</a:t>
            </a:r>
            <a:endParaRPr lang="es-ES" dirty="0"/>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930" y="5629128"/>
            <a:ext cx="1346382" cy="1030186"/>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9034" y="5955620"/>
            <a:ext cx="1322796" cy="741839"/>
          </a:xfrm>
          <a:prstGeom prst="rect">
            <a:avLst/>
          </a:prstGeom>
        </p:spPr>
      </p:pic>
      <p:sp>
        <p:nvSpPr>
          <p:cNvPr id="12" name="Marcador de pie de página 4"/>
          <p:cNvSpPr>
            <a:spLocks noGrp="1"/>
          </p:cNvSpPr>
          <p:nvPr>
            <p:ph type="ftr" sz="quarter" idx="11"/>
          </p:nvPr>
        </p:nvSpPr>
        <p:spPr>
          <a:xfrm>
            <a:off x="1961881" y="6276174"/>
            <a:ext cx="8958668" cy="498488"/>
          </a:xfrm>
        </p:spPr>
        <p:txBody>
          <a:bodyPr/>
          <a:lstStyle/>
          <a:p>
            <a:pPr lvl="0">
              <a:defRPr/>
            </a:pPr>
            <a:r>
              <a:rPr lang="es-ES" dirty="0">
                <a:solidFill>
                  <a:prstClr val="black">
                    <a:tint val="75000"/>
                  </a:prstClr>
                </a:solidFill>
              </a:rPr>
              <a:t>Desarrollo de una metodología para seleccionar un bus eléctrico.</a:t>
            </a:r>
          </a:p>
          <a:p>
            <a:pPr lvl="0">
              <a:defRPr/>
            </a:pPr>
            <a:r>
              <a:rPr lang="es-ES" dirty="0">
                <a:solidFill>
                  <a:prstClr val="black">
                    <a:tint val="75000"/>
                  </a:prstClr>
                </a:solidFill>
              </a:rPr>
              <a:t>Ing. Francisco Torres </a:t>
            </a:r>
            <a:r>
              <a:rPr lang="es-ES" dirty="0" smtClean="0">
                <a:solidFill>
                  <a:prstClr val="black">
                    <a:tint val="75000"/>
                  </a:prstClr>
                </a:solidFill>
              </a:rPr>
              <a:t>Moscoso</a:t>
            </a:r>
            <a:r>
              <a:rPr lang="es-ES" dirty="0">
                <a:solidFill>
                  <a:prstClr val="black">
                    <a:tint val="75000"/>
                  </a:prstClr>
                </a:solidFill>
              </a:rPr>
              <a:t>.</a:t>
            </a:r>
          </a:p>
        </p:txBody>
      </p:sp>
    </p:spTree>
    <p:extLst>
      <p:ext uri="{BB962C8B-B14F-4D97-AF65-F5344CB8AC3E}">
        <p14:creationId xmlns:p14="http://schemas.microsoft.com/office/powerpoint/2010/main" val="15141530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D16CBA-ED36-4397-9CF3-7E51CC0B5D51}" type="slidenum">
              <a:rPr kumimoji="0" lang="es-EC"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s-EC"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16" name="Título 1"/>
          <p:cNvSpPr txBox="1">
            <a:spLocks/>
          </p:cNvSpPr>
          <p:nvPr/>
        </p:nvSpPr>
        <p:spPr>
          <a:xfrm>
            <a:off x="1785428" y="505042"/>
            <a:ext cx="8196771" cy="52564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dirty="0" smtClean="0"/>
              <a:t>BIBLIOGRAFÍA.</a:t>
            </a:r>
          </a:p>
          <a:p>
            <a:pPr algn="ctr"/>
            <a:endParaRPr lang="es-EC" sz="2000" dirty="0"/>
          </a:p>
        </p:txBody>
      </p:sp>
      <p:sp>
        <p:nvSpPr>
          <p:cNvPr id="2" name="Rectángulo 1"/>
          <p:cNvSpPr/>
          <p:nvPr/>
        </p:nvSpPr>
        <p:spPr>
          <a:xfrm>
            <a:off x="1418493" y="1110861"/>
            <a:ext cx="8930640" cy="4524315"/>
          </a:xfrm>
          <a:prstGeom prst="rect">
            <a:avLst/>
          </a:prstGeom>
        </p:spPr>
        <p:txBody>
          <a:bodyPr wrap="square">
            <a:spAutoFit/>
          </a:bodyPr>
          <a:lstStyle/>
          <a:p>
            <a:r>
              <a:rPr lang="es-ES" dirty="0"/>
              <a:t>Astudillo, A. (25 de julio de 2018). La tarifa del bus subirá en Cuenca. El Comercio. https://www.elcomercio.com/actualidad/ecuador/tarifa-bus-subira-cuenca-pasaje.html</a:t>
            </a:r>
          </a:p>
          <a:p>
            <a:r>
              <a:rPr lang="es-ES" dirty="0"/>
              <a:t>Astudillo, R., Cordero-Moreno, D. (2016). Obtención de ciclos de conducción para la flota de buses urbanos del cantón Cuenca.</a:t>
            </a:r>
          </a:p>
          <a:p>
            <a:r>
              <a:rPr lang="es-ES" dirty="0"/>
              <a:t>Atabani, E., </a:t>
            </a:r>
            <a:r>
              <a:rPr lang="es-ES" dirty="0" err="1"/>
              <a:t>Badruddin</a:t>
            </a:r>
            <a:r>
              <a:rPr lang="es-ES" dirty="0"/>
              <a:t>, A., </a:t>
            </a:r>
            <a:r>
              <a:rPr lang="es-ES" dirty="0" err="1"/>
              <a:t>Mekhilef</a:t>
            </a:r>
            <a:r>
              <a:rPr lang="es-ES" dirty="0"/>
              <a:t>, S., y </a:t>
            </a:r>
            <a:r>
              <a:rPr lang="es-ES" dirty="0" err="1"/>
              <a:t>Silitonga</a:t>
            </a:r>
            <a:r>
              <a:rPr lang="es-ES" dirty="0"/>
              <a:t>, S. (2011). A </a:t>
            </a:r>
            <a:r>
              <a:rPr lang="es-ES" dirty="0" err="1"/>
              <a:t>review</a:t>
            </a:r>
            <a:r>
              <a:rPr lang="es-ES" dirty="0"/>
              <a:t> on global fuel </a:t>
            </a:r>
            <a:r>
              <a:rPr lang="es-ES" dirty="0" err="1"/>
              <a:t>economy</a:t>
            </a:r>
            <a:r>
              <a:rPr lang="es-ES" dirty="0"/>
              <a:t> </a:t>
            </a:r>
            <a:r>
              <a:rPr lang="es-ES" dirty="0" err="1"/>
              <a:t>standards</a:t>
            </a:r>
            <a:r>
              <a:rPr lang="es-ES" dirty="0"/>
              <a:t>, </a:t>
            </a:r>
            <a:r>
              <a:rPr lang="es-ES" dirty="0" err="1"/>
              <a:t>labels</a:t>
            </a:r>
            <a:r>
              <a:rPr lang="es-ES" dirty="0"/>
              <a:t> and </a:t>
            </a:r>
            <a:r>
              <a:rPr lang="es-ES" dirty="0" err="1"/>
              <a:t>technologies</a:t>
            </a:r>
            <a:r>
              <a:rPr lang="es-ES" dirty="0"/>
              <a:t> in the </a:t>
            </a:r>
            <a:r>
              <a:rPr lang="es-ES" dirty="0" err="1"/>
              <a:t>transportation</a:t>
            </a:r>
            <a:r>
              <a:rPr lang="es-ES" dirty="0"/>
              <a:t> sector. </a:t>
            </a:r>
            <a:r>
              <a:rPr lang="es-ES" dirty="0" err="1"/>
              <a:t>Renewable</a:t>
            </a:r>
            <a:r>
              <a:rPr lang="es-ES" dirty="0"/>
              <a:t> and Sustainable Energy </a:t>
            </a:r>
            <a:r>
              <a:rPr lang="es-ES" dirty="0" err="1"/>
              <a:t>Reviews</a:t>
            </a:r>
            <a:r>
              <a:rPr lang="es-ES" dirty="0"/>
              <a:t>, 15(9), 4586–4610. https://doi.org/10.1016/j.rser.2011.07.092</a:t>
            </a:r>
          </a:p>
          <a:p>
            <a:r>
              <a:rPr lang="es-ES" dirty="0" err="1"/>
              <a:t>Autec</a:t>
            </a:r>
            <a:r>
              <a:rPr lang="es-ES" dirty="0"/>
              <a:t> SA. (2021). Periodo y costo de mantenimiento bus urbano Agrale MA17.</a:t>
            </a:r>
          </a:p>
          <a:p>
            <a:r>
              <a:rPr lang="es-ES" dirty="0"/>
              <a:t>Ayala, J., </a:t>
            </a:r>
            <a:r>
              <a:rPr lang="es-ES" dirty="0" err="1"/>
              <a:t>Martinez</a:t>
            </a:r>
            <a:r>
              <a:rPr lang="es-ES" dirty="0"/>
              <a:t>, D., y Valbuena, J. (2017). Diseño de un dispositivo reductor de la resistencia aerodinámica en un bus intermunicipal.</a:t>
            </a:r>
          </a:p>
          <a:p>
            <a:r>
              <a:rPr lang="es-ES" dirty="0" err="1"/>
              <a:t>Baculima</a:t>
            </a:r>
            <a:r>
              <a:rPr lang="es-ES" dirty="0"/>
              <a:t>, M., y Morales, A. (2016). Cálculo de la tarifa óptima para los buses del servicio de transporte urbano en la ciudad de Cuenca para el año 2015., 334.</a:t>
            </a:r>
          </a:p>
          <a:p>
            <a:r>
              <a:rPr lang="es-ES" dirty="0"/>
              <a:t>Banco Mundial. (2021). Inflación, precios al consumidor (% anual) - Ecuador. Recuperado el  8 de mayo de 2021 de https://datos.bancomundial.org/indicator/FP.CPI.TOTL.ZG?locations=EC</a:t>
            </a: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930" y="5629128"/>
            <a:ext cx="1346382" cy="1030186"/>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9034" y="5955620"/>
            <a:ext cx="1322796" cy="741839"/>
          </a:xfrm>
          <a:prstGeom prst="rect">
            <a:avLst/>
          </a:prstGeom>
        </p:spPr>
      </p:pic>
      <p:sp>
        <p:nvSpPr>
          <p:cNvPr id="12" name="Marcador de pie de página 4"/>
          <p:cNvSpPr>
            <a:spLocks noGrp="1"/>
          </p:cNvSpPr>
          <p:nvPr>
            <p:ph type="ftr" sz="quarter" idx="11"/>
          </p:nvPr>
        </p:nvSpPr>
        <p:spPr>
          <a:xfrm>
            <a:off x="1961881" y="6276174"/>
            <a:ext cx="8958668" cy="498488"/>
          </a:xfrm>
        </p:spPr>
        <p:txBody>
          <a:bodyPr/>
          <a:lstStyle/>
          <a:p>
            <a:pPr lvl="0">
              <a:defRPr/>
            </a:pPr>
            <a:r>
              <a:rPr lang="es-ES" dirty="0">
                <a:solidFill>
                  <a:prstClr val="black">
                    <a:tint val="75000"/>
                  </a:prstClr>
                </a:solidFill>
              </a:rPr>
              <a:t>Desarrollo de una metodología para seleccionar un bus eléctrico.</a:t>
            </a:r>
          </a:p>
          <a:p>
            <a:pPr lvl="0">
              <a:defRPr/>
            </a:pPr>
            <a:r>
              <a:rPr lang="es-ES" dirty="0">
                <a:solidFill>
                  <a:prstClr val="black">
                    <a:tint val="75000"/>
                  </a:prstClr>
                </a:solidFill>
              </a:rPr>
              <a:t>Ing. Francisco Torres </a:t>
            </a:r>
            <a:r>
              <a:rPr lang="es-ES" dirty="0" smtClean="0">
                <a:solidFill>
                  <a:prstClr val="black">
                    <a:tint val="75000"/>
                  </a:prstClr>
                </a:solidFill>
              </a:rPr>
              <a:t>Moscoso</a:t>
            </a:r>
            <a:r>
              <a:rPr lang="es-ES" dirty="0">
                <a:solidFill>
                  <a:prstClr val="black">
                    <a:tint val="75000"/>
                  </a:prstClr>
                </a:solidFill>
              </a:rPr>
              <a:t>.</a:t>
            </a:r>
          </a:p>
        </p:txBody>
      </p:sp>
    </p:spTree>
    <p:extLst>
      <p:ext uri="{BB962C8B-B14F-4D97-AF65-F5344CB8AC3E}">
        <p14:creationId xmlns:p14="http://schemas.microsoft.com/office/powerpoint/2010/main" val="3764638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D16CBA-ED36-4397-9CF3-7E51CC0B5D51}" type="slidenum">
              <a:rPr kumimoji="0" lang="es-EC"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s-EC"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16" name="Título 1"/>
          <p:cNvSpPr txBox="1">
            <a:spLocks/>
          </p:cNvSpPr>
          <p:nvPr/>
        </p:nvSpPr>
        <p:spPr>
          <a:xfrm>
            <a:off x="1785428" y="505042"/>
            <a:ext cx="8196771" cy="52564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dirty="0" smtClean="0"/>
              <a:t>BIBLIOGRAFÍA.</a:t>
            </a:r>
          </a:p>
          <a:p>
            <a:pPr algn="ctr"/>
            <a:endParaRPr lang="es-EC" sz="2000" dirty="0"/>
          </a:p>
        </p:txBody>
      </p:sp>
      <p:sp>
        <p:nvSpPr>
          <p:cNvPr id="3" name="Rectángulo 2"/>
          <p:cNvSpPr/>
          <p:nvPr/>
        </p:nvSpPr>
        <p:spPr>
          <a:xfrm>
            <a:off x="1441545" y="1092495"/>
            <a:ext cx="9912255" cy="4801314"/>
          </a:xfrm>
          <a:prstGeom prst="rect">
            <a:avLst/>
          </a:prstGeom>
        </p:spPr>
        <p:txBody>
          <a:bodyPr wrap="square">
            <a:spAutoFit/>
          </a:bodyPr>
          <a:lstStyle/>
          <a:p>
            <a:r>
              <a:rPr lang="en-US" dirty="0" err="1"/>
              <a:t>Bastlán</a:t>
            </a:r>
            <a:r>
              <a:rPr lang="en-US" dirty="0"/>
              <a:t>, N., Suárez, E., </a:t>
            </a:r>
            <a:r>
              <a:rPr lang="en-US" dirty="0" err="1"/>
              <a:t>Álvarez</a:t>
            </a:r>
            <a:r>
              <a:rPr lang="en-US" dirty="0"/>
              <a:t>, J., y  </a:t>
            </a:r>
            <a:r>
              <a:rPr lang="en-US" dirty="0" err="1"/>
              <a:t>Báez</a:t>
            </a:r>
            <a:r>
              <a:rPr lang="en-US" dirty="0"/>
              <a:t>, A. (2015). </a:t>
            </a:r>
            <a:r>
              <a:rPr lang="en-US" dirty="0" err="1"/>
              <a:t>Elección</a:t>
            </a:r>
            <a:r>
              <a:rPr lang="en-US" dirty="0"/>
              <a:t> de un </a:t>
            </a:r>
            <a:r>
              <a:rPr lang="en-US" dirty="0" err="1"/>
              <a:t>modelo</a:t>
            </a:r>
            <a:r>
              <a:rPr lang="en-US" dirty="0"/>
              <a:t> de ruido de </a:t>
            </a:r>
            <a:r>
              <a:rPr lang="en-US" dirty="0" err="1"/>
              <a:t>tránsito</a:t>
            </a:r>
            <a:r>
              <a:rPr lang="en-US" dirty="0"/>
              <a:t> vehicular para Chile. Valencia.</a:t>
            </a:r>
          </a:p>
          <a:p>
            <a:r>
              <a:rPr lang="en-US" dirty="0"/>
              <a:t>Benn, H. (1995). Bus route evaluation standards. USA National Academy of Sciences. http://scholar.google.com/scholar?hl=en&amp;btnG=Search&amp;q=intitle:Synthesis+Practice+10+Bus+Route+Evaluation+Standards#0%5Cnhttp://scholar.google.com/scholar?hl=en&amp;btnG=Search&amp;q=intitle:Synthesis+of+transit+practice+10:+bus+route+evaluation+standards%230</a:t>
            </a:r>
          </a:p>
          <a:p>
            <a:r>
              <a:rPr lang="en-US" dirty="0" err="1"/>
              <a:t>Bharadwaj</a:t>
            </a:r>
            <a:r>
              <a:rPr lang="en-US" dirty="0"/>
              <a:t>, M., Sridhar, H., Chauhan, P., y </a:t>
            </a:r>
            <a:r>
              <a:rPr lang="en-US" dirty="0" err="1"/>
              <a:t>Pilani</a:t>
            </a:r>
            <a:r>
              <a:rPr lang="en-US" dirty="0"/>
              <a:t>, S. (2018). Implementation Plan for Electrification of Public Bus Transport in Bengaluru Project. https://doi.org/10.13140/RG.2.2.10152.21761</a:t>
            </a:r>
          </a:p>
          <a:p>
            <a:r>
              <a:rPr lang="en-US" dirty="0" err="1"/>
              <a:t>Bohórquez</a:t>
            </a:r>
            <a:r>
              <a:rPr lang="en-US" dirty="0"/>
              <a:t>, J., López, C., </a:t>
            </a:r>
            <a:r>
              <a:rPr lang="en-US" dirty="0" err="1"/>
              <a:t>Díez</a:t>
            </a:r>
            <a:r>
              <a:rPr lang="en-US" dirty="0"/>
              <a:t>, A., y  </a:t>
            </a:r>
            <a:r>
              <a:rPr lang="en-US" dirty="0" err="1"/>
              <a:t>Díez</a:t>
            </a:r>
            <a:r>
              <a:rPr lang="en-US" dirty="0"/>
              <a:t>, I. (2011). Revisión y análisis de la </a:t>
            </a:r>
            <a:r>
              <a:rPr lang="en-US" dirty="0" err="1"/>
              <a:t>normatividad</a:t>
            </a:r>
            <a:r>
              <a:rPr lang="en-US" dirty="0"/>
              <a:t> actual de </a:t>
            </a:r>
            <a:r>
              <a:rPr lang="en-US" dirty="0" err="1"/>
              <a:t>productos</a:t>
            </a:r>
            <a:r>
              <a:rPr lang="en-US" dirty="0"/>
              <a:t> y </a:t>
            </a:r>
            <a:r>
              <a:rPr lang="en-US" dirty="0" err="1"/>
              <a:t>equipos</a:t>
            </a:r>
            <a:r>
              <a:rPr lang="en-US" dirty="0"/>
              <a:t> eléctricos </a:t>
            </a:r>
            <a:r>
              <a:rPr lang="en-US" dirty="0" err="1"/>
              <a:t>frente</a:t>
            </a:r>
            <a:r>
              <a:rPr lang="en-US" dirty="0"/>
              <a:t> a la entrada de </a:t>
            </a:r>
            <a:r>
              <a:rPr lang="en-US" dirty="0" err="1"/>
              <a:t>vehículos</a:t>
            </a:r>
            <a:r>
              <a:rPr lang="en-US" dirty="0"/>
              <a:t> eléctricos en </a:t>
            </a:r>
            <a:r>
              <a:rPr lang="en-US" dirty="0" err="1"/>
              <a:t>colombia</a:t>
            </a:r>
            <a:r>
              <a:rPr lang="en-US" dirty="0"/>
              <a:t>. </a:t>
            </a:r>
            <a:r>
              <a:rPr lang="en-US" dirty="0" err="1"/>
              <a:t>Revista</a:t>
            </a:r>
            <a:r>
              <a:rPr lang="en-US" dirty="0"/>
              <a:t> InvestigacionesAplicadas,5(2011),111–123. https://dialnet.unirioja.es/servlet/articulo?codigo=5001682</a:t>
            </a:r>
          </a:p>
          <a:p>
            <a:r>
              <a:rPr lang="en-US" dirty="0"/>
              <a:t>Bosch, R. (1996). Manual de la Técnica del </a:t>
            </a:r>
            <a:r>
              <a:rPr lang="en-US" dirty="0" err="1"/>
              <a:t>Automóvil</a:t>
            </a:r>
            <a:r>
              <a:rPr lang="en-US" dirty="0"/>
              <a:t> (3ra ed.).</a:t>
            </a:r>
          </a:p>
          <a:p>
            <a:r>
              <a:rPr lang="en-US" dirty="0"/>
              <a:t>Build your dreams. (2019). The BYD K9 Data Sheet. Recuperado el 13 de </a:t>
            </a:r>
            <a:r>
              <a:rPr lang="en-US" dirty="0" err="1"/>
              <a:t>julio</a:t>
            </a:r>
            <a:r>
              <a:rPr lang="en-US" dirty="0"/>
              <a:t> de 2021 de https://en.byd.com/wp-content/uploads/2019/07/4504-byd-transit-cut-sheets_k9-40_lr.pdf</a:t>
            </a:r>
          </a:p>
          <a:p>
            <a:r>
              <a:rPr lang="en-US" dirty="0"/>
              <a:t>Build your dreams. (2019). Especificaciones Técnicas BYD K9G.</a:t>
            </a: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930" y="5629128"/>
            <a:ext cx="1346382" cy="1030186"/>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9034" y="5955620"/>
            <a:ext cx="1322796" cy="741839"/>
          </a:xfrm>
          <a:prstGeom prst="rect">
            <a:avLst/>
          </a:prstGeom>
        </p:spPr>
      </p:pic>
      <p:sp>
        <p:nvSpPr>
          <p:cNvPr id="12" name="Marcador de pie de página 4"/>
          <p:cNvSpPr>
            <a:spLocks noGrp="1"/>
          </p:cNvSpPr>
          <p:nvPr>
            <p:ph type="ftr" sz="quarter" idx="11"/>
          </p:nvPr>
        </p:nvSpPr>
        <p:spPr>
          <a:xfrm>
            <a:off x="1961881" y="6276174"/>
            <a:ext cx="8958668" cy="498488"/>
          </a:xfrm>
        </p:spPr>
        <p:txBody>
          <a:bodyPr/>
          <a:lstStyle/>
          <a:p>
            <a:pPr lvl="0">
              <a:defRPr/>
            </a:pPr>
            <a:r>
              <a:rPr lang="es-ES" dirty="0">
                <a:solidFill>
                  <a:prstClr val="black">
                    <a:tint val="75000"/>
                  </a:prstClr>
                </a:solidFill>
              </a:rPr>
              <a:t>Desarrollo de una metodología para seleccionar un bus eléctrico.</a:t>
            </a:r>
          </a:p>
          <a:p>
            <a:pPr lvl="0">
              <a:defRPr/>
            </a:pPr>
            <a:r>
              <a:rPr lang="es-ES" dirty="0">
                <a:solidFill>
                  <a:prstClr val="black">
                    <a:tint val="75000"/>
                  </a:prstClr>
                </a:solidFill>
              </a:rPr>
              <a:t>Ing. Francisco Torres </a:t>
            </a:r>
            <a:r>
              <a:rPr lang="es-ES" dirty="0" smtClean="0">
                <a:solidFill>
                  <a:prstClr val="black">
                    <a:tint val="75000"/>
                  </a:prstClr>
                </a:solidFill>
              </a:rPr>
              <a:t>Moscoso</a:t>
            </a:r>
            <a:r>
              <a:rPr lang="es-ES" dirty="0">
                <a:solidFill>
                  <a:prstClr val="black">
                    <a:tint val="75000"/>
                  </a:prstClr>
                </a:solidFill>
              </a:rPr>
              <a:t>.</a:t>
            </a:r>
          </a:p>
        </p:txBody>
      </p:sp>
    </p:spTree>
    <p:extLst>
      <p:ext uri="{BB962C8B-B14F-4D97-AF65-F5344CB8AC3E}">
        <p14:creationId xmlns:p14="http://schemas.microsoft.com/office/powerpoint/2010/main" val="27196641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p:cNvSpPr>
            <a:spLocks noGrp="1"/>
          </p:cNvSpPr>
          <p:nvPr>
            <p:ph type="ftr" sz="quarter" idx="11"/>
          </p:nvPr>
        </p:nvSpPr>
        <p:spPr>
          <a:xfrm>
            <a:off x="1961881" y="6276174"/>
            <a:ext cx="8958668" cy="498488"/>
          </a:xfrm>
        </p:spPr>
        <p:txBody>
          <a:bodyPr/>
          <a:lstStyle/>
          <a:p>
            <a:pPr lvl="0">
              <a:defRPr/>
            </a:pPr>
            <a:r>
              <a:rPr lang="es-ES" dirty="0">
                <a:solidFill>
                  <a:prstClr val="black">
                    <a:tint val="75000"/>
                  </a:prstClr>
                </a:solidFill>
              </a:rPr>
              <a:t>Desarrollo de una metodología para seleccionar un bus eléctrico.</a:t>
            </a:r>
          </a:p>
          <a:p>
            <a:pPr lvl="0">
              <a:defRPr/>
            </a:pPr>
            <a:r>
              <a:rPr lang="es-ES" dirty="0">
                <a:solidFill>
                  <a:prstClr val="black">
                    <a:tint val="75000"/>
                  </a:prstClr>
                </a:solidFill>
              </a:rPr>
              <a:t>Ing. Francisco Torres </a:t>
            </a:r>
            <a:r>
              <a:rPr lang="es-ES" dirty="0" smtClean="0">
                <a:solidFill>
                  <a:prstClr val="black">
                    <a:tint val="75000"/>
                  </a:prstClr>
                </a:solidFill>
              </a:rPr>
              <a:t>Moscoso</a:t>
            </a:r>
            <a:r>
              <a:rPr lang="es-ES" dirty="0">
                <a:solidFill>
                  <a:prstClr val="black">
                    <a:tint val="75000"/>
                  </a:prstClr>
                </a:solidFill>
              </a:rPr>
              <a:t>.</a:t>
            </a:r>
          </a:p>
        </p:txBody>
      </p:sp>
      <p:sp>
        <p:nvSpPr>
          <p:cNvPr id="13" name="Marcador de contenido 2"/>
          <p:cNvSpPr txBox="1">
            <a:spLocks/>
          </p:cNvSpPr>
          <p:nvPr/>
        </p:nvSpPr>
        <p:spPr>
          <a:xfrm>
            <a:off x="0" y="419122"/>
            <a:ext cx="1961881" cy="5676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EC" sz="1200" dirty="0" smtClean="0"/>
              <a:t>Índice.</a:t>
            </a:r>
          </a:p>
          <a:p>
            <a:pPr marL="0" indent="0">
              <a:lnSpc>
                <a:spcPct val="100000"/>
              </a:lnSpc>
              <a:spcBef>
                <a:spcPts val="0"/>
              </a:spcBef>
              <a:buNone/>
            </a:pPr>
            <a:r>
              <a:rPr lang="es-EC" sz="1200" dirty="0" smtClean="0"/>
              <a:t>Cap I. </a:t>
            </a:r>
            <a:endParaRPr lang="es-EC" b="1" dirty="0" smtClean="0">
              <a:solidFill>
                <a:prstClr val="black"/>
              </a:solidFill>
            </a:endParaRPr>
          </a:p>
          <a:p>
            <a:endParaRPr lang="es-EC" dirty="0"/>
          </a:p>
        </p:txBody>
      </p:sp>
      <p:sp>
        <p:nvSpPr>
          <p:cNvPr id="16" name="Título 1"/>
          <p:cNvSpPr txBox="1">
            <a:spLocks/>
          </p:cNvSpPr>
          <p:nvPr/>
        </p:nvSpPr>
        <p:spPr>
          <a:xfrm>
            <a:off x="4055724" y="90729"/>
            <a:ext cx="4323806" cy="52564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2800" dirty="0" smtClean="0"/>
              <a:t>Antecedentes.</a:t>
            </a:r>
            <a:endParaRPr lang="es-EC" sz="2800" dirty="0"/>
          </a:p>
        </p:txBody>
      </p:sp>
      <p:pic>
        <p:nvPicPr>
          <p:cNvPr id="28" name="Imagen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930" y="5629128"/>
            <a:ext cx="1346382" cy="1030186"/>
          </a:xfrm>
          <a:prstGeom prst="rect">
            <a:avLst/>
          </a:prstGeom>
        </p:spPr>
      </p:pic>
      <p:sp>
        <p:nvSpPr>
          <p:cNvPr id="17" name="Rectángulo 16"/>
          <p:cNvSpPr/>
          <p:nvPr/>
        </p:nvSpPr>
        <p:spPr>
          <a:xfrm>
            <a:off x="699035" y="756657"/>
            <a:ext cx="4348704"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400" dirty="0">
                <a:solidFill>
                  <a:srgbClr val="0000CC"/>
                </a:solidFill>
                <a:latin typeface="Arial" panose="020B0604020202020204"/>
              </a:rPr>
              <a:t> </a:t>
            </a:r>
            <a:r>
              <a:rPr lang="es-ES" sz="2400" dirty="0" smtClean="0">
                <a:solidFill>
                  <a:srgbClr val="0000CC"/>
                </a:solidFill>
                <a:latin typeface="Arial" panose="020B0604020202020204"/>
              </a:rPr>
              <a:t>En </a:t>
            </a:r>
            <a:r>
              <a:rPr kumimoji="0" lang="es-ES" sz="2400" b="0" i="0" u="none" strike="noStrike" kern="1200" cap="none" spc="0" normalizeH="0" baseline="0" noProof="0" dirty="0" smtClean="0">
                <a:ln>
                  <a:noFill/>
                </a:ln>
                <a:solidFill>
                  <a:srgbClr val="0000CC"/>
                </a:solidFill>
                <a:effectLst/>
                <a:uLnTx/>
                <a:uFillTx/>
                <a:latin typeface="Arial" panose="020B0604020202020204"/>
                <a:ea typeface="+mn-ea"/>
                <a:cs typeface="+mn-cs"/>
              </a:rPr>
              <a:t>Ecuador por el transporte. </a:t>
            </a:r>
            <a:endParaRPr kumimoji="0" lang="es-ES" sz="1800" b="0" i="0" u="none" strike="noStrike" kern="1200" cap="none" spc="0" normalizeH="0" baseline="0" noProof="0" dirty="0">
              <a:ln>
                <a:noFill/>
              </a:ln>
              <a:solidFill>
                <a:srgbClr val="0000CC"/>
              </a:solidFill>
              <a:effectLst/>
              <a:uLnTx/>
              <a:uFillTx/>
              <a:latin typeface="Arial" panose="020B0604020202020204"/>
              <a:ea typeface="+mn-ea"/>
              <a:cs typeface="+mn-cs"/>
            </a:endParaRPr>
          </a:p>
        </p:txBody>
      </p:sp>
      <p:graphicFrame>
        <p:nvGraphicFramePr>
          <p:cNvPr id="18" name="Gráfico 17"/>
          <p:cNvGraphicFramePr/>
          <p:nvPr>
            <p:extLst>
              <p:ext uri="{D42A27DB-BD31-4B8C-83A1-F6EECF244321}">
                <p14:modId xmlns:p14="http://schemas.microsoft.com/office/powerpoint/2010/main" val="1451018956"/>
              </p:ext>
            </p:extLst>
          </p:nvPr>
        </p:nvGraphicFramePr>
        <p:xfrm>
          <a:off x="347638" y="1222897"/>
          <a:ext cx="4835864" cy="4065535"/>
        </p:xfrm>
        <a:graphic>
          <a:graphicData uri="http://schemas.openxmlformats.org/drawingml/2006/chart">
            <c:chart xmlns:c="http://schemas.openxmlformats.org/drawingml/2006/chart" xmlns:r="http://schemas.openxmlformats.org/officeDocument/2006/relationships" r:id="rId3"/>
          </a:graphicData>
        </a:graphic>
      </p:graphicFrame>
      <p:sp>
        <p:nvSpPr>
          <p:cNvPr id="19" name="Rectángulo 18"/>
          <p:cNvSpPr/>
          <p:nvPr/>
        </p:nvSpPr>
        <p:spPr>
          <a:xfrm>
            <a:off x="838943" y="4868201"/>
            <a:ext cx="4766652" cy="923330"/>
          </a:xfrm>
          <a:prstGeom prst="rect">
            <a:avLst/>
          </a:prstGeom>
        </p:spPr>
        <p:txBody>
          <a:bodyPr wrap="square">
            <a:spAutoFit/>
          </a:bodyPr>
          <a:lstStyle/>
          <a:p>
            <a:r>
              <a:rPr lang="es-ES" dirty="0"/>
              <a:t>Consumo de energía por sector en el Ecuador (94 millones BEP</a:t>
            </a:r>
            <a:r>
              <a:rPr lang="es-ES" dirty="0" smtClean="0"/>
              <a:t>) </a:t>
            </a:r>
          </a:p>
          <a:p>
            <a:r>
              <a:rPr lang="es-ES" dirty="0"/>
              <a:t> </a:t>
            </a:r>
            <a:r>
              <a:rPr lang="es-ES" dirty="0" smtClean="0"/>
              <a:t>                                  Transporte 49%</a:t>
            </a:r>
            <a:endParaRPr lang="es-ES" dirty="0"/>
          </a:p>
        </p:txBody>
      </p:sp>
      <p:cxnSp>
        <p:nvCxnSpPr>
          <p:cNvPr id="21" name="Conector curvado 20"/>
          <p:cNvCxnSpPr/>
          <p:nvPr/>
        </p:nvCxnSpPr>
        <p:spPr>
          <a:xfrm>
            <a:off x="2112524" y="5450839"/>
            <a:ext cx="985953" cy="207103"/>
          </a:xfrm>
          <a:prstGeom prst="curvedConnector3">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0" name="Rectángulo 29"/>
          <p:cNvSpPr/>
          <p:nvPr/>
        </p:nvSpPr>
        <p:spPr>
          <a:xfrm>
            <a:off x="9552654" y="5200621"/>
            <a:ext cx="1000054" cy="244682"/>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s-ES" sz="1100" b="0" i="0" u="none" strike="noStrike" kern="1200" cap="none" spc="0" normalizeH="0" baseline="0" noProof="0" dirty="0" smtClean="0">
                <a:ln>
                  <a:noFill/>
                </a:ln>
                <a:solidFill>
                  <a:prstClr val="black"/>
                </a:solidFill>
                <a:effectLst/>
                <a:uLnTx/>
                <a:uFillTx/>
                <a:latin typeface="Times New Roman"/>
                <a:ea typeface="+mn-ea"/>
                <a:cs typeface="+mn-cs"/>
              </a:rPr>
              <a:t>Paredes, 2020</a:t>
            </a:r>
            <a:endParaRPr kumimoji="0" lang="en-US" sz="1100" b="0" i="0" u="none" strike="noStrike" kern="1200" cap="none" spc="0" normalizeH="0" baseline="0" noProof="0" dirty="0">
              <a:ln>
                <a:noFill/>
              </a:ln>
              <a:solidFill>
                <a:prstClr val="black"/>
              </a:solidFill>
              <a:effectLst/>
              <a:uLnTx/>
              <a:uFillTx/>
              <a:latin typeface="Times New Roman"/>
              <a:ea typeface="+mn-ea"/>
              <a:cs typeface="+mn-cs"/>
            </a:endParaRPr>
          </a:p>
        </p:txBody>
      </p:sp>
      <p:graphicFrame>
        <p:nvGraphicFramePr>
          <p:cNvPr id="31" name="Gráfico 30"/>
          <p:cNvGraphicFramePr/>
          <p:nvPr>
            <p:extLst>
              <p:ext uri="{D42A27DB-BD31-4B8C-83A1-F6EECF244321}">
                <p14:modId xmlns:p14="http://schemas.microsoft.com/office/powerpoint/2010/main" val="3388675234"/>
              </p:ext>
            </p:extLst>
          </p:nvPr>
        </p:nvGraphicFramePr>
        <p:xfrm>
          <a:off x="6027792" y="735959"/>
          <a:ext cx="5525589" cy="4527473"/>
        </p:xfrm>
        <a:graphic>
          <a:graphicData uri="http://schemas.openxmlformats.org/drawingml/2006/chart">
            <c:chart xmlns:c="http://schemas.openxmlformats.org/drawingml/2006/chart" xmlns:r="http://schemas.openxmlformats.org/officeDocument/2006/relationships" r:id="rId4"/>
          </a:graphicData>
        </a:graphic>
      </p:graphicFrame>
      <p:sp>
        <p:nvSpPr>
          <p:cNvPr id="32" name="Flecha curvada hacia abajo 31"/>
          <p:cNvSpPr/>
          <p:nvPr/>
        </p:nvSpPr>
        <p:spPr>
          <a:xfrm>
            <a:off x="7328290" y="1592282"/>
            <a:ext cx="1386840" cy="56170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 name="CuadroTexto 32"/>
          <p:cNvSpPr txBox="1"/>
          <p:nvPr/>
        </p:nvSpPr>
        <p:spPr>
          <a:xfrm>
            <a:off x="7676692" y="1965795"/>
            <a:ext cx="44435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smtClean="0">
                <a:ln>
                  <a:noFill/>
                </a:ln>
                <a:solidFill>
                  <a:prstClr val="black"/>
                </a:solidFill>
                <a:effectLst/>
                <a:uLnTx/>
                <a:uFillTx/>
                <a:latin typeface="Arial" panose="020B0604020202020204"/>
                <a:ea typeface="+mn-ea"/>
                <a:cs typeface="+mn-cs"/>
              </a:rPr>
              <a:t>6%</a:t>
            </a:r>
            <a:endPar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34" name="Conector recto de flecha 33"/>
          <p:cNvCxnSpPr/>
          <p:nvPr/>
        </p:nvCxnSpPr>
        <p:spPr>
          <a:xfrm flipV="1">
            <a:off x="9132915" y="1779473"/>
            <a:ext cx="964474" cy="536020"/>
          </a:xfrm>
          <a:prstGeom prst="straightConnector1">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5" name="CuadroTexto 34"/>
          <p:cNvSpPr txBox="1"/>
          <p:nvPr/>
        </p:nvSpPr>
        <p:spPr>
          <a:xfrm>
            <a:off x="10097389" y="1412166"/>
            <a:ext cx="54373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smtClean="0">
                <a:ln>
                  <a:noFill/>
                </a:ln>
                <a:solidFill>
                  <a:prstClr val="black"/>
                </a:solidFill>
                <a:effectLst/>
                <a:uLnTx/>
                <a:uFillTx/>
                <a:latin typeface="Arial" panose="020B0604020202020204"/>
                <a:ea typeface="+mn-ea"/>
                <a:cs typeface="+mn-cs"/>
              </a:rPr>
              <a:t>28%</a:t>
            </a:r>
            <a:endPar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36" name="Conector recto de flecha 35"/>
          <p:cNvCxnSpPr/>
          <p:nvPr/>
        </p:nvCxnSpPr>
        <p:spPr>
          <a:xfrm>
            <a:off x="10665689" y="1845627"/>
            <a:ext cx="195943" cy="2482385"/>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7" name="CuadroTexto 36"/>
          <p:cNvSpPr txBox="1"/>
          <p:nvPr/>
        </p:nvSpPr>
        <p:spPr>
          <a:xfrm>
            <a:off x="11381748" y="4305540"/>
            <a:ext cx="54373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smtClean="0">
                <a:ln>
                  <a:noFill/>
                </a:ln>
                <a:solidFill>
                  <a:prstClr val="black"/>
                </a:solidFill>
                <a:effectLst/>
                <a:uLnTx/>
                <a:uFillTx/>
                <a:latin typeface="Arial" panose="020B0604020202020204"/>
                <a:ea typeface="+mn-ea"/>
                <a:cs typeface="+mn-cs"/>
              </a:rPr>
              <a:t>47%</a:t>
            </a:r>
            <a:endPar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38" name="Tabla 37"/>
          <p:cNvGraphicFramePr>
            <a:graphicFrameLocks noGrp="1"/>
          </p:cNvGraphicFramePr>
          <p:nvPr>
            <p:extLst>
              <p:ext uri="{D42A27DB-BD31-4B8C-83A1-F6EECF244321}">
                <p14:modId xmlns:p14="http://schemas.microsoft.com/office/powerpoint/2010/main" val="1374218496"/>
              </p:ext>
            </p:extLst>
          </p:nvPr>
        </p:nvGraphicFramePr>
        <p:xfrm>
          <a:off x="6140807" y="5154373"/>
          <a:ext cx="3376662" cy="1097280"/>
        </p:xfrm>
        <a:graphic>
          <a:graphicData uri="http://schemas.openxmlformats.org/drawingml/2006/table">
            <a:tbl>
              <a:tblPr firstRow="1" bandRow="1">
                <a:tableStyleId>{5C22544A-7EE6-4342-B048-85BDC9FD1C3A}</a:tableStyleId>
              </a:tblPr>
              <a:tblGrid>
                <a:gridCol w="1688331">
                  <a:extLst>
                    <a:ext uri="{9D8B030D-6E8A-4147-A177-3AD203B41FA5}">
                      <a16:colId xmlns:a16="http://schemas.microsoft.com/office/drawing/2014/main" val="4081175994"/>
                    </a:ext>
                  </a:extLst>
                </a:gridCol>
                <a:gridCol w="1688331">
                  <a:extLst>
                    <a:ext uri="{9D8B030D-6E8A-4147-A177-3AD203B41FA5}">
                      <a16:colId xmlns:a16="http://schemas.microsoft.com/office/drawing/2014/main" val="2465984372"/>
                    </a:ext>
                  </a:extLst>
                </a:gridCol>
              </a:tblGrid>
              <a:tr h="210848">
                <a:tc>
                  <a:txBody>
                    <a:bodyPr/>
                    <a:lstStyle/>
                    <a:p>
                      <a:pPr algn="ctr"/>
                      <a:r>
                        <a:rPr lang="es-EC" sz="1200" dirty="0" smtClean="0"/>
                        <a:t>Año</a:t>
                      </a:r>
                      <a:endParaRPr lang="en-US" sz="1200" dirty="0"/>
                    </a:p>
                  </a:txBody>
                  <a:tcPr/>
                </a:tc>
                <a:tc>
                  <a:txBody>
                    <a:bodyPr/>
                    <a:lstStyle/>
                    <a:p>
                      <a:pPr algn="ctr"/>
                      <a:r>
                        <a:rPr lang="es-EC" sz="1200" dirty="0" smtClean="0"/>
                        <a:t>Total buses</a:t>
                      </a:r>
                      <a:endParaRPr lang="en-US" sz="1200" dirty="0"/>
                    </a:p>
                  </a:txBody>
                  <a:tcPr/>
                </a:tc>
                <a:extLst>
                  <a:ext uri="{0D108BD9-81ED-4DB2-BD59-A6C34878D82A}">
                    <a16:rowId xmlns:a16="http://schemas.microsoft.com/office/drawing/2014/main" val="641461231"/>
                  </a:ext>
                </a:extLst>
              </a:tr>
              <a:tr h="210848">
                <a:tc>
                  <a:txBody>
                    <a:bodyPr/>
                    <a:lstStyle/>
                    <a:p>
                      <a:pPr algn="ctr"/>
                      <a:r>
                        <a:rPr lang="es-EC" sz="1200" dirty="0" smtClean="0"/>
                        <a:t>2019</a:t>
                      </a:r>
                    </a:p>
                  </a:txBody>
                  <a:tcPr/>
                </a:tc>
                <a:tc>
                  <a:txBody>
                    <a:bodyPr/>
                    <a:lstStyle/>
                    <a:p>
                      <a:pPr algn="ctr"/>
                      <a:r>
                        <a:rPr lang="es-EC" sz="1200" dirty="0" smtClean="0"/>
                        <a:t>29.519</a:t>
                      </a:r>
                      <a:endParaRPr lang="en-US" sz="1200" dirty="0"/>
                    </a:p>
                  </a:txBody>
                  <a:tcPr/>
                </a:tc>
                <a:extLst>
                  <a:ext uri="{0D108BD9-81ED-4DB2-BD59-A6C34878D82A}">
                    <a16:rowId xmlns:a16="http://schemas.microsoft.com/office/drawing/2014/main" val="4073995108"/>
                  </a:ext>
                </a:extLst>
              </a:tr>
              <a:tr h="210848">
                <a:tc>
                  <a:txBody>
                    <a:bodyPr/>
                    <a:lstStyle/>
                    <a:p>
                      <a:pPr algn="ctr"/>
                      <a:r>
                        <a:rPr lang="es-EC" sz="1200" dirty="0" smtClean="0"/>
                        <a:t>2020</a:t>
                      </a:r>
                      <a:endParaRPr lang="en-US" sz="1200" dirty="0"/>
                    </a:p>
                  </a:txBody>
                  <a:tcPr/>
                </a:tc>
                <a:tc>
                  <a:txBody>
                    <a:bodyPr/>
                    <a:lstStyle/>
                    <a:p>
                      <a:pPr algn="ctr"/>
                      <a:r>
                        <a:rPr lang="es-EC" sz="1200" dirty="0" smtClean="0"/>
                        <a:t>31.248</a:t>
                      </a:r>
                      <a:endParaRPr lang="en-US" sz="1200" dirty="0"/>
                    </a:p>
                  </a:txBody>
                  <a:tcPr/>
                </a:tc>
                <a:extLst>
                  <a:ext uri="{0D108BD9-81ED-4DB2-BD59-A6C34878D82A}">
                    <a16:rowId xmlns:a16="http://schemas.microsoft.com/office/drawing/2014/main" val="2847278387"/>
                  </a:ext>
                </a:extLst>
              </a:tr>
              <a:tr h="210848">
                <a:tc>
                  <a:txBody>
                    <a:bodyPr/>
                    <a:lstStyle/>
                    <a:p>
                      <a:pPr algn="ctr"/>
                      <a:r>
                        <a:rPr lang="es-EC" sz="1200" dirty="0" smtClean="0"/>
                        <a:t>2025</a:t>
                      </a:r>
                      <a:endParaRPr lang="en-US" sz="1200" dirty="0"/>
                    </a:p>
                  </a:txBody>
                  <a:tcPr/>
                </a:tc>
                <a:tc>
                  <a:txBody>
                    <a:bodyPr/>
                    <a:lstStyle/>
                    <a:p>
                      <a:pPr algn="ctr"/>
                      <a:r>
                        <a:rPr lang="es-EC" sz="1200" dirty="0" smtClean="0"/>
                        <a:t>39.896</a:t>
                      </a:r>
                      <a:endParaRPr lang="en-US" sz="1200" dirty="0"/>
                    </a:p>
                  </a:txBody>
                  <a:tcPr/>
                </a:tc>
                <a:extLst>
                  <a:ext uri="{0D108BD9-81ED-4DB2-BD59-A6C34878D82A}">
                    <a16:rowId xmlns:a16="http://schemas.microsoft.com/office/drawing/2014/main" val="2999434503"/>
                  </a:ext>
                </a:extLst>
              </a:tr>
            </a:tbl>
          </a:graphicData>
        </a:graphic>
      </p:graphicFrame>
      <p:sp>
        <p:nvSpPr>
          <p:cNvPr id="40" name="Rectángulo 39"/>
          <p:cNvSpPr/>
          <p:nvPr/>
        </p:nvSpPr>
        <p:spPr>
          <a:xfrm>
            <a:off x="1547182" y="5738322"/>
            <a:ext cx="4545321" cy="244682"/>
          </a:xfrm>
          <a:prstGeom prst="rect">
            <a:avLst/>
          </a:prstGeom>
        </p:spPr>
        <p:txBody>
          <a:bodyPr wrap="square">
            <a:spAutoFit/>
          </a:bodyPr>
          <a:lstStyle/>
          <a:p>
            <a:pPr lvl="0">
              <a:lnSpc>
                <a:spcPct val="90000"/>
              </a:lnSpc>
              <a:spcBef>
                <a:spcPts val="1000"/>
              </a:spcBef>
            </a:pPr>
            <a:r>
              <a:rPr lang="es-ES" sz="1100" dirty="0" smtClean="0">
                <a:solidFill>
                  <a:prstClr val="black"/>
                </a:solidFill>
                <a:latin typeface="Times New Roman"/>
              </a:rPr>
              <a:t>Ministerio </a:t>
            </a:r>
            <a:r>
              <a:rPr lang="es-EC" sz="1100" dirty="0" smtClean="0">
                <a:solidFill>
                  <a:prstClr val="black"/>
                </a:solidFill>
                <a:latin typeface="Times New Roman"/>
              </a:rPr>
              <a:t>Ministerio de Electricidad y Energía Renovable</a:t>
            </a:r>
            <a:r>
              <a:rPr lang="es-ES" sz="1100" dirty="0" smtClean="0">
                <a:solidFill>
                  <a:prstClr val="black"/>
                </a:solidFill>
                <a:latin typeface="Times New Roman"/>
              </a:rPr>
              <a:t>, 2017.</a:t>
            </a:r>
            <a:endParaRPr lang="es-ES" sz="1100" dirty="0">
              <a:solidFill>
                <a:prstClr val="black"/>
              </a:solidFill>
              <a:latin typeface="Times New Roman"/>
            </a:endParaRPr>
          </a:p>
        </p:txBody>
      </p:sp>
      <p:pic>
        <p:nvPicPr>
          <p:cNvPr id="41" name="Imagen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59034" y="5955620"/>
            <a:ext cx="1322796" cy="741839"/>
          </a:xfrm>
          <a:prstGeom prst="rect">
            <a:avLst/>
          </a:prstGeom>
        </p:spPr>
      </p:pic>
      <p:sp>
        <p:nvSpPr>
          <p:cNvPr id="42" name="Marcador de número de diapositiva 5"/>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C" sz="1200" b="0" i="0" u="none" strike="noStrike" kern="1200" cap="none" spc="0" normalizeH="0" baseline="0" noProof="0" dirty="0" smtClean="0">
                <a:ln>
                  <a:noFill/>
                </a:ln>
                <a:solidFill>
                  <a:prstClr val="black">
                    <a:tint val="75000"/>
                  </a:prstClr>
                </a:solidFill>
                <a:effectLst/>
                <a:uLnTx/>
                <a:uFillTx/>
                <a:latin typeface="Arial" panose="020B0604020202020204"/>
                <a:ea typeface="+mn-ea"/>
                <a:cs typeface="+mn-cs"/>
              </a:rPr>
              <a:t>4</a:t>
            </a:r>
            <a:endParaRPr kumimoji="0" lang="es-EC"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644414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D16CBA-ED36-4397-9CF3-7E51CC0B5D51}" type="slidenum">
              <a:rPr kumimoji="0" lang="es-EC"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s-EC"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16" name="Título 1"/>
          <p:cNvSpPr txBox="1">
            <a:spLocks/>
          </p:cNvSpPr>
          <p:nvPr/>
        </p:nvSpPr>
        <p:spPr>
          <a:xfrm>
            <a:off x="1785426" y="276222"/>
            <a:ext cx="8196771" cy="52564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dirty="0" smtClean="0"/>
              <a:t>BIBLIOGRAFÍA.</a:t>
            </a:r>
          </a:p>
          <a:p>
            <a:pPr algn="ctr"/>
            <a:endParaRPr lang="es-EC" sz="2000" dirty="0"/>
          </a:p>
        </p:txBody>
      </p:sp>
      <p:sp>
        <p:nvSpPr>
          <p:cNvPr id="3" name="Rectángulo 2"/>
          <p:cNvSpPr/>
          <p:nvPr/>
        </p:nvSpPr>
        <p:spPr>
          <a:xfrm>
            <a:off x="1457681" y="867675"/>
            <a:ext cx="8852263" cy="5355312"/>
          </a:xfrm>
          <a:prstGeom prst="rect">
            <a:avLst/>
          </a:prstGeom>
        </p:spPr>
        <p:txBody>
          <a:bodyPr wrap="square">
            <a:spAutoFit/>
          </a:bodyPr>
          <a:lstStyle/>
          <a:p>
            <a:r>
              <a:rPr lang="es-ES" dirty="0"/>
              <a:t>López, J.,  y Ruiz, J. (2020). Información básica de Cuenca. https://www.goraymi.com/es-ec/azuay/cuenca/historias/informacion-basica-cuenca-a34f471ec</a:t>
            </a:r>
          </a:p>
          <a:p>
            <a:r>
              <a:rPr lang="es-ES" dirty="0"/>
              <a:t>Caetano. (2020). e. City Gold. Su ciudad, nuestra tecnología.</a:t>
            </a:r>
          </a:p>
          <a:p>
            <a:r>
              <a:rPr lang="es-ES" dirty="0"/>
              <a:t>Comisión económica de las Naciones Unidas. (2015). Reglamento número 100 de la Comisión Económica de las Naciones Unidas para Europa (CEPE/ONU) — Disposiciones uniformes relativas a la homologación de vehículos en relación con los requisitos específicos del grupo motopropulsor eléctrico, (78), 30–59.</a:t>
            </a:r>
          </a:p>
          <a:p>
            <a:r>
              <a:rPr lang="es-ES" dirty="0"/>
              <a:t>Corporación financiera nacional. (2019). La movilidad eléctrica arranca en ecuador. Recuperado el 8 de mayo de 2021 de https://www.cfn.fin.ec/la-movilidad-electrica-arranca-en-ecuador/</a:t>
            </a:r>
          </a:p>
          <a:p>
            <a:r>
              <a:rPr lang="es-ES" dirty="0"/>
              <a:t>Crece publicidad móvil en Quito. (2007). La Hora. Recuperado el 8 de mayo de 2021 de https://lahora.com.ec/noticia/547738/crece-publicidad-mvil-en-quito</a:t>
            </a:r>
          </a:p>
          <a:p>
            <a:r>
              <a:rPr lang="es-ES" dirty="0"/>
              <a:t>Cueva, G. (2019). Análisis de factibilidad de implementación de buses 100% eléctricos para impulsar la movilidad sostenible en el sistema de transporte urbano del Distrito Metropolitano de Quito, 132.</a:t>
            </a:r>
          </a:p>
          <a:p>
            <a:r>
              <a:rPr lang="es-ES" dirty="0"/>
              <a:t>Dávalos. D, Cordero. D. (2017). Obtención de un ciclo típico de conducción para los vehículos de la unión de taxistas del Azuay.</a:t>
            </a:r>
          </a:p>
          <a:p>
            <a:r>
              <a:rPr lang="es-ES" dirty="0"/>
              <a:t>EBusco. (2020). </a:t>
            </a:r>
            <a:r>
              <a:rPr lang="es-ES" dirty="0" err="1"/>
              <a:t>Ebusco</a:t>
            </a:r>
            <a:r>
              <a:rPr lang="es-ES" dirty="0"/>
              <a:t> 2.2 Datos técnicos.</a:t>
            </a: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930" y="5629128"/>
            <a:ext cx="1346382" cy="1030186"/>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9034" y="5955620"/>
            <a:ext cx="1322796" cy="741839"/>
          </a:xfrm>
          <a:prstGeom prst="rect">
            <a:avLst/>
          </a:prstGeom>
        </p:spPr>
      </p:pic>
      <p:sp>
        <p:nvSpPr>
          <p:cNvPr id="12" name="Marcador de pie de página 4"/>
          <p:cNvSpPr>
            <a:spLocks noGrp="1"/>
          </p:cNvSpPr>
          <p:nvPr>
            <p:ph type="ftr" sz="quarter" idx="11"/>
          </p:nvPr>
        </p:nvSpPr>
        <p:spPr>
          <a:xfrm>
            <a:off x="1961881" y="6276174"/>
            <a:ext cx="8958668" cy="498488"/>
          </a:xfrm>
        </p:spPr>
        <p:txBody>
          <a:bodyPr/>
          <a:lstStyle/>
          <a:p>
            <a:pPr lvl="0">
              <a:defRPr/>
            </a:pPr>
            <a:r>
              <a:rPr lang="es-ES" dirty="0">
                <a:solidFill>
                  <a:prstClr val="black">
                    <a:tint val="75000"/>
                  </a:prstClr>
                </a:solidFill>
              </a:rPr>
              <a:t>Desarrollo de una metodología para seleccionar un bus eléctrico.</a:t>
            </a:r>
          </a:p>
          <a:p>
            <a:pPr lvl="0">
              <a:defRPr/>
            </a:pPr>
            <a:r>
              <a:rPr lang="es-ES" dirty="0">
                <a:solidFill>
                  <a:prstClr val="black">
                    <a:tint val="75000"/>
                  </a:prstClr>
                </a:solidFill>
              </a:rPr>
              <a:t>Ing. Francisco Torres </a:t>
            </a:r>
            <a:r>
              <a:rPr lang="es-ES" dirty="0" smtClean="0">
                <a:solidFill>
                  <a:prstClr val="black">
                    <a:tint val="75000"/>
                  </a:prstClr>
                </a:solidFill>
              </a:rPr>
              <a:t>Moscoso</a:t>
            </a:r>
            <a:r>
              <a:rPr lang="es-ES" dirty="0">
                <a:solidFill>
                  <a:prstClr val="black">
                    <a:tint val="75000"/>
                  </a:prstClr>
                </a:solidFill>
              </a:rPr>
              <a:t>.</a:t>
            </a:r>
          </a:p>
        </p:txBody>
      </p:sp>
    </p:spTree>
    <p:extLst>
      <p:ext uri="{BB962C8B-B14F-4D97-AF65-F5344CB8AC3E}">
        <p14:creationId xmlns:p14="http://schemas.microsoft.com/office/powerpoint/2010/main" val="23099595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D16CBA-ED36-4397-9CF3-7E51CC0B5D51}" type="slidenum">
              <a:rPr kumimoji="0" lang="es-EC"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s-EC"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16" name="Título 1"/>
          <p:cNvSpPr txBox="1">
            <a:spLocks/>
          </p:cNvSpPr>
          <p:nvPr/>
        </p:nvSpPr>
        <p:spPr>
          <a:xfrm>
            <a:off x="1785429" y="431765"/>
            <a:ext cx="8196771" cy="52564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dirty="0" smtClean="0"/>
              <a:t>BIBLIOGRAFÍA.</a:t>
            </a:r>
          </a:p>
          <a:p>
            <a:pPr algn="ctr"/>
            <a:endParaRPr lang="es-EC" sz="2000" dirty="0"/>
          </a:p>
        </p:txBody>
      </p:sp>
      <p:sp>
        <p:nvSpPr>
          <p:cNvPr id="2" name="Rectángulo 1"/>
          <p:cNvSpPr/>
          <p:nvPr/>
        </p:nvSpPr>
        <p:spPr>
          <a:xfrm>
            <a:off x="1577312" y="881989"/>
            <a:ext cx="9272135" cy="5078313"/>
          </a:xfrm>
          <a:prstGeom prst="rect">
            <a:avLst/>
          </a:prstGeom>
        </p:spPr>
        <p:txBody>
          <a:bodyPr wrap="square">
            <a:spAutoFit/>
          </a:bodyPr>
          <a:lstStyle/>
          <a:p>
            <a:r>
              <a:rPr lang="es-ES" dirty="0"/>
              <a:t>El parlamento europeo y el consejo de la unión europea. (2014). Reglamento (UE) No 540/2014 del parlamento europeo y del consejo.</a:t>
            </a:r>
          </a:p>
          <a:p>
            <a:r>
              <a:rPr lang="es-ES" dirty="0" err="1"/>
              <a:t>Espimbera</a:t>
            </a:r>
            <a:r>
              <a:rPr lang="es-ES" dirty="0"/>
              <a:t>, D. (2018). Estudio de los ciclos de conducción para determinar parámetros de manejo en condiciones reales de operación mediante la metodología micro – trip. UTE.</a:t>
            </a:r>
          </a:p>
          <a:p>
            <a:r>
              <a:rPr lang="es-ES" dirty="0"/>
              <a:t>Fatih, B., </a:t>
            </a:r>
            <a:r>
              <a:rPr lang="es-ES" dirty="0" err="1"/>
              <a:t>Sadamori</a:t>
            </a:r>
            <a:r>
              <a:rPr lang="es-ES" dirty="0"/>
              <a:t>, K., y </a:t>
            </a:r>
            <a:r>
              <a:rPr lang="es-ES" dirty="0" err="1"/>
              <a:t>Wordorsdorfer</a:t>
            </a:r>
            <a:r>
              <a:rPr lang="es-ES" dirty="0"/>
              <a:t>, M. (2020). Transport Improving the sustainability of passenger and freight transport. https://www.iea.org/topics/transport</a:t>
            </a:r>
          </a:p>
          <a:p>
            <a:r>
              <a:rPr lang="es-ES" dirty="0" err="1"/>
              <a:t>Fenés</a:t>
            </a:r>
            <a:r>
              <a:rPr lang="es-ES" dirty="0"/>
              <a:t>, G. (2021). ¿La tarifa eléctrica es un freno para la adopción de vehículos eléctricos en Ecuador? https://portalmovilidad.com/la-tarifa-electrica-es-un-freno-para-la-adopcion-de-vehiculos-electricos-en-ecuador/</a:t>
            </a:r>
          </a:p>
          <a:p>
            <a:r>
              <a:rPr lang="es-ES" dirty="0" smtClean="0"/>
              <a:t>Gillespie, </a:t>
            </a:r>
            <a:r>
              <a:rPr lang="es-ES" dirty="0"/>
              <a:t>T. (1992). Fundamentals of Vehicle Dynamics.</a:t>
            </a:r>
          </a:p>
          <a:p>
            <a:r>
              <a:rPr lang="es-ES" dirty="0"/>
              <a:t>González-Oropeza, R. (2005). Los ciclos de manejo, una herramienta útil si es dinámica para evaluar el consumo de combustible y las emisiones contaminantes del auto transporte. Ingeniería Investigación y Tecnología, 6(3), 147–162. https://doi.org/10.22201/fi.25940732e.2005.06n3.011</a:t>
            </a:r>
          </a:p>
          <a:p>
            <a:r>
              <a:rPr lang="es-ES" dirty="0"/>
              <a:t>González, L., Cordero-Moreno, D., y Espinoza, J. (2021). Public </a:t>
            </a:r>
            <a:r>
              <a:rPr lang="es-ES" dirty="0" err="1"/>
              <a:t>transportation</a:t>
            </a:r>
            <a:r>
              <a:rPr lang="es-ES" dirty="0"/>
              <a:t> </a:t>
            </a:r>
            <a:r>
              <a:rPr lang="es-ES" dirty="0" err="1"/>
              <a:t>with</a:t>
            </a:r>
            <a:r>
              <a:rPr lang="es-ES" dirty="0"/>
              <a:t> </a:t>
            </a:r>
            <a:r>
              <a:rPr lang="es-ES" dirty="0" err="1"/>
              <a:t>electric</a:t>
            </a:r>
            <a:r>
              <a:rPr lang="es-ES" dirty="0"/>
              <a:t> </a:t>
            </a:r>
            <a:r>
              <a:rPr lang="es-ES" dirty="0" err="1"/>
              <a:t>traction</a:t>
            </a:r>
            <a:r>
              <a:rPr lang="es-ES" dirty="0"/>
              <a:t>: </a:t>
            </a:r>
            <a:r>
              <a:rPr lang="es-ES" dirty="0" err="1"/>
              <a:t>Experiences</a:t>
            </a:r>
            <a:r>
              <a:rPr lang="es-ES" dirty="0"/>
              <a:t> and </a:t>
            </a:r>
            <a:r>
              <a:rPr lang="es-ES" dirty="0" err="1"/>
              <a:t>challenges</a:t>
            </a:r>
            <a:r>
              <a:rPr lang="es-ES" dirty="0"/>
              <a:t> in </a:t>
            </a:r>
            <a:r>
              <a:rPr lang="es-ES" dirty="0" err="1"/>
              <a:t>an</a:t>
            </a:r>
            <a:r>
              <a:rPr lang="es-ES" dirty="0"/>
              <a:t> </a:t>
            </a:r>
            <a:r>
              <a:rPr lang="es-ES" dirty="0" err="1"/>
              <a:t>Andean</a:t>
            </a:r>
            <a:r>
              <a:rPr lang="es-ES" dirty="0"/>
              <a:t> </a:t>
            </a:r>
            <a:r>
              <a:rPr lang="es-ES" dirty="0" err="1"/>
              <a:t>city</a:t>
            </a:r>
            <a:r>
              <a:rPr lang="es-ES" dirty="0"/>
              <a:t>. </a:t>
            </a:r>
            <a:r>
              <a:rPr lang="es-ES" dirty="0" err="1"/>
              <a:t>Renewable</a:t>
            </a:r>
            <a:r>
              <a:rPr lang="es-ES" dirty="0"/>
              <a:t> and Sustainable Energy </a:t>
            </a:r>
            <a:r>
              <a:rPr lang="es-ES" dirty="0" err="1"/>
              <a:t>Reviews</a:t>
            </a:r>
            <a:r>
              <a:rPr lang="es-ES" dirty="0"/>
              <a:t>, 141(</a:t>
            </a:r>
            <a:r>
              <a:rPr lang="es-ES" dirty="0" err="1"/>
              <a:t>January</a:t>
            </a:r>
            <a:r>
              <a:rPr lang="es-ES" dirty="0"/>
              <a:t>). https://doi.org/10.1016/j.rser.2021.110768</a:t>
            </a: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930" y="5629128"/>
            <a:ext cx="1346382" cy="1030186"/>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9034" y="5955620"/>
            <a:ext cx="1322796" cy="741839"/>
          </a:xfrm>
          <a:prstGeom prst="rect">
            <a:avLst/>
          </a:prstGeom>
        </p:spPr>
      </p:pic>
      <p:sp>
        <p:nvSpPr>
          <p:cNvPr id="12" name="Marcador de pie de página 4"/>
          <p:cNvSpPr>
            <a:spLocks noGrp="1"/>
          </p:cNvSpPr>
          <p:nvPr>
            <p:ph type="ftr" sz="quarter" idx="11"/>
          </p:nvPr>
        </p:nvSpPr>
        <p:spPr>
          <a:xfrm>
            <a:off x="1961881" y="6276174"/>
            <a:ext cx="8958668" cy="498488"/>
          </a:xfrm>
        </p:spPr>
        <p:txBody>
          <a:bodyPr/>
          <a:lstStyle/>
          <a:p>
            <a:pPr lvl="0">
              <a:defRPr/>
            </a:pPr>
            <a:r>
              <a:rPr lang="es-ES" dirty="0">
                <a:solidFill>
                  <a:prstClr val="black">
                    <a:tint val="75000"/>
                  </a:prstClr>
                </a:solidFill>
              </a:rPr>
              <a:t>Desarrollo de una metodología para seleccionar un bus eléctrico.</a:t>
            </a:r>
          </a:p>
          <a:p>
            <a:pPr lvl="0">
              <a:defRPr/>
            </a:pPr>
            <a:r>
              <a:rPr lang="es-ES" dirty="0">
                <a:solidFill>
                  <a:prstClr val="black">
                    <a:tint val="75000"/>
                  </a:prstClr>
                </a:solidFill>
              </a:rPr>
              <a:t>Ing. Francisco Torres </a:t>
            </a:r>
            <a:r>
              <a:rPr lang="es-ES" dirty="0" smtClean="0">
                <a:solidFill>
                  <a:prstClr val="black">
                    <a:tint val="75000"/>
                  </a:prstClr>
                </a:solidFill>
              </a:rPr>
              <a:t>Moscoso</a:t>
            </a:r>
            <a:r>
              <a:rPr lang="es-ES" dirty="0">
                <a:solidFill>
                  <a:prstClr val="black">
                    <a:tint val="75000"/>
                  </a:prstClr>
                </a:solidFill>
              </a:rPr>
              <a:t>.</a:t>
            </a:r>
          </a:p>
        </p:txBody>
      </p:sp>
    </p:spTree>
    <p:extLst>
      <p:ext uri="{BB962C8B-B14F-4D97-AF65-F5344CB8AC3E}">
        <p14:creationId xmlns:p14="http://schemas.microsoft.com/office/powerpoint/2010/main" val="2442320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D16CBA-ED36-4397-9CF3-7E51CC0B5D51}" type="slidenum">
              <a:rPr kumimoji="0" lang="es-EC"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s-EC"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16" name="Título 1"/>
          <p:cNvSpPr txBox="1">
            <a:spLocks/>
          </p:cNvSpPr>
          <p:nvPr/>
        </p:nvSpPr>
        <p:spPr>
          <a:xfrm>
            <a:off x="1961881" y="85012"/>
            <a:ext cx="8196771" cy="52564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dirty="0" smtClean="0"/>
              <a:t>BIBLIOGRAFÍA.</a:t>
            </a:r>
          </a:p>
          <a:p>
            <a:pPr algn="ctr"/>
            <a:endParaRPr lang="es-EC" sz="2000" dirty="0"/>
          </a:p>
        </p:txBody>
      </p:sp>
      <p:sp>
        <p:nvSpPr>
          <p:cNvPr id="3" name="Rectángulo 2"/>
          <p:cNvSpPr/>
          <p:nvPr/>
        </p:nvSpPr>
        <p:spPr>
          <a:xfrm>
            <a:off x="1461942" y="443498"/>
            <a:ext cx="8697032" cy="5632311"/>
          </a:xfrm>
          <a:prstGeom prst="rect">
            <a:avLst/>
          </a:prstGeom>
        </p:spPr>
        <p:txBody>
          <a:bodyPr wrap="square">
            <a:spAutoFit/>
          </a:bodyPr>
          <a:lstStyle/>
          <a:p>
            <a:r>
              <a:rPr lang="es-ES" dirty="0" err="1"/>
              <a:t>Gorham</a:t>
            </a:r>
            <a:r>
              <a:rPr lang="es-ES" dirty="0"/>
              <a:t>, R. (2020). Air </a:t>
            </a:r>
            <a:r>
              <a:rPr lang="es-ES" dirty="0" err="1"/>
              <a:t>pollution</a:t>
            </a:r>
            <a:r>
              <a:rPr lang="es-ES" dirty="0"/>
              <a:t> </a:t>
            </a:r>
            <a:r>
              <a:rPr lang="es-ES" dirty="0" err="1"/>
              <a:t>from</a:t>
            </a:r>
            <a:r>
              <a:rPr lang="es-ES" dirty="0"/>
              <a:t> </a:t>
            </a:r>
            <a:r>
              <a:rPr lang="es-ES" dirty="0" err="1"/>
              <a:t>ground</a:t>
            </a:r>
            <a:r>
              <a:rPr lang="es-ES" dirty="0"/>
              <a:t> </a:t>
            </a:r>
            <a:r>
              <a:rPr lang="es-ES" dirty="0" err="1"/>
              <a:t>transportation</a:t>
            </a:r>
            <a:r>
              <a:rPr lang="es-ES" dirty="0"/>
              <a:t> </a:t>
            </a:r>
            <a:r>
              <a:rPr lang="es-ES" dirty="0" err="1"/>
              <a:t>an</a:t>
            </a:r>
            <a:r>
              <a:rPr lang="es-ES" dirty="0"/>
              <a:t> </a:t>
            </a:r>
            <a:r>
              <a:rPr lang="es-ES" dirty="0" err="1"/>
              <a:t>assessment</a:t>
            </a:r>
            <a:r>
              <a:rPr lang="es-ES" dirty="0"/>
              <a:t> of causes , </a:t>
            </a:r>
            <a:r>
              <a:rPr lang="es-ES" dirty="0" err="1"/>
              <a:t>strategies</a:t>
            </a:r>
            <a:r>
              <a:rPr lang="es-ES" dirty="0"/>
              <a:t> and </a:t>
            </a:r>
            <a:r>
              <a:rPr lang="es-ES" dirty="0" err="1"/>
              <a:t>tactics</a:t>
            </a:r>
            <a:r>
              <a:rPr lang="es-ES" dirty="0"/>
              <a:t> , and </a:t>
            </a:r>
            <a:r>
              <a:rPr lang="es-ES" dirty="0" err="1"/>
              <a:t>proposed</a:t>
            </a:r>
            <a:r>
              <a:rPr lang="es-ES" dirty="0"/>
              <a:t> </a:t>
            </a:r>
            <a:r>
              <a:rPr lang="es-ES" dirty="0" err="1"/>
              <a:t>actions</a:t>
            </a:r>
            <a:r>
              <a:rPr lang="es-ES" dirty="0"/>
              <a:t> for the </a:t>
            </a:r>
            <a:r>
              <a:rPr lang="es-ES" dirty="0" err="1"/>
              <a:t>international</a:t>
            </a:r>
            <a:r>
              <a:rPr lang="es-ES" dirty="0"/>
              <a:t> </a:t>
            </a:r>
            <a:r>
              <a:rPr lang="es-ES" dirty="0" err="1"/>
              <a:t>community</a:t>
            </a:r>
            <a:r>
              <a:rPr lang="es-ES" dirty="0"/>
              <a:t>. The Global </a:t>
            </a:r>
            <a:r>
              <a:rPr lang="es-ES" dirty="0" err="1"/>
              <a:t>Initiative</a:t>
            </a:r>
            <a:r>
              <a:rPr lang="es-ES" dirty="0"/>
              <a:t> on Transport </a:t>
            </a:r>
            <a:r>
              <a:rPr lang="es-ES" dirty="0" err="1"/>
              <a:t>Emissions</a:t>
            </a:r>
            <a:r>
              <a:rPr lang="es-ES" dirty="0"/>
              <a:t> </a:t>
            </a:r>
            <a:r>
              <a:rPr lang="es-ES" dirty="0" err="1"/>
              <a:t>Division</a:t>
            </a:r>
            <a:r>
              <a:rPr lang="es-ES" dirty="0"/>
              <a:t> for Sustainable Development.</a:t>
            </a:r>
          </a:p>
          <a:p>
            <a:r>
              <a:rPr lang="es-ES" dirty="0"/>
              <a:t>?Guayaquil enciende la marcha hacia la transportación eléctrica?. (2019). El Universo. Recuperado el 9 de mayo de, 2021, de https://www.pressreader.com/ecuador/el-universo/20191025/281835760486254</a:t>
            </a:r>
          </a:p>
          <a:p>
            <a:r>
              <a:rPr lang="es-ES" dirty="0"/>
              <a:t>Hurtado, A. (2014). Desarrollo de Ciclos de Conducción Para el área metropolitana centro 0ccidente.  AMCO., 55.</a:t>
            </a:r>
          </a:p>
          <a:p>
            <a:r>
              <a:rPr lang="es-ES" dirty="0"/>
              <a:t>Ilustre Municipalidad de Cuenca. (2015). Plan de movilidad de Cuenca 2015-2025. Ilustre Municipalidad de Cuenca, 118.</a:t>
            </a:r>
          </a:p>
          <a:p>
            <a:r>
              <a:rPr lang="es-ES" dirty="0"/>
              <a:t>Instituto Nacional de Estadísticas y Censos. (2010). Fascículo Provincial Azuay. http://www.ecuadorencifras.gob.ec/wp-content/descargas/Manu-lateral/Resultados-provinciales/guayas.pdf%0Ahttp://repositorio.ug.edu.ec/handle/redug/26651%0Afile:///C:/Users/usuario/Documents/PS0315_16.pdf%0Ahttp://habitat3.org/wp-content/uploads/NUA-Spanis</a:t>
            </a:r>
          </a:p>
          <a:p>
            <a:r>
              <a:rPr lang="es-ES" dirty="0"/>
              <a:t>Instituto Ecuatoriano de Normalización. (2006). Vehículos automotores. Bus urbano. Requisitos. Instituto Ecuatoriano de Normalización, 21. http://repositorio.utn.edu.ec/bitstream/123456789/149/3/03 AGP 63 NTE INEN </a:t>
            </a:r>
            <a:r>
              <a:rPr lang="es-ES" dirty="0" smtClean="0"/>
              <a:t>1340.pdf</a:t>
            </a:r>
            <a:endParaRPr lang="es-ES" dirty="0"/>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930" y="5629128"/>
            <a:ext cx="1346382" cy="1030186"/>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9034" y="5955620"/>
            <a:ext cx="1322796" cy="741839"/>
          </a:xfrm>
          <a:prstGeom prst="rect">
            <a:avLst/>
          </a:prstGeom>
        </p:spPr>
      </p:pic>
      <p:sp>
        <p:nvSpPr>
          <p:cNvPr id="12" name="Marcador de pie de página 4"/>
          <p:cNvSpPr>
            <a:spLocks noGrp="1"/>
          </p:cNvSpPr>
          <p:nvPr>
            <p:ph type="ftr" sz="quarter" idx="11"/>
          </p:nvPr>
        </p:nvSpPr>
        <p:spPr>
          <a:xfrm>
            <a:off x="1961881" y="6276174"/>
            <a:ext cx="8958668" cy="498488"/>
          </a:xfrm>
        </p:spPr>
        <p:txBody>
          <a:bodyPr/>
          <a:lstStyle/>
          <a:p>
            <a:pPr lvl="0">
              <a:defRPr/>
            </a:pPr>
            <a:r>
              <a:rPr lang="es-ES" dirty="0">
                <a:solidFill>
                  <a:prstClr val="black">
                    <a:tint val="75000"/>
                  </a:prstClr>
                </a:solidFill>
              </a:rPr>
              <a:t>Desarrollo de una metodología para seleccionar un bus eléctrico.</a:t>
            </a:r>
          </a:p>
          <a:p>
            <a:pPr lvl="0">
              <a:defRPr/>
            </a:pPr>
            <a:r>
              <a:rPr lang="es-ES" dirty="0">
                <a:solidFill>
                  <a:prstClr val="black">
                    <a:tint val="75000"/>
                  </a:prstClr>
                </a:solidFill>
              </a:rPr>
              <a:t>Ing. Francisco Torres </a:t>
            </a:r>
            <a:r>
              <a:rPr lang="es-ES" dirty="0" smtClean="0">
                <a:solidFill>
                  <a:prstClr val="black">
                    <a:tint val="75000"/>
                  </a:prstClr>
                </a:solidFill>
              </a:rPr>
              <a:t>Moscoso</a:t>
            </a:r>
            <a:r>
              <a:rPr lang="es-ES" dirty="0">
                <a:solidFill>
                  <a:prstClr val="black">
                    <a:tint val="75000"/>
                  </a:prstClr>
                </a:solidFill>
              </a:rPr>
              <a:t>.</a:t>
            </a:r>
          </a:p>
        </p:txBody>
      </p:sp>
    </p:spTree>
    <p:extLst>
      <p:ext uri="{BB962C8B-B14F-4D97-AF65-F5344CB8AC3E}">
        <p14:creationId xmlns:p14="http://schemas.microsoft.com/office/powerpoint/2010/main" val="11693891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D16CBA-ED36-4397-9CF3-7E51CC0B5D51}" type="slidenum">
              <a:rPr kumimoji="0" lang="es-EC"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s-EC"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16" name="Título 1"/>
          <p:cNvSpPr txBox="1">
            <a:spLocks/>
          </p:cNvSpPr>
          <p:nvPr/>
        </p:nvSpPr>
        <p:spPr>
          <a:xfrm>
            <a:off x="1785428" y="505042"/>
            <a:ext cx="8196771" cy="52564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dirty="0" smtClean="0"/>
              <a:t>BIBLIOGRAFÍA.</a:t>
            </a:r>
          </a:p>
          <a:p>
            <a:pPr algn="ctr"/>
            <a:endParaRPr lang="es-EC" sz="2000" dirty="0"/>
          </a:p>
        </p:txBody>
      </p:sp>
      <p:sp>
        <p:nvSpPr>
          <p:cNvPr id="2" name="Rectángulo 1"/>
          <p:cNvSpPr/>
          <p:nvPr/>
        </p:nvSpPr>
        <p:spPr>
          <a:xfrm>
            <a:off x="1335753" y="1110861"/>
            <a:ext cx="8564841" cy="4524315"/>
          </a:xfrm>
          <a:prstGeom prst="rect">
            <a:avLst/>
          </a:prstGeom>
        </p:spPr>
        <p:txBody>
          <a:bodyPr wrap="square">
            <a:spAutoFit/>
          </a:bodyPr>
          <a:lstStyle/>
          <a:p>
            <a:r>
              <a:rPr lang="en-US" dirty="0" err="1"/>
              <a:t>Instituto</a:t>
            </a:r>
            <a:r>
              <a:rPr lang="en-US" dirty="0"/>
              <a:t> </a:t>
            </a:r>
            <a:r>
              <a:rPr lang="en-US" dirty="0" err="1"/>
              <a:t>Ecuatoriano</a:t>
            </a:r>
            <a:r>
              <a:rPr lang="en-US" dirty="0"/>
              <a:t> de </a:t>
            </a:r>
            <a:r>
              <a:rPr lang="en-US" dirty="0" err="1"/>
              <a:t>Normalización</a:t>
            </a:r>
            <a:r>
              <a:rPr lang="en-US" dirty="0"/>
              <a:t>, 21. http://repositorio.utn.edu.ec/bitstream/123456789/149/3/03 AGP 63 NTE INEN 1340.pdf</a:t>
            </a:r>
          </a:p>
          <a:p>
            <a:r>
              <a:rPr lang="en-US" dirty="0" err="1"/>
              <a:t>Instituto</a:t>
            </a:r>
            <a:r>
              <a:rPr lang="en-US" dirty="0"/>
              <a:t> </a:t>
            </a:r>
            <a:r>
              <a:rPr lang="en-US" dirty="0" err="1"/>
              <a:t>Ecuatoriano</a:t>
            </a:r>
            <a:r>
              <a:rPr lang="en-US" dirty="0"/>
              <a:t> de </a:t>
            </a:r>
            <a:r>
              <a:rPr lang="en-US" dirty="0" err="1"/>
              <a:t>Normalización</a:t>
            </a:r>
            <a:r>
              <a:rPr lang="en-US" dirty="0"/>
              <a:t>. (2012). Norma Técnica </a:t>
            </a:r>
            <a:r>
              <a:rPr lang="en-US" dirty="0" err="1"/>
              <a:t>Ecuatoriana</a:t>
            </a:r>
            <a:r>
              <a:rPr lang="en-US" dirty="0"/>
              <a:t> 2656. </a:t>
            </a:r>
            <a:r>
              <a:rPr lang="en-US" dirty="0" err="1"/>
              <a:t>Clasificación</a:t>
            </a:r>
            <a:r>
              <a:rPr lang="en-US" dirty="0"/>
              <a:t> Vehicular.</a:t>
            </a:r>
          </a:p>
          <a:p>
            <a:r>
              <a:rPr lang="en-US" dirty="0" err="1"/>
              <a:t>Instituto</a:t>
            </a:r>
            <a:r>
              <a:rPr lang="en-US" dirty="0"/>
              <a:t> Nacional de Estadísticas y </a:t>
            </a:r>
            <a:r>
              <a:rPr lang="en-US" dirty="0" err="1"/>
              <a:t>Censos</a:t>
            </a:r>
            <a:r>
              <a:rPr lang="en-US" dirty="0"/>
              <a:t>. (2020). </a:t>
            </a:r>
            <a:r>
              <a:rPr lang="en-US" dirty="0" err="1"/>
              <a:t>Proyeccion</a:t>
            </a:r>
            <a:r>
              <a:rPr lang="en-US" dirty="0"/>
              <a:t> Cantonal Total 2010-2020. https://www.ecuadorencifras.gob.ec/proyecciones-poblacionales/</a:t>
            </a:r>
          </a:p>
          <a:p>
            <a:r>
              <a:rPr lang="en-US" dirty="0" err="1"/>
              <a:t>Jarrín</a:t>
            </a:r>
            <a:r>
              <a:rPr lang="en-US" dirty="0"/>
              <a:t>, R.,  y Mena, J. (2019). </a:t>
            </a:r>
            <a:r>
              <a:rPr lang="en-US" dirty="0" err="1"/>
              <a:t>Investigación</a:t>
            </a:r>
            <a:r>
              <a:rPr lang="en-US" dirty="0"/>
              <a:t> de los </a:t>
            </a:r>
            <a:r>
              <a:rPr lang="en-US" dirty="0" err="1"/>
              <a:t>procesos</a:t>
            </a:r>
            <a:r>
              <a:rPr lang="en-US" dirty="0"/>
              <a:t> de mantenimiento </a:t>
            </a:r>
            <a:r>
              <a:rPr lang="en-US" dirty="0" err="1"/>
              <a:t>preventivo</a:t>
            </a:r>
            <a:r>
              <a:rPr lang="en-US" dirty="0"/>
              <a:t> de </a:t>
            </a:r>
            <a:r>
              <a:rPr lang="en-US" dirty="0" err="1"/>
              <a:t>vehículos</a:t>
            </a:r>
            <a:r>
              <a:rPr lang="en-US" dirty="0"/>
              <a:t> </a:t>
            </a:r>
            <a:r>
              <a:rPr lang="en-US" dirty="0" err="1"/>
              <a:t>articulados</a:t>
            </a:r>
            <a:r>
              <a:rPr lang="en-US" dirty="0"/>
              <a:t> en Ecuador </a:t>
            </a:r>
            <a:r>
              <a:rPr lang="en-US" dirty="0" err="1"/>
              <a:t>mediante</a:t>
            </a:r>
            <a:r>
              <a:rPr lang="en-US" dirty="0"/>
              <a:t> el análisis </a:t>
            </a:r>
            <a:r>
              <a:rPr lang="en-US" dirty="0" err="1"/>
              <a:t>comparativo</a:t>
            </a:r>
            <a:r>
              <a:rPr lang="en-US" dirty="0"/>
              <a:t> de la </a:t>
            </a:r>
            <a:r>
              <a:rPr lang="en-US" dirty="0" err="1"/>
              <a:t>programación</a:t>
            </a:r>
            <a:r>
              <a:rPr lang="en-US" dirty="0"/>
              <a:t> y </a:t>
            </a:r>
            <a:r>
              <a:rPr lang="en-US" dirty="0" err="1"/>
              <a:t>ejecución</a:t>
            </a:r>
            <a:r>
              <a:rPr lang="en-US" dirty="0"/>
              <a:t> de las </a:t>
            </a:r>
            <a:r>
              <a:rPr lang="en-US" dirty="0" err="1"/>
              <a:t>rutinas</a:t>
            </a:r>
            <a:r>
              <a:rPr lang="en-US" dirty="0"/>
              <a:t> de mantenimiento del bus eléctrico (K1A) BYD con </a:t>
            </a:r>
            <a:r>
              <a:rPr lang="en-US" dirty="0" err="1"/>
              <a:t>su</a:t>
            </a:r>
            <a:r>
              <a:rPr lang="en-US" dirty="0"/>
              <a:t> similar de motor de combustión.</a:t>
            </a:r>
          </a:p>
          <a:p>
            <a:r>
              <a:rPr lang="en-US" dirty="0" err="1"/>
              <a:t>Juidah</a:t>
            </a:r>
            <a:r>
              <a:rPr lang="en-US" dirty="0"/>
              <a:t>, A. (2016). Electric Bus Analysis for New York City Transit.</a:t>
            </a:r>
          </a:p>
          <a:p>
            <a:r>
              <a:rPr lang="en-US" dirty="0" err="1"/>
              <a:t>Jürg</a:t>
            </a:r>
            <a:r>
              <a:rPr lang="en-US" dirty="0"/>
              <a:t>, G. (2015). </a:t>
            </a:r>
            <a:r>
              <a:rPr lang="en-US" dirty="0" err="1"/>
              <a:t>Rendimiento</a:t>
            </a:r>
            <a:r>
              <a:rPr lang="en-US" dirty="0"/>
              <a:t> Real de Buses </a:t>
            </a:r>
            <a:r>
              <a:rPr lang="en-US" dirty="0" err="1"/>
              <a:t>Híbridos</a:t>
            </a:r>
            <a:r>
              <a:rPr lang="en-US" dirty="0"/>
              <a:t> y Eléctricos.</a:t>
            </a:r>
          </a:p>
          <a:p>
            <a:r>
              <a:rPr lang="en-US" dirty="0"/>
              <a:t>Kamaz. (2020). Passenger buses </a:t>
            </a:r>
            <a:r>
              <a:rPr lang="en-US" dirty="0" err="1"/>
              <a:t>nefaz</a:t>
            </a:r>
            <a:r>
              <a:rPr lang="en-US" dirty="0"/>
              <a:t>.</a:t>
            </a:r>
          </a:p>
          <a:p>
            <a:r>
              <a:rPr lang="en-US" dirty="0"/>
              <a:t>Kindler, H., y </a:t>
            </a:r>
            <a:r>
              <a:rPr lang="en-US" dirty="0" err="1"/>
              <a:t>Kynast</a:t>
            </a:r>
            <a:r>
              <a:rPr lang="en-US" dirty="0"/>
              <a:t>, H. (1984). </a:t>
            </a:r>
            <a:r>
              <a:rPr lang="en-US" dirty="0" err="1"/>
              <a:t>Matemática</a:t>
            </a:r>
            <a:r>
              <a:rPr lang="en-US" dirty="0"/>
              <a:t> </a:t>
            </a:r>
            <a:r>
              <a:rPr lang="en-US" dirty="0" err="1"/>
              <a:t>Aplicada</a:t>
            </a:r>
            <a:r>
              <a:rPr lang="en-US" dirty="0"/>
              <a:t> para la Técnica del </a:t>
            </a:r>
            <a:r>
              <a:rPr lang="en-US" dirty="0" err="1"/>
              <a:t>Automóvil</a:t>
            </a:r>
            <a:r>
              <a:rPr lang="en-US" dirty="0"/>
              <a:t>. (8va ed</a:t>
            </a:r>
            <a:r>
              <a:rPr lang="en-US" dirty="0" smtClean="0"/>
              <a:t>.).</a:t>
            </a:r>
            <a:endParaRPr lang="en-US" dirty="0"/>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930" y="5629128"/>
            <a:ext cx="1346382" cy="1030186"/>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9034" y="5955620"/>
            <a:ext cx="1322796" cy="741839"/>
          </a:xfrm>
          <a:prstGeom prst="rect">
            <a:avLst/>
          </a:prstGeom>
        </p:spPr>
      </p:pic>
      <p:sp>
        <p:nvSpPr>
          <p:cNvPr id="12" name="Marcador de pie de página 4"/>
          <p:cNvSpPr>
            <a:spLocks noGrp="1"/>
          </p:cNvSpPr>
          <p:nvPr>
            <p:ph type="ftr" sz="quarter" idx="11"/>
          </p:nvPr>
        </p:nvSpPr>
        <p:spPr>
          <a:xfrm>
            <a:off x="1961881" y="6276174"/>
            <a:ext cx="8958668" cy="498488"/>
          </a:xfrm>
        </p:spPr>
        <p:txBody>
          <a:bodyPr/>
          <a:lstStyle/>
          <a:p>
            <a:pPr lvl="0">
              <a:defRPr/>
            </a:pPr>
            <a:r>
              <a:rPr lang="es-ES" dirty="0">
                <a:solidFill>
                  <a:prstClr val="black">
                    <a:tint val="75000"/>
                  </a:prstClr>
                </a:solidFill>
              </a:rPr>
              <a:t>Desarrollo de una metodología para seleccionar un bus eléctrico.</a:t>
            </a:r>
          </a:p>
          <a:p>
            <a:pPr lvl="0">
              <a:defRPr/>
            </a:pPr>
            <a:r>
              <a:rPr lang="es-ES" dirty="0">
                <a:solidFill>
                  <a:prstClr val="black">
                    <a:tint val="75000"/>
                  </a:prstClr>
                </a:solidFill>
              </a:rPr>
              <a:t>Ing. Francisco Torres </a:t>
            </a:r>
            <a:r>
              <a:rPr lang="es-ES" dirty="0" smtClean="0">
                <a:solidFill>
                  <a:prstClr val="black">
                    <a:tint val="75000"/>
                  </a:prstClr>
                </a:solidFill>
              </a:rPr>
              <a:t>Moscoso</a:t>
            </a:r>
            <a:r>
              <a:rPr lang="es-ES" dirty="0">
                <a:solidFill>
                  <a:prstClr val="black">
                    <a:tint val="75000"/>
                  </a:prstClr>
                </a:solidFill>
              </a:rPr>
              <a:t>.</a:t>
            </a:r>
          </a:p>
        </p:txBody>
      </p:sp>
    </p:spTree>
    <p:extLst>
      <p:ext uri="{BB962C8B-B14F-4D97-AF65-F5344CB8AC3E}">
        <p14:creationId xmlns:p14="http://schemas.microsoft.com/office/powerpoint/2010/main" val="33323237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D16CBA-ED36-4397-9CF3-7E51CC0B5D51}" type="slidenum">
              <a:rPr kumimoji="0" lang="es-EC"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s-EC"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16" name="Título 1"/>
          <p:cNvSpPr txBox="1">
            <a:spLocks/>
          </p:cNvSpPr>
          <p:nvPr/>
        </p:nvSpPr>
        <p:spPr>
          <a:xfrm>
            <a:off x="1724147" y="159552"/>
            <a:ext cx="8196771" cy="52564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dirty="0" smtClean="0"/>
              <a:t>BIBLIOGRAFÍA.</a:t>
            </a:r>
          </a:p>
          <a:p>
            <a:pPr algn="ctr"/>
            <a:endParaRPr lang="es-EC" sz="2000" dirty="0"/>
          </a:p>
        </p:txBody>
      </p:sp>
      <p:sp>
        <p:nvSpPr>
          <p:cNvPr id="2" name="Rectángulo 1"/>
          <p:cNvSpPr/>
          <p:nvPr/>
        </p:nvSpPr>
        <p:spPr>
          <a:xfrm>
            <a:off x="1724147" y="720497"/>
            <a:ext cx="8110305" cy="5355312"/>
          </a:xfrm>
          <a:prstGeom prst="rect">
            <a:avLst/>
          </a:prstGeom>
        </p:spPr>
        <p:txBody>
          <a:bodyPr wrap="square">
            <a:spAutoFit/>
          </a:bodyPr>
          <a:lstStyle/>
          <a:p>
            <a:r>
              <a:rPr lang="en-US" dirty="0"/>
              <a:t>Kumar, P. (2019). Electric Buses in India : Technology , Policy and Benefits.</a:t>
            </a:r>
          </a:p>
          <a:p>
            <a:r>
              <a:rPr lang="en-US" dirty="0"/>
              <a:t>Laib, F., Braun, A., y Rid, W. (2019). Modelling noise reductions using electric buses in urban traffic. A case study from Stuttgart , Germany. Transportation Research Procedia,. https://doi.org/10.1016/j.trpro.2018.12.206</a:t>
            </a:r>
          </a:p>
          <a:p>
            <a:r>
              <a:rPr lang="en-US" dirty="0"/>
              <a:t>Lion, M. (2020). Welcome to a zero-emissions future . Presenting the new man </a:t>
            </a:r>
            <a:r>
              <a:rPr lang="en-US" dirty="0" err="1"/>
              <a:t>lionʼs</a:t>
            </a:r>
            <a:r>
              <a:rPr lang="en-US" dirty="0"/>
              <a:t> city e .</a:t>
            </a:r>
          </a:p>
          <a:p>
            <a:r>
              <a:rPr lang="en-US" dirty="0"/>
              <a:t>McKerracher, A., Ali Izadi-</a:t>
            </a:r>
            <a:r>
              <a:rPr lang="en-US" dirty="0" err="1"/>
              <a:t>Najafabadi</a:t>
            </a:r>
            <a:r>
              <a:rPr lang="en-US" dirty="0"/>
              <a:t>., y O’Donovan, A. (2020). Electric Vehicle Outlook 2020. https://about.bnef.com/electric-vehicle-outlook/?sf122680186=1</a:t>
            </a:r>
          </a:p>
          <a:p>
            <a:r>
              <a:rPr lang="en-US" dirty="0"/>
              <a:t>Mercedes Benz. (2020). El </a:t>
            </a:r>
            <a:r>
              <a:rPr lang="en-US" dirty="0" err="1"/>
              <a:t>nuevo</a:t>
            </a:r>
            <a:r>
              <a:rPr lang="en-US" dirty="0"/>
              <a:t> </a:t>
            </a:r>
            <a:r>
              <a:rPr lang="en-US" dirty="0" err="1"/>
              <a:t>eCitaro</a:t>
            </a:r>
            <a:r>
              <a:rPr lang="en-US" dirty="0"/>
              <a:t>.</a:t>
            </a:r>
          </a:p>
          <a:p>
            <a:r>
              <a:rPr lang="en-US" dirty="0" err="1"/>
              <a:t>Ministerio</a:t>
            </a:r>
            <a:r>
              <a:rPr lang="en-US" dirty="0"/>
              <a:t> de </a:t>
            </a:r>
            <a:r>
              <a:rPr lang="en-US" dirty="0" err="1"/>
              <a:t>Electricidad</a:t>
            </a:r>
            <a:r>
              <a:rPr lang="en-US" dirty="0"/>
              <a:t> y Energía </a:t>
            </a:r>
            <a:r>
              <a:rPr lang="en-US" dirty="0" err="1"/>
              <a:t>Renovable</a:t>
            </a:r>
            <a:r>
              <a:rPr lang="en-US" dirty="0"/>
              <a:t>. (2017). Balance </a:t>
            </a:r>
            <a:r>
              <a:rPr lang="en-US" dirty="0" err="1"/>
              <a:t>Energético</a:t>
            </a:r>
            <a:r>
              <a:rPr lang="en-US" dirty="0"/>
              <a:t> Nacional 2017.</a:t>
            </a:r>
          </a:p>
          <a:p>
            <a:r>
              <a:rPr lang="en-US" dirty="0" err="1"/>
              <a:t>Ministerio</a:t>
            </a:r>
            <a:r>
              <a:rPr lang="en-US" dirty="0"/>
              <a:t> del </a:t>
            </a:r>
            <a:r>
              <a:rPr lang="en-US" dirty="0" err="1"/>
              <a:t>Ambiente</a:t>
            </a:r>
            <a:r>
              <a:rPr lang="en-US" dirty="0"/>
              <a:t>. (2015). </a:t>
            </a:r>
            <a:r>
              <a:rPr lang="en-US" dirty="0" err="1"/>
              <a:t>Texto</a:t>
            </a:r>
            <a:r>
              <a:rPr lang="en-US" dirty="0"/>
              <a:t> </a:t>
            </a:r>
            <a:r>
              <a:rPr lang="en-US" dirty="0" err="1"/>
              <a:t>Unificado</a:t>
            </a:r>
            <a:r>
              <a:rPr lang="en-US" dirty="0"/>
              <a:t> de </a:t>
            </a:r>
            <a:r>
              <a:rPr lang="en-US" dirty="0" err="1"/>
              <a:t>Legislación</a:t>
            </a:r>
            <a:r>
              <a:rPr lang="en-US" dirty="0"/>
              <a:t> </a:t>
            </a:r>
            <a:r>
              <a:rPr lang="en-US" dirty="0" err="1"/>
              <a:t>Secundaria</a:t>
            </a:r>
            <a:r>
              <a:rPr lang="en-US" dirty="0"/>
              <a:t> del </a:t>
            </a:r>
            <a:r>
              <a:rPr lang="en-US" dirty="0" err="1"/>
              <a:t>Ministerio</a:t>
            </a:r>
            <a:r>
              <a:rPr lang="en-US" dirty="0"/>
              <a:t> del </a:t>
            </a:r>
            <a:r>
              <a:rPr lang="en-US" dirty="0" err="1"/>
              <a:t>Ambiente</a:t>
            </a:r>
            <a:r>
              <a:rPr lang="en-US" dirty="0"/>
              <a:t> (TULSMA). </a:t>
            </a:r>
            <a:r>
              <a:rPr lang="en-US" dirty="0" err="1"/>
              <a:t>Acuerdo</a:t>
            </a:r>
            <a:r>
              <a:rPr lang="en-US" dirty="0"/>
              <a:t> Ministerial 097-A, </a:t>
            </a:r>
            <a:r>
              <a:rPr lang="en-US" dirty="0" err="1"/>
              <a:t>Texto</a:t>
            </a:r>
            <a:r>
              <a:rPr lang="en-US" dirty="0"/>
              <a:t> </a:t>
            </a:r>
            <a:r>
              <a:rPr lang="en-US" dirty="0" err="1"/>
              <a:t>Unificado</a:t>
            </a:r>
            <a:r>
              <a:rPr lang="en-US" dirty="0"/>
              <a:t> de </a:t>
            </a:r>
            <a:r>
              <a:rPr lang="en-US" dirty="0" err="1"/>
              <a:t>Legislación</a:t>
            </a:r>
            <a:r>
              <a:rPr lang="en-US" dirty="0"/>
              <a:t> </a:t>
            </a:r>
            <a:r>
              <a:rPr lang="en-US" dirty="0" err="1"/>
              <a:t>Secundaria</a:t>
            </a:r>
            <a:r>
              <a:rPr lang="en-US" dirty="0"/>
              <a:t> Del </a:t>
            </a:r>
            <a:r>
              <a:rPr lang="en-US" dirty="0" err="1"/>
              <a:t>Ministerio</a:t>
            </a:r>
            <a:r>
              <a:rPr lang="en-US" dirty="0"/>
              <a:t> Del </a:t>
            </a:r>
            <a:r>
              <a:rPr lang="en-US" dirty="0" err="1"/>
              <a:t>Ambiente</a:t>
            </a:r>
            <a:r>
              <a:rPr lang="en-US" dirty="0"/>
              <a:t> (TULSMA), 1–184.</a:t>
            </a:r>
          </a:p>
          <a:p>
            <a:r>
              <a:rPr lang="en-US" dirty="0" err="1" smtClean="0"/>
              <a:t>Ministerio</a:t>
            </a:r>
            <a:r>
              <a:rPr lang="en-US" dirty="0" smtClean="0"/>
              <a:t> </a:t>
            </a:r>
            <a:r>
              <a:rPr lang="en-US" dirty="0"/>
              <a:t>del </a:t>
            </a:r>
            <a:r>
              <a:rPr lang="en-US" dirty="0" err="1"/>
              <a:t>Trabajo</a:t>
            </a:r>
            <a:r>
              <a:rPr lang="en-US" dirty="0"/>
              <a:t>. (2020). </a:t>
            </a:r>
            <a:r>
              <a:rPr lang="en-US" dirty="0" err="1"/>
              <a:t>Sueldos</a:t>
            </a:r>
            <a:r>
              <a:rPr lang="en-US" dirty="0"/>
              <a:t>, </a:t>
            </a:r>
            <a:r>
              <a:rPr lang="en-US" dirty="0" err="1"/>
              <a:t>salarios</a:t>
            </a:r>
            <a:r>
              <a:rPr lang="en-US" dirty="0"/>
              <a:t> mínimos </a:t>
            </a:r>
            <a:r>
              <a:rPr lang="en-US" dirty="0" err="1"/>
              <a:t>sectoriales</a:t>
            </a:r>
            <a:r>
              <a:rPr lang="en-US" dirty="0"/>
              <a:t> y </a:t>
            </a:r>
            <a:r>
              <a:rPr lang="en-US" dirty="0" err="1"/>
              <a:t>tarifas</a:t>
            </a:r>
            <a:r>
              <a:rPr lang="en-US" dirty="0"/>
              <a:t> para el sector </a:t>
            </a:r>
            <a:r>
              <a:rPr lang="en-US" dirty="0" err="1"/>
              <a:t>privado</a:t>
            </a:r>
            <a:r>
              <a:rPr lang="en-US" dirty="0"/>
              <a:t> por </a:t>
            </a:r>
            <a:r>
              <a:rPr lang="en-US" dirty="0" err="1"/>
              <a:t>ramas</a:t>
            </a:r>
            <a:r>
              <a:rPr lang="en-US" dirty="0"/>
              <a:t> de </a:t>
            </a:r>
            <a:r>
              <a:rPr lang="en-US" dirty="0" err="1"/>
              <a:t>actividad</a:t>
            </a:r>
            <a:r>
              <a:rPr lang="en-US" dirty="0"/>
              <a:t>, que </a:t>
            </a:r>
            <a:r>
              <a:rPr lang="en-US" dirty="0" err="1"/>
              <a:t>abarcan</a:t>
            </a:r>
            <a:r>
              <a:rPr lang="en-US" dirty="0"/>
              <a:t> las </a:t>
            </a:r>
            <a:r>
              <a:rPr lang="en-US" dirty="0" err="1"/>
              <a:t>diferentes</a:t>
            </a:r>
            <a:r>
              <a:rPr lang="en-US" dirty="0"/>
              <a:t> </a:t>
            </a:r>
            <a:r>
              <a:rPr lang="en-US" dirty="0" err="1"/>
              <a:t>comisiones</a:t>
            </a:r>
            <a:r>
              <a:rPr lang="en-US" dirty="0"/>
              <a:t> </a:t>
            </a:r>
            <a:r>
              <a:rPr lang="en-US" dirty="0" err="1"/>
              <a:t>sectoriales</a:t>
            </a:r>
            <a:r>
              <a:rPr lang="en-US" dirty="0"/>
              <a:t>, 249.</a:t>
            </a: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930" y="5629128"/>
            <a:ext cx="1346382" cy="1030186"/>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9034" y="5955620"/>
            <a:ext cx="1322796" cy="741839"/>
          </a:xfrm>
          <a:prstGeom prst="rect">
            <a:avLst/>
          </a:prstGeom>
        </p:spPr>
      </p:pic>
      <p:sp>
        <p:nvSpPr>
          <p:cNvPr id="12" name="Marcador de pie de página 4"/>
          <p:cNvSpPr>
            <a:spLocks noGrp="1"/>
          </p:cNvSpPr>
          <p:nvPr>
            <p:ph type="ftr" sz="quarter" idx="11"/>
          </p:nvPr>
        </p:nvSpPr>
        <p:spPr>
          <a:xfrm>
            <a:off x="1961881" y="6276174"/>
            <a:ext cx="8958668" cy="498488"/>
          </a:xfrm>
        </p:spPr>
        <p:txBody>
          <a:bodyPr/>
          <a:lstStyle/>
          <a:p>
            <a:pPr lvl="0">
              <a:defRPr/>
            </a:pPr>
            <a:r>
              <a:rPr lang="es-ES" dirty="0">
                <a:solidFill>
                  <a:prstClr val="black">
                    <a:tint val="75000"/>
                  </a:prstClr>
                </a:solidFill>
              </a:rPr>
              <a:t>Desarrollo de una metodología para seleccionar un bus eléctrico.</a:t>
            </a:r>
          </a:p>
          <a:p>
            <a:pPr lvl="0">
              <a:defRPr/>
            </a:pPr>
            <a:r>
              <a:rPr lang="es-ES" dirty="0">
                <a:solidFill>
                  <a:prstClr val="black">
                    <a:tint val="75000"/>
                  </a:prstClr>
                </a:solidFill>
              </a:rPr>
              <a:t>Ing. Francisco Torres </a:t>
            </a:r>
            <a:r>
              <a:rPr lang="es-ES" dirty="0" smtClean="0">
                <a:solidFill>
                  <a:prstClr val="black">
                    <a:tint val="75000"/>
                  </a:prstClr>
                </a:solidFill>
              </a:rPr>
              <a:t>Moscoso</a:t>
            </a:r>
            <a:r>
              <a:rPr lang="es-ES" dirty="0">
                <a:solidFill>
                  <a:prstClr val="black">
                    <a:tint val="75000"/>
                  </a:prstClr>
                </a:solidFill>
              </a:rPr>
              <a:t>.</a:t>
            </a:r>
          </a:p>
        </p:txBody>
      </p:sp>
    </p:spTree>
    <p:extLst>
      <p:ext uri="{BB962C8B-B14F-4D97-AF65-F5344CB8AC3E}">
        <p14:creationId xmlns:p14="http://schemas.microsoft.com/office/powerpoint/2010/main" val="26266843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D16CBA-ED36-4397-9CF3-7E51CC0B5D51}" type="slidenum">
              <a:rPr kumimoji="0" lang="es-EC"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s-EC"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16" name="Título 1"/>
          <p:cNvSpPr txBox="1">
            <a:spLocks/>
          </p:cNvSpPr>
          <p:nvPr/>
        </p:nvSpPr>
        <p:spPr>
          <a:xfrm>
            <a:off x="1785429" y="192837"/>
            <a:ext cx="8196771" cy="52564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dirty="0" smtClean="0"/>
              <a:t>BIBLIOGRAFÍA.</a:t>
            </a:r>
          </a:p>
          <a:p>
            <a:pPr algn="ctr"/>
            <a:endParaRPr lang="es-EC" sz="2000" dirty="0"/>
          </a:p>
        </p:txBody>
      </p:sp>
      <p:sp>
        <p:nvSpPr>
          <p:cNvPr id="2" name="Rectángulo 1"/>
          <p:cNvSpPr/>
          <p:nvPr/>
        </p:nvSpPr>
        <p:spPr>
          <a:xfrm>
            <a:off x="1679025" y="839880"/>
            <a:ext cx="8917577" cy="5355312"/>
          </a:xfrm>
          <a:prstGeom prst="rect">
            <a:avLst/>
          </a:prstGeom>
        </p:spPr>
        <p:txBody>
          <a:bodyPr wrap="square">
            <a:spAutoFit/>
          </a:bodyPr>
          <a:lstStyle/>
          <a:p>
            <a:r>
              <a:rPr lang="es-ES" dirty="0"/>
              <a:t>Moyano, R. (2019). Análisis comparativo entre la flota actual de las unidades a diésel de la “</a:t>
            </a:r>
            <a:r>
              <a:rPr lang="es-ES" dirty="0" err="1"/>
              <a:t>ecovía</a:t>
            </a:r>
            <a:r>
              <a:rPr lang="es-ES" dirty="0"/>
              <a:t>” ruta estación rio coca- playón la </a:t>
            </a:r>
            <a:r>
              <a:rPr lang="es-ES" dirty="0" err="1"/>
              <a:t>marín</a:t>
            </a:r>
            <a:r>
              <a:rPr lang="es-ES" dirty="0"/>
              <a:t> versus una flota de transporte de vehículos eléctricos, para uso en transporte público, 114.</a:t>
            </a:r>
          </a:p>
          <a:p>
            <a:r>
              <a:rPr lang="es-ES" dirty="0"/>
              <a:t>Municipalidad de Cuenca. (2016). Plan movilidad Cuenca. Cuenca.</a:t>
            </a:r>
          </a:p>
          <a:p>
            <a:r>
              <a:rPr lang="es-ES" dirty="0"/>
              <a:t>Municipalidad de Guayaquil. (2020). Concejo Municipal de Guayaquil aprueba reforma a la ordenanza de incentivos a la transportación pública eléctrica. Recuperado el 12 de julio de 2020 de https://guayaquil.gob.ec/concejo-municipal-de-guayaquil-aprueba-reforma-a-la-ordenanza-de-incentivos-a-la-transportacion-publica-electrica/</a:t>
            </a:r>
          </a:p>
          <a:p>
            <a:r>
              <a:rPr lang="es-ES" dirty="0"/>
              <a:t>Nanjing Jinlong. (2020). Electric Vehicles City Bus LHD/</a:t>
            </a:r>
            <a:r>
              <a:rPr lang="es-ES" dirty="0" err="1"/>
              <a:t>Rhd</a:t>
            </a:r>
            <a:r>
              <a:rPr lang="es-ES" dirty="0"/>
              <a:t> 12meters Public </a:t>
            </a:r>
            <a:r>
              <a:rPr lang="es-ES" dirty="0" err="1"/>
              <a:t>Transportation</a:t>
            </a:r>
            <a:r>
              <a:rPr lang="es-ES" dirty="0"/>
              <a:t> 40-50seats </a:t>
            </a:r>
            <a:r>
              <a:rPr lang="es-ES" dirty="0" err="1"/>
              <a:t>Range</a:t>
            </a:r>
            <a:r>
              <a:rPr lang="es-ES" dirty="0"/>
              <a:t> 260-300km. https://clvehicles.en.made-in-china.com/product/hZMnkLiTYGWg/China-Electric-Vehicles-City-Bus-LHD-Rhd-12meters-Public-Transportation-40-50seats-Range-260-300km.html</a:t>
            </a:r>
          </a:p>
          <a:p>
            <a:r>
              <a:rPr lang="es-ES" dirty="0"/>
              <a:t>Nanjing Jinlong. (13 de julio de 2021). Electric Vehicles City Bus </a:t>
            </a:r>
            <a:r>
              <a:rPr lang="es-ES" dirty="0" err="1"/>
              <a:t>Rhd</a:t>
            </a:r>
            <a:r>
              <a:rPr lang="es-ES" dirty="0"/>
              <a:t> 12meters Public </a:t>
            </a:r>
            <a:r>
              <a:rPr lang="es-ES" dirty="0" err="1"/>
              <a:t>Transportation</a:t>
            </a:r>
            <a:r>
              <a:rPr lang="es-ES" dirty="0"/>
              <a:t> 40-50seats </a:t>
            </a:r>
            <a:r>
              <a:rPr lang="es-ES" dirty="0" err="1"/>
              <a:t>Range</a:t>
            </a:r>
            <a:r>
              <a:rPr lang="es-ES" dirty="0"/>
              <a:t> 260-300km. https://clvehicles.en.made-in-china.com/product/YNenKCfufSWM/China-Electric-Vehicles-City-Bus-Rhd-12meters-Public-Transportation-40-50seats-Range-260-300km.html?utm_source=micedm&amp;utm_medium=leadong&amp;utm_campaign=axEnXmJKdQLG&amp;utm_content=QxmJycKVRnpW__qAvJN</a:t>
            </a: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930" y="5629128"/>
            <a:ext cx="1346382" cy="1030186"/>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9034" y="5955620"/>
            <a:ext cx="1322796" cy="741839"/>
          </a:xfrm>
          <a:prstGeom prst="rect">
            <a:avLst/>
          </a:prstGeom>
        </p:spPr>
      </p:pic>
      <p:sp>
        <p:nvSpPr>
          <p:cNvPr id="12" name="Marcador de pie de página 4"/>
          <p:cNvSpPr>
            <a:spLocks noGrp="1"/>
          </p:cNvSpPr>
          <p:nvPr>
            <p:ph type="ftr" sz="quarter" idx="11"/>
          </p:nvPr>
        </p:nvSpPr>
        <p:spPr>
          <a:xfrm>
            <a:off x="1961881" y="6276174"/>
            <a:ext cx="8958668" cy="498488"/>
          </a:xfrm>
        </p:spPr>
        <p:txBody>
          <a:bodyPr/>
          <a:lstStyle/>
          <a:p>
            <a:pPr lvl="0">
              <a:defRPr/>
            </a:pPr>
            <a:r>
              <a:rPr lang="es-ES" dirty="0">
                <a:solidFill>
                  <a:prstClr val="black">
                    <a:tint val="75000"/>
                  </a:prstClr>
                </a:solidFill>
              </a:rPr>
              <a:t>Desarrollo de una metodología para seleccionar un bus eléctrico.</a:t>
            </a:r>
          </a:p>
          <a:p>
            <a:pPr lvl="0">
              <a:defRPr/>
            </a:pPr>
            <a:r>
              <a:rPr lang="es-ES" dirty="0">
                <a:solidFill>
                  <a:prstClr val="black">
                    <a:tint val="75000"/>
                  </a:prstClr>
                </a:solidFill>
              </a:rPr>
              <a:t>Ing. Francisco Torres </a:t>
            </a:r>
            <a:r>
              <a:rPr lang="es-ES" dirty="0" smtClean="0">
                <a:solidFill>
                  <a:prstClr val="black">
                    <a:tint val="75000"/>
                  </a:prstClr>
                </a:solidFill>
              </a:rPr>
              <a:t>Moscoso</a:t>
            </a:r>
            <a:r>
              <a:rPr lang="es-ES" dirty="0">
                <a:solidFill>
                  <a:prstClr val="black">
                    <a:tint val="75000"/>
                  </a:prstClr>
                </a:solidFill>
              </a:rPr>
              <a:t>.</a:t>
            </a:r>
          </a:p>
        </p:txBody>
      </p:sp>
    </p:spTree>
    <p:extLst>
      <p:ext uri="{BB962C8B-B14F-4D97-AF65-F5344CB8AC3E}">
        <p14:creationId xmlns:p14="http://schemas.microsoft.com/office/powerpoint/2010/main" val="16384838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D16CBA-ED36-4397-9CF3-7E51CC0B5D51}" type="slidenum">
              <a:rPr kumimoji="0" lang="es-EC"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s-EC"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16" name="Título 1"/>
          <p:cNvSpPr txBox="1">
            <a:spLocks/>
          </p:cNvSpPr>
          <p:nvPr/>
        </p:nvSpPr>
        <p:spPr>
          <a:xfrm>
            <a:off x="1785428" y="505042"/>
            <a:ext cx="8196771" cy="52564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dirty="0" smtClean="0"/>
              <a:t>BIBLIOGRAFÍA.</a:t>
            </a:r>
          </a:p>
          <a:p>
            <a:pPr algn="ctr"/>
            <a:endParaRPr lang="es-EC" sz="2000" dirty="0"/>
          </a:p>
        </p:txBody>
      </p:sp>
      <p:sp>
        <p:nvSpPr>
          <p:cNvPr id="2" name="Rectángulo 1"/>
          <p:cNvSpPr/>
          <p:nvPr/>
        </p:nvSpPr>
        <p:spPr>
          <a:xfrm>
            <a:off x="1839857" y="1202304"/>
            <a:ext cx="8878389" cy="4524315"/>
          </a:xfrm>
          <a:prstGeom prst="rect">
            <a:avLst/>
          </a:prstGeom>
        </p:spPr>
        <p:txBody>
          <a:bodyPr wrap="square">
            <a:spAutoFit/>
          </a:bodyPr>
          <a:lstStyle/>
          <a:p>
            <a:r>
              <a:rPr lang="es-ES" dirty="0"/>
              <a:t>Nanjing Jinlong. (13 de julio de 2021). Nanjing </a:t>
            </a:r>
            <a:r>
              <a:rPr lang="es-ES" dirty="0" err="1"/>
              <a:t>Jinlon</a:t>
            </a:r>
            <a:r>
              <a:rPr lang="es-ES" dirty="0"/>
              <a:t> NJL6100BEV30. https://m.chinabuses.com/product/buses/12424.html</a:t>
            </a:r>
          </a:p>
          <a:p>
            <a:r>
              <a:rPr lang="es-ES" dirty="0"/>
              <a:t>Norma Técnica Ecuatoriana. (2014). Acústica. Descripción, medición y evaluación del ruido ambiental. Parte 1: magnitudes básicas y métodos de evaluación (</a:t>
            </a:r>
            <a:r>
              <a:rPr lang="es-ES" dirty="0" err="1"/>
              <a:t>iso</a:t>
            </a:r>
            <a:r>
              <a:rPr lang="es-ES" dirty="0"/>
              <a:t> 1996-1:2003, </a:t>
            </a:r>
            <a:r>
              <a:rPr lang="es-ES" dirty="0" err="1"/>
              <a:t>idt</a:t>
            </a:r>
            <a:r>
              <a:rPr lang="es-ES" dirty="0"/>
              <a:t>).</a:t>
            </a:r>
          </a:p>
          <a:p>
            <a:r>
              <a:rPr lang="es-ES" dirty="0"/>
              <a:t>Norma Técnica Ecuatoriana. (2015). Medición de ruido emitido por vehículos en </a:t>
            </a:r>
            <a:r>
              <a:rPr lang="es-ES" dirty="0" err="1"/>
              <a:t>acelaración</a:t>
            </a:r>
            <a:r>
              <a:rPr lang="es-ES" dirty="0"/>
              <a:t>. Método de ensayo. </a:t>
            </a:r>
            <a:r>
              <a:rPr lang="es-ES" dirty="0" err="1"/>
              <a:t>Inen</a:t>
            </a:r>
            <a:r>
              <a:rPr lang="es-ES" dirty="0"/>
              <a:t>.</a:t>
            </a:r>
          </a:p>
          <a:p>
            <a:r>
              <a:rPr lang="es-ES" dirty="0"/>
              <a:t>Operador Nacional de Electricidad. (2018). Informe del Factor de Emisión de CO2 2018, 14.</a:t>
            </a:r>
          </a:p>
          <a:p>
            <a:r>
              <a:rPr lang="es-ES" dirty="0"/>
              <a:t>Orozco, M. (20 de abril de 2021). Los pasajes de buses inter e </a:t>
            </a:r>
            <a:r>
              <a:rPr lang="es-ES" dirty="0" err="1"/>
              <a:t>intraprovinciales</a:t>
            </a:r>
            <a:r>
              <a:rPr lang="es-ES" dirty="0"/>
              <a:t> subirán un 15%; transportistas ofrecen retomar servicio. El Comercio. https://www.elcomercio.com/actualidad/negocios/aumento-pasajes-transportistas-interprovinciales-servicio.html</a:t>
            </a:r>
          </a:p>
          <a:p>
            <a:r>
              <a:rPr lang="es-ES" dirty="0"/>
              <a:t>Orozco, M. (12 de mayo de 2021). El diésel sube a </a:t>
            </a:r>
            <a:r>
              <a:rPr lang="es-ES" dirty="0" err="1"/>
              <a:t>usd</a:t>
            </a:r>
            <a:r>
              <a:rPr lang="es-ES" dirty="0"/>
              <a:t> 1.48 y la gasolina extra a </a:t>
            </a:r>
            <a:r>
              <a:rPr lang="es-ES" dirty="0" err="1"/>
              <a:t>usd</a:t>
            </a:r>
            <a:r>
              <a:rPr lang="es-ES" dirty="0"/>
              <a:t> 1.99. El Comercio. https://</a:t>
            </a:r>
            <a:r>
              <a:rPr lang="es-ES" dirty="0" smtClean="0"/>
              <a:t>www.elcomercio.com/actualidad/negocios/precio-gasolina-diesel-combustibles-ecuador.html</a:t>
            </a:r>
            <a:endParaRPr lang="es-ES" dirty="0"/>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930" y="5629128"/>
            <a:ext cx="1346382" cy="1030186"/>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9034" y="5955620"/>
            <a:ext cx="1322796" cy="741839"/>
          </a:xfrm>
          <a:prstGeom prst="rect">
            <a:avLst/>
          </a:prstGeom>
        </p:spPr>
      </p:pic>
      <p:sp>
        <p:nvSpPr>
          <p:cNvPr id="12" name="Marcador de pie de página 4"/>
          <p:cNvSpPr>
            <a:spLocks noGrp="1"/>
          </p:cNvSpPr>
          <p:nvPr>
            <p:ph type="ftr" sz="quarter" idx="11"/>
          </p:nvPr>
        </p:nvSpPr>
        <p:spPr>
          <a:xfrm>
            <a:off x="1961881" y="6276174"/>
            <a:ext cx="8958668" cy="498488"/>
          </a:xfrm>
        </p:spPr>
        <p:txBody>
          <a:bodyPr/>
          <a:lstStyle/>
          <a:p>
            <a:pPr lvl="0">
              <a:defRPr/>
            </a:pPr>
            <a:r>
              <a:rPr lang="es-ES" dirty="0">
                <a:solidFill>
                  <a:prstClr val="black">
                    <a:tint val="75000"/>
                  </a:prstClr>
                </a:solidFill>
              </a:rPr>
              <a:t>Desarrollo de una metodología para seleccionar un bus eléctrico.</a:t>
            </a:r>
          </a:p>
          <a:p>
            <a:pPr lvl="0">
              <a:defRPr/>
            </a:pPr>
            <a:r>
              <a:rPr lang="es-ES" dirty="0">
                <a:solidFill>
                  <a:prstClr val="black">
                    <a:tint val="75000"/>
                  </a:prstClr>
                </a:solidFill>
              </a:rPr>
              <a:t>Ing. Francisco Torres </a:t>
            </a:r>
            <a:r>
              <a:rPr lang="es-ES" dirty="0" smtClean="0">
                <a:solidFill>
                  <a:prstClr val="black">
                    <a:tint val="75000"/>
                  </a:prstClr>
                </a:solidFill>
              </a:rPr>
              <a:t>Moscoso</a:t>
            </a:r>
            <a:r>
              <a:rPr lang="es-ES" dirty="0">
                <a:solidFill>
                  <a:prstClr val="black">
                    <a:tint val="75000"/>
                  </a:prstClr>
                </a:solidFill>
              </a:rPr>
              <a:t>.</a:t>
            </a:r>
          </a:p>
        </p:txBody>
      </p:sp>
    </p:spTree>
    <p:extLst>
      <p:ext uri="{BB962C8B-B14F-4D97-AF65-F5344CB8AC3E}">
        <p14:creationId xmlns:p14="http://schemas.microsoft.com/office/powerpoint/2010/main" val="18320676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D16CBA-ED36-4397-9CF3-7E51CC0B5D51}" type="slidenum">
              <a:rPr kumimoji="0" lang="es-EC"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s-EC"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16" name="Título 1"/>
          <p:cNvSpPr txBox="1">
            <a:spLocks/>
          </p:cNvSpPr>
          <p:nvPr/>
        </p:nvSpPr>
        <p:spPr>
          <a:xfrm>
            <a:off x="1785428" y="505042"/>
            <a:ext cx="8196771" cy="52564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dirty="0" smtClean="0"/>
              <a:t>BIBLIOGRAFÍA.</a:t>
            </a:r>
          </a:p>
          <a:p>
            <a:pPr algn="ctr"/>
            <a:endParaRPr lang="es-EC" sz="2000" dirty="0"/>
          </a:p>
        </p:txBody>
      </p:sp>
      <p:sp>
        <p:nvSpPr>
          <p:cNvPr id="2" name="Rectángulo 1"/>
          <p:cNvSpPr/>
          <p:nvPr/>
        </p:nvSpPr>
        <p:spPr>
          <a:xfrm>
            <a:off x="1785428" y="1110861"/>
            <a:ext cx="8564841" cy="4524315"/>
          </a:xfrm>
          <a:prstGeom prst="rect">
            <a:avLst/>
          </a:prstGeom>
        </p:spPr>
        <p:txBody>
          <a:bodyPr wrap="square">
            <a:spAutoFit/>
          </a:bodyPr>
          <a:lstStyle/>
          <a:p>
            <a:r>
              <a:rPr lang="en-US" dirty="0"/>
              <a:t>Paredes, L., y Pozo, M. (2020). Mobility and Energy Efficiency in the Public Transportation System of Ecuador a Mechanism to Reduce CO2 Emissions.</a:t>
            </a:r>
          </a:p>
          <a:p>
            <a:r>
              <a:rPr lang="en-US" dirty="0"/>
              <a:t>Pennsylvania Transportation Institute. (2016). Federal Transit Bus Test. Interior Noise Test., 12. https://doi.org/10.1111/fcre.12240</a:t>
            </a:r>
          </a:p>
          <a:p>
            <a:r>
              <a:rPr lang="en-US" dirty="0"/>
              <a:t>Pérez, P., y Quito, C. (2018). </a:t>
            </a:r>
            <a:r>
              <a:rPr lang="en-US" dirty="0" err="1"/>
              <a:t>Determinación</a:t>
            </a:r>
            <a:r>
              <a:rPr lang="en-US" dirty="0"/>
              <a:t> de los </a:t>
            </a:r>
            <a:r>
              <a:rPr lang="en-US" dirty="0" err="1"/>
              <a:t>ciclos</a:t>
            </a:r>
            <a:r>
              <a:rPr lang="en-US" dirty="0"/>
              <a:t> de </a:t>
            </a:r>
            <a:r>
              <a:rPr lang="en-US" dirty="0" err="1"/>
              <a:t>conducción</a:t>
            </a:r>
            <a:r>
              <a:rPr lang="en-US" dirty="0"/>
              <a:t> de un vehículo </a:t>
            </a:r>
            <a:r>
              <a:rPr lang="en-US" dirty="0" err="1"/>
              <a:t>categoría</a:t>
            </a:r>
            <a:r>
              <a:rPr lang="en-US" dirty="0"/>
              <a:t> M1 para la ciudad de Cuenca, 132. http://dspace.ups.edu.ec/handle/123456789/15032</a:t>
            </a:r>
          </a:p>
          <a:p>
            <a:r>
              <a:rPr lang="en-US" dirty="0"/>
              <a:t>Pervez, A., </a:t>
            </a:r>
            <a:r>
              <a:rPr lang="en-US" dirty="0" err="1"/>
              <a:t>Kafeel</a:t>
            </a:r>
            <a:r>
              <a:rPr lang="en-US" dirty="0"/>
              <a:t>, A., </a:t>
            </a:r>
            <a:r>
              <a:rPr lang="en-US" dirty="0" err="1"/>
              <a:t>Afsar</a:t>
            </a:r>
            <a:r>
              <a:rPr lang="en-US" dirty="0"/>
              <a:t>, S., y </a:t>
            </a:r>
            <a:r>
              <a:rPr lang="en-US" dirty="0" err="1"/>
              <a:t>Nasim</a:t>
            </a:r>
            <a:r>
              <a:rPr lang="en-US" dirty="0"/>
              <a:t>, A. (2020). Validation of the Road Traffic Noise Prediction Model RLS-90 in an Urban Area. Proceedings of 3rd International Conference on Emerging Technologies in Computer Engineering: Machine Learning and Internet of Things, ICETCE 2020, https://doi.org/10.1109/ICETCE48199.2020.9091759</a:t>
            </a:r>
          </a:p>
          <a:p>
            <a:r>
              <a:rPr lang="en-US" dirty="0" err="1"/>
              <a:t>Pesantez</a:t>
            </a:r>
            <a:r>
              <a:rPr lang="en-US" dirty="0"/>
              <a:t>, K. (8 de </a:t>
            </a:r>
            <a:r>
              <a:rPr lang="en-US" dirty="0" err="1"/>
              <a:t>noviembre</a:t>
            </a:r>
            <a:r>
              <a:rPr lang="en-US" dirty="0"/>
              <a:t> de2019). José Silva, el </a:t>
            </a:r>
            <a:r>
              <a:rPr lang="en-US" dirty="0" err="1"/>
              <a:t>transportista</a:t>
            </a:r>
            <a:r>
              <a:rPr lang="en-US" dirty="0"/>
              <a:t> que </a:t>
            </a:r>
            <a:r>
              <a:rPr lang="en-US" dirty="0" err="1"/>
              <a:t>fue</a:t>
            </a:r>
            <a:r>
              <a:rPr lang="en-US" dirty="0"/>
              <a:t> </a:t>
            </a:r>
            <a:r>
              <a:rPr lang="en-US" dirty="0" err="1"/>
              <a:t>seducido</a:t>
            </a:r>
            <a:r>
              <a:rPr lang="en-US" dirty="0"/>
              <a:t> por los </a:t>
            </a:r>
            <a:r>
              <a:rPr lang="en-US" dirty="0" err="1"/>
              <a:t>vehículos</a:t>
            </a:r>
            <a:r>
              <a:rPr lang="en-US" dirty="0"/>
              <a:t> eléctricos. (2019). </a:t>
            </a:r>
            <a:r>
              <a:rPr lang="en-US" dirty="0" err="1"/>
              <a:t>Primicias</a:t>
            </a:r>
            <a:r>
              <a:rPr lang="en-US" dirty="0"/>
              <a:t>. https://www.primicias.ec/noticias/sociedad/jose-silva-transportista-convertido-empresario/ </a:t>
            </a: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930" y="5629128"/>
            <a:ext cx="1346382" cy="1030186"/>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9034" y="5955620"/>
            <a:ext cx="1322796" cy="741839"/>
          </a:xfrm>
          <a:prstGeom prst="rect">
            <a:avLst/>
          </a:prstGeom>
        </p:spPr>
      </p:pic>
      <p:sp>
        <p:nvSpPr>
          <p:cNvPr id="12" name="Marcador de pie de página 4"/>
          <p:cNvSpPr>
            <a:spLocks noGrp="1"/>
          </p:cNvSpPr>
          <p:nvPr>
            <p:ph type="ftr" sz="quarter" idx="11"/>
          </p:nvPr>
        </p:nvSpPr>
        <p:spPr>
          <a:xfrm>
            <a:off x="1961881" y="6276174"/>
            <a:ext cx="8958668" cy="498488"/>
          </a:xfrm>
        </p:spPr>
        <p:txBody>
          <a:bodyPr/>
          <a:lstStyle/>
          <a:p>
            <a:pPr lvl="0">
              <a:defRPr/>
            </a:pPr>
            <a:r>
              <a:rPr lang="es-ES" dirty="0">
                <a:solidFill>
                  <a:prstClr val="black">
                    <a:tint val="75000"/>
                  </a:prstClr>
                </a:solidFill>
              </a:rPr>
              <a:t>Desarrollo de una metodología para seleccionar un bus eléctrico.</a:t>
            </a:r>
          </a:p>
          <a:p>
            <a:pPr lvl="0">
              <a:defRPr/>
            </a:pPr>
            <a:r>
              <a:rPr lang="es-ES" dirty="0">
                <a:solidFill>
                  <a:prstClr val="black">
                    <a:tint val="75000"/>
                  </a:prstClr>
                </a:solidFill>
              </a:rPr>
              <a:t>Ing. Francisco Torres </a:t>
            </a:r>
            <a:r>
              <a:rPr lang="es-ES" dirty="0" smtClean="0">
                <a:solidFill>
                  <a:prstClr val="black">
                    <a:tint val="75000"/>
                  </a:prstClr>
                </a:solidFill>
              </a:rPr>
              <a:t>Moscoso</a:t>
            </a:r>
            <a:r>
              <a:rPr lang="es-ES" dirty="0">
                <a:solidFill>
                  <a:prstClr val="black">
                    <a:tint val="75000"/>
                  </a:prstClr>
                </a:solidFill>
              </a:rPr>
              <a:t>.</a:t>
            </a:r>
          </a:p>
        </p:txBody>
      </p:sp>
    </p:spTree>
    <p:extLst>
      <p:ext uri="{BB962C8B-B14F-4D97-AF65-F5344CB8AC3E}">
        <p14:creationId xmlns:p14="http://schemas.microsoft.com/office/powerpoint/2010/main" val="24212905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D16CBA-ED36-4397-9CF3-7E51CC0B5D51}" type="slidenum">
              <a:rPr kumimoji="0" lang="es-EC"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s-EC"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16" name="Título 1"/>
          <p:cNvSpPr txBox="1">
            <a:spLocks/>
          </p:cNvSpPr>
          <p:nvPr/>
        </p:nvSpPr>
        <p:spPr>
          <a:xfrm>
            <a:off x="1785429" y="436668"/>
            <a:ext cx="8196771" cy="42146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dirty="0" smtClean="0"/>
              <a:t>BIBLIOGRAFÍA.</a:t>
            </a:r>
          </a:p>
          <a:p>
            <a:pPr algn="ctr"/>
            <a:endParaRPr lang="es-EC" sz="2000" dirty="0"/>
          </a:p>
        </p:txBody>
      </p:sp>
      <p:sp>
        <p:nvSpPr>
          <p:cNvPr id="2" name="Rectángulo 1"/>
          <p:cNvSpPr/>
          <p:nvPr/>
        </p:nvSpPr>
        <p:spPr>
          <a:xfrm>
            <a:off x="1785429" y="1199631"/>
            <a:ext cx="8969829" cy="4524315"/>
          </a:xfrm>
          <a:prstGeom prst="rect">
            <a:avLst/>
          </a:prstGeom>
        </p:spPr>
        <p:txBody>
          <a:bodyPr wrap="square">
            <a:spAutoFit/>
          </a:bodyPr>
          <a:lstStyle/>
          <a:p>
            <a:r>
              <a:rPr lang="es-ES" dirty="0" err="1"/>
              <a:t>Rámirez</a:t>
            </a:r>
            <a:r>
              <a:rPr lang="es-ES" dirty="0"/>
              <a:t>, C. García, M. Pantoja, C. (2010). Fundamentos y técnicas de costos.</a:t>
            </a:r>
          </a:p>
          <a:p>
            <a:r>
              <a:rPr lang="es-ES" dirty="0"/>
              <a:t>Redacción Guayaquil. (22 de noviembre de 2017). El primer bus eléctrico cumplió la ruta de la línea 89, en Guayaquil. El Comercio. https://www.elcomercio.com/actualidad/ecuador/bus-electrico-ruta-guayaquil-ambiente.html</a:t>
            </a:r>
          </a:p>
          <a:p>
            <a:r>
              <a:rPr lang="es-ES" dirty="0"/>
              <a:t>Redacción Primicias. (5 de febrero de 2021). Ecuador cierra enero con una inflación anual de -1,04%. Primicias. https://www.primicias.ec/noticias/economia/ecuador-enero-inflacion-baja-ecuador/. (2021). </a:t>
            </a:r>
          </a:p>
          <a:p>
            <a:r>
              <a:rPr lang="es-ES" dirty="0"/>
              <a:t>Red Simus. (2020). Buses Eléctricos. Recuperado </a:t>
            </a:r>
            <a:r>
              <a:rPr lang="es-ES" dirty="0" err="1"/>
              <a:t>July</a:t>
            </a:r>
            <a:r>
              <a:rPr lang="es-ES" dirty="0"/>
              <a:t> 12, 2020, </a:t>
            </a:r>
            <a:r>
              <a:rPr lang="es-ES" dirty="0" err="1"/>
              <a:t>from</a:t>
            </a:r>
            <a:r>
              <a:rPr lang="es-ES" dirty="0"/>
              <a:t> https://redsimus.com/</a:t>
            </a:r>
          </a:p>
          <a:p>
            <a:r>
              <a:rPr lang="es-ES" dirty="0"/>
              <a:t>Restrepo, A., Carranza, Y., y </a:t>
            </a:r>
            <a:r>
              <a:rPr lang="es-ES" dirty="0" err="1"/>
              <a:t>Tibaquira</a:t>
            </a:r>
            <a:r>
              <a:rPr lang="es-ES" dirty="0"/>
              <a:t>, J. (2007). Diseño y aplicación de una metodología para determinar ciclos de conducción vehicular en la ciudad de Pereira..</a:t>
            </a:r>
          </a:p>
          <a:p>
            <a:r>
              <a:rPr lang="es-ES" dirty="0"/>
              <a:t>Restrepo, P. (2018). Metodología para la implementación de buses eléctricos con baterías litio-titanato en la ruta circular sur 302 de Medellín Colombia.</a:t>
            </a:r>
          </a:p>
          <a:p>
            <a:r>
              <a:rPr lang="es-ES" dirty="0" smtClean="0"/>
              <a:t>Richter</a:t>
            </a:r>
            <a:r>
              <a:rPr lang="es-ES" dirty="0"/>
              <a:t>, H. (2021). VBOX Sport </a:t>
            </a:r>
            <a:r>
              <a:rPr lang="es-ES" dirty="0" err="1"/>
              <a:t>Datasheet</a:t>
            </a:r>
            <a:r>
              <a:rPr lang="es-ES" dirty="0"/>
              <a:t>, 3. https://www.vboxmotorsport.co.uk/downloads/datasheets/VBOX Sport </a:t>
            </a:r>
            <a:r>
              <a:rPr lang="es-ES" dirty="0" smtClean="0"/>
              <a:t>Datasheet.pdf</a:t>
            </a:r>
            <a:endParaRPr lang="es-ES" dirty="0"/>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930" y="5629128"/>
            <a:ext cx="1346382" cy="1030186"/>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9034" y="5955620"/>
            <a:ext cx="1322796" cy="741839"/>
          </a:xfrm>
          <a:prstGeom prst="rect">
            <a:avLst/>
          </a:prstGeom>
        </p:spPr>
      </p:pic>
      <p:sp>
        <p:nvSpPr>
          <p:cNvPr id="12" name="Marcador de pie de página 4"/>
          <p:cNvSpPr>
            <a:spLocks noGrp="1"/>
          </p:cNvSpPr>
          <p:nvPr>
            <p:ph type="ftr" sz="quarter" idx="11"/>
          </p:nvPr>
        </p:nvSpPr>
        <p:spPr>
          <a:xfrm>
            <a:off x="1961881" y="6276174"/>
            <a:ext cx="8958668" cy="498488"/>
          </a:xfrm>
        </p:spPr>
        <p:txBody>
          <a:bodyPr/>
          <a:lstStyle/>
          <a:p>
            <a:pPr lvl="0">
              <a:defRPr/>
            </a:pPr>
            <a:r>
              <a:rPr lang="es-ES" dirty="0">
                <a:solidFill>
                  <a:prstClr val="black">
                    <a:tint val="75000"/>
                  </a:prstClr>
                </a:solidFill>
              </a:rPr>
              <a:t>Desarrollo de una metodología para seleccionar un bus eléctrico.</a:t>
            </a:r>
          </a:p>
          <a:p>
            <a:pPr lvl="0">
              <a:defRPr/>
            </a:pPr>
            <a:r>
              <a:rPr lang="es-ES" dirty="0">
                <a:solidFill>
                  <a:prstClr val="black">
                    <a:tint val="75000"/>
                  </a:prstClr>
                </a:solidFill>
              </a:rPr>
              <a:t>Ing. Francisco Torres </a:t>
            </a:r>
            <a:r>
              <a:rPr lang="es-ES" dirty="0" smtClean="0">
                <a:solidFill>
                  <a:prstClr val="black">
                    <a:tint val="75000"/>
                  </a:prstClr>
                </a:solidFill>
              </a:rPr>
              <a:t>Moscoso</a:t>
            </a:r>
            <a:r>
              <a:rPr lang="es-ES" dirty="0">
                <a:solidFill>
                  <a:prstClr val="black">
                    <a:tint val="75000"/>
                  </a:prstClr>
                </a:solidFill>
              </a:rPr>
              <a:t>.</a:t>
            </a:r>
          </a:p>
        </p:txBody>
      </p:sp>
    </p:spTree>
    <p:extLst>
      <p:ext uri="{BB962C8B-B14F-4D97-AF65-F5344CB8AC3E}">
        <p14:creationId xmlns:p14="http://schemas.microsoft.com/office/powerpoint/2010/main" val="11908629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D16CBA-ED36-4397-9CF3-7E51CC0B5D51}" type="slidenum">
              <a:rPr kumimoji="0" lang="es-EC"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s-EC"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16" name="Título 1"/>
          <p:cNvSpPr txBox="1">
            <a:spLocks/>
          </p:cNvSpPr>
          <p:nvPr/>
        </p:nvSpPr>
        <p:spPr>
          <a:xfrm>
            <a:off x="1785428" y="505042"/>
            <a:ext cx="8196771" cy="52564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dirty="0" smtClean="0"/>
              <a:t>BIBLIOGRAFÍA.</a:t>
            </a:r>
          </a:p>
          <a:p>
            <a:pPr algn="ctr"/>
            <a:endParaRPr lang="es-EC" sz="2000" dirty="0"/>
          </a:p>
        </p:txBody>
      </p:sp>
      <p:sp>
        <p:nvSpPr>
          <p:cNvPr id="2" name="Rectángulo 1"/>
          <p:cNvSpPr/>
          <p:nvPr/>
        </p:nvSpPr>
        <p:spPr>
          <a:xfrm>
            <a:off x="1731147" y="1407289"/>
            <a:ext cx="9250683" cy="4524315"/>
          </a:xfrm>
          <a:prstGeom prst="rect">
            <a:avLst/>
          </a:prstGeom>
        </p:spPr>
        <p:txBody>
          <a:bodyPr wrap="square">
            <a:spAutoFit/>
          </a:bodyPr>
          <a:lstStyle/>
          <a:p>
            <a:r>
              <a:rPr lang="en-US" dirty="0"/>
              <a:t>Ross, J., y Staiano, M. (2007). A comparison of green and conventional diesel bus noise levels.</a:t>
            </a:r>
          </a:p>
          <a:p>
            <a:r>
              <a:rPr lang="en-US" dirty="0"/>
              <a:t>Scania. (2020). Battery electric vehicle Scania Citywide BEV. https://www.scania.com/group/en/home/products-and-services/buses-and-coaches/citywide-bev.html#</a:t>
            </a:r>
          </a:p>
          <a:p>
            <a:r>
              <a:rPr lang="en-US" dirty="0"/>
              <a:t>Serrano, F., y Rodríguez, R. (2014). </a:t>
            </a:r>
            <a:r>
              <a:rPr lang="en-US" dirty="0" err="1"/>
              <a:t>Aerodinámica</a:t>
            </a:r>
            <a:r>
              <a:rPr lang="en-US" dirty="0"/>
              <a:t> en el vehículo. https://ingelibreblog.wordpress.com/2014/04/24/aerodinamica-en-el-vehiculo-resistencia-aerodinamica/</a:t>
            </a:r>
          </a:p>
          <a:p>
            <a:r>
              <a:rPr lang="en-US" dirty="0"/>
              <a:t>Sistema </a:t>
            </a:r>
            <a:r>
              <a:rPr lang="en-US" dirty="0" err="1"/>
              <a:t>Integrado</a:t>
            </a:r>
            <a:r>
              <a:rPr lang="en-US" dirty="0"/>
              <a:t> de </a:t>
            </a:r>
            <a:r>
              <a:rPr lang="en-US" dirty="0" err="1"/>
              <a:t>Recaudación</a:t>
            </a:r>
            <a:r>
              <a:rPr lang="en-US" dirty="0"/>
              <a:t>. (2021). </a:t>
            </a:r>
            <a:r>
              <a:rPr lang="en-US" dirty="0" err="1"/>
              <a:t>Empresas</a:t>
            </a:r>
            <a:r>
              <a:rPr lang="en-US" dirty="0"/>
              <a:t> de Transporte. Recuperado el 12 de </a:t>
            </a:r>
            <a:r>
              <a:rPr lang="en-US" dirty="0" err="1"/>
              <a:t>julio</a:t>
            </a:r>
            <a:r>
              <a:rPr lang="en-US" dirty="0"/>
              <a:t> de 2021 de https://www.sircuenca.com/index.php/es/features/empresas-de-transporte</a:t>
            </a:r>
          </a:p>
          <a:p>
            <a:r>
              <a:rPr lang="en-US" dirty="0"/>
              <a:t>Solaris. (2020). Autobuses Cero </a:t>
            </a:r>
            <a:r>
              <a:rPr lang="en-US" dirty="0" err="1"/>
              <a:t>Emisiones</a:t>
            </a:r>
            <a:r>
              <a:rPr lang="en-US" dirty="0"/>
              <a:t>.</a:t>
            </a:r>
          </a:p>
          <a:p>
            <a:r>
              <a:rPr lang="en-US" dirty="0" err="1"/>
              <a:t>Soltani</a:t>
            </a:r>
            <a:r>
              <a:rPr lang="en-US" dirty="0"/>
              <a:t>, A., </a:t>
            </a:r>
            <a:r>
              <a:rPr lang="en-US" dirty="0" err="1"/>
              <a:t>Marandi</a:t>
            </a:r>
            <a:r>
              <a:rPr lang="en-US" dirty="0"/>
              <a:t>, Z., y </a:t>
            </a:r>
            <a:r>
              <a:rPr lang="en-US" dirty="0" err="1"/>
              <a:t>Ivaki</a:t>
            </a:r>
            <a:r>
              <a:rPr lang="en-US" dirty="0"/>
              <a:t>, E. (2013). Bus route evaluation using a two-stage hybrid model of Fuzzy AHP and TOPSIS. Journal of Transport Literature (Vol. 7). https://doi.org/10.1590/s2238-10312013000300003</a:t>
            </a:r>
          </a:p>
          <a:p>
            <a:endParaRPr lang="en-US" dirty="0"/>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930" y="5629128"/>
            <a:ext cx="1346382" cy="1030186"/>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9034" y="5955620"/>
            <a:ext cx="1322796" cy="741839"/>
          </a:xfrm>
          <a:prstGeom prst="rect">
            <a:avLst/>
          </a:prstGeom>
        </p:spPr>
      </p:pic>
      <p:sp>
        <p:nvSpPr>
          <p:cNvPr id="12" name="Marcador de pie de página 4"/>
          <p:cNvSpPr>
            <a:spLocks noGrp="1"/>
          </p:cNvSpPr>
          <p:nvPr>
            <p:ph type="ftr" sz="quarter" idx="11"/>
          </p:nvPr>
        </p:nvSpPr>
        <p:spPr>
          <a:xfrm>
            <a:off x="1961881" y="6276174"/>
            <a:ext cx="8958668" cy="498488"/>
          </a:xfrm>
        </p:spPr>
        <p:txBody>
          <a:bodyPr/>
          <a:lstStyle/>
          <a:p>
            <a:pPr lvl="0">
              <a:defRPr/>
            </a:pPr>
            <a:r>
              <a:rPr lang="es-ES" dirty="0">
                <a:solidFill>
                  <a:prstClr val="black">
                    <a:tint val="75000"/>
                  </a:prstClr>
                </a:solidFill>
              </a:rPr>
              <a:t>Desarrollo de una metodología para seleccionar un bus eléctrico.</a:t>
            </a:r>
          </a:p>
          <a:p>
            <a:pPr lvl="0">
              <a:defRPr/>
            </a:pPr>
            <a:r>
              <a:rPr lang="es-ES" dirty="0">
                <a:solidFill>
                  <a:prstClr val="black">
                    <a:tint val="75000"/>
                  </a:prstClr>
                </a:solidFill>
              </a:rPr>
              <a:t>Ing. Francisco Torres </a:t>
            </a:r>
            <a:r>
              <a:rPr lang="es-ES" dirty="0" smtClean="0">
                <a:solidFill>
                  <a:prstClr val="black">
                    <a:tint val="75000"/>
                  </a:prstClr>
                </a:solidFill>
              </a:rPr>
              <a:t>Moscoso</a:t>
            </a:r>
            <a:r>
              <a:rPr lang="es-ES" dirty="0">
                <a:solidFill>
                  <a:prstClr val="black">
                    <a:tint val="75000"/>
                  </a:prstClr>
                </a:solidFill>
              </a:rPr>
              <a:t>.</a:t>
            </a:r>
          </a:p>
        </p:txBody>
      </p:sp>
    </p:spTree>
    <p:extLst>
      <p:ext uri="{BB962C8B-B14F-4D97-AF65-F5344CB8AC3E}">
        <p14:creationId xmlns:p14="http://schemas.microsoft.com/office/powerpoint/2010/main" val="36231102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31885" y="507028"/>
            <a:ext cx="8435662"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smtClean="0">
                <a:ln>
                  <a:noFill/>
                </a:ln>
                <a:solidFill>
                  <a:srgbClr val="0000CC"/>
                </a:solidFill>
                <a:effectLst/>
                <a:uLnTx/>
                <a:uFillTx/>
                <a:latin typeface="Arial" panose="020B0604020202020204"/>
                <a:ea typeface="+mn-ea"/>
                <a:cs typeface="+mn-cs"/>
              </a:rPr>
              <a:t>Consideraciones del bus eléctrico.</a:t>
            </a:r>
            <a:endParaRPr kumimoji="0" lang="es-ES" sz="2400" b="0" i="0" u="none" strike="noStrike" kern="1200" cap="none" spc="0" normalizeH="0" baseline="0" noProof="0" dirty="0">
              <a:ln>
                <a:noFill/>
              </a:ln>
              <a:solidFill>
                <a:srgbClr val="0000CC"/>
              </a:solidFill>
              <a:effectLst/>
              <a:uLnTx/>
              <a:uFillTx/>
              <a:latin typeface="Arial" panose="020B060402020202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D16CBA-ED36-4397-9CF3-7E51CC0B5D51}" type="slidenum">
              <a:rPr kumimoji="0" lang="es-EC"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EC"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Rectángulo 6"/>
          <p:cNvSpPr/>
          <p:nvPr/>
        </p:nvSpPr>
        <p:spPr>
          <a:xfrm>
            <a:off x="1277071" y="5369491"/>
            <a:ext cx="3098907" cy="244682"/>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s-ES" sz="1100" b="0" i="0" u="none" strike="noStrike" kern="1200" cap="none" spc="0" normalizeH="0" baseline="0" noProof="0" dirty="0">
                <a:ln>
                  <a:noFill/>
                </a:ln>
                <a:solidFill>
                  <a:prstClr val="white"/>
                </a:solidFill>
                <a:effectLst/>
                <a:uLnTx/>
                <a:uFillTx/>
                <a:latin typeface="Times New Roman"/>
                <a:ea typeface="+mn-ea"/>
                <a:cs typeface="+mn-cs"/>
              </a:rPr>
              <a:t>Fuente: </a:t>
            </a:r>
            <a:r>
              <a:rPr kumimoji="0" lang="en-US" sz="1100" b="0" i="0" u="none" strike="noStrike" kern="1200" cap="none" spc="0" normalizeH="0" baseline="0" noProof="0" dirty="0">
                <a:ln>
                  <a:noFill/>
                </a:ln>
                <a:solidFill>
                  <a:prstClr val="white"/>
                </a:solidFill>
                <a:effectLst/>
                <a:uLnTx/>
                <a:uFillTx/>
                <a:latin typeface="Times New Roman"/>
                <a:ea typeface="+mn-ea"/>
                <a:cs typeface="+mn-cs"/>
              </a:rPr>
              <a:t>Frost and Sullivan, 2013.</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9612" y="1879356"/>
            <a:ext cx="4890380" cy="3253602"/>
          </a:xfrm>
          <a:prstGeom prst="rect">
            <a:avLst/>
          </a:prstGeom>
        </p:spPr>
      </p:pic>
      <p:sp>
        <p:nvSpPr>
          <p:cNvPr id="4" name="Rectángulo 3"/>
          <p:cNvSpPr/>
          <p:nvPr/>
        </p:nvSpPr>
        <p:spPr>
          <a:xfrm>
            <a:off x="8634468" y="1732511"/>
            <a:ext cx="2719332"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Arial" panose="020B0604020202020204"/>
                <a:ea typeface="+mn-ea"/>
                <a:cs typeface="+mn-cs"/>
              </a:rPr>
              <a:t>Reducción del consumo de combustible, de gases contaminantes y ruido.</a:t>
            </a:r>
          </a:p>
        </p:txBody>
      </p:sp>
      <p:sp>
        <p:nvSpPr>
          <p:cNvPr id="9" name="Rectángulo 8"/>
          <p:cNvSpPr/>
          <p:nvPr/>
        </p:nvSpPr>
        <p:spPr>
          <a:xfrm>
            <a:off x="4493112" y="1142284"/>
            <a:ext cx="428835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Arial" panose="020B0604020202020204"/>
                <a:ea typeface="+mn-ea"/>
                <a:cs typeface="+mn-cs"/>
              </a:rPr>
              <a:t>Evitar 200MtCO</a:t>
            </a:r>
            <a:r>
              <a:rPr kumimoji="0" lang="es-ES" sz="1400" b="0" i="0" u="none" strike="noStrike" kern="1200" cap="none" spc="0" normalizeH="0" baseline="0" noProof="0" dirty="0">
                <a:ln>
                  <a:noFill/>
                </a:ln>
                <a:solidFill>
                  <a:prstClr val="black"/>
                </a:solidFill>
                <a:effectLst/>
                <a:uLnTx/>
                <a:uFillTx/>
                <a:latin typeface="Arial" panose="020B0604020202020204"/>
                <a:ea typeface="+mn-ea"/>
                <a:cs typeface="+mn-cs"/>
              </a:rPr>
              <a:t>2</a:t>
            </a:r>
            <a:r>
              <a:rPr kumimoji="0" lang="es-ES" sz="1800" b="0" i="0" u="none" strike="noStrike" kern="1200" cap="none" spc="0" normalizeH="0" baseline="0" noProof="0" dirty="0">
                <a:ln>
                  <a:noFill/>
                </a:ln>
                <a:solidFill>
                  <a:prstClr val="black"/>
                </a:solidFill>
                <a:effectLst/>
                <a:uLnTx/>
                <a:uFillTx/>
                <a:latin typeface="Arial" panose="020B0604020202020204"/>
                <a:ea typeface="+mn-ea"/>
                <a:cs typeface="+mn-cs"/>
              </a:rPr>
              <a:t> de emisiones por año.</a:t>
            </a:r>
          </a:p>
        </p:txBody>
      </p:sp>
      <p:sp>
        <p:nvSpPr>
          <p:cNvPr id="10" name="Rectángulo 9"/>
          <p:cNvSpPr/>
          <p:nvPr/>
        </p:nvSpPr>
        <p:spPr>
          <a:xfrm>
            <a:off x="1384642" y="1158165"/>
            <a:ext cx="2081437"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Implementación de nuevas tecnologías.</a:t>
            </a:r>
          </a:p>
        </p:txBody>
      </p:sp>
      <p:sp>
        <p:nvSpPr>
          <p:cNvPr id="11" name="Rectángulo 10"/>
          <p:cNvSpPr/>
          <p:nvPr/>
        </p:nvSpPr>
        <p:spPr>
          <a:xfrm>
            <a:off x="8781465" y="4592658"/>
            <a:ext cx="2425337"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Arial" panose="020B0604020202020204"/>
                <a:ea typeface="+mn-ea"/>
                <a:cs typeface="+mn-cs"/>
              </a:rPr>
              <a:t>Cumplir políticas de cuidado ambiental y consumo de </a:t>
            </a:r>
            <a:r>
              <a:rPr kumimoji="0" lang="es-ES" sz="1800" b="0" i="0" u="none" strike="noStrike" kern="1200" cap="none" spc="0" normalizeH="0" baseline="0" noProof="0" dirty="0" smtClean="0">
                <a:ln>
                  <a:noFill/>
                </a:ln>
                <a:solidFill>
                  <a:prstClr val="black"/>
                </a:solidFill>
                <a:effectLst/>
                <a:uLnTx/>
                <a:uFillTx/>
                <a:latin typeface="Arial" panose="020B0604020202020204"/>
                <a:ea typeface="+mn-ea"/>
                <a:cs typeface="+mn-cs"/>
              </a:rPr>
              <a:t>energía.</a:t>
            </a: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2" name="Rectángulo 11"/>
          <p:cNvSpPr/>
          <p:nvPr/>
        </p:nvSpPr>
        <p:spPr>
          <a:xfrm>
            <a:off x="1203106" y="3810106"/>
            <a:ext cx="2339026" cy="17543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Arial" panose="020B0604020202020204"/>
                <a:ea typeface="+mn-ea"/>
                <a:cs typeface="+mn-cs"/>
              </a:rPr>
              <a:t>Se espera que sea el principal mercado y el mayor potencial para nuevas tecnologías en países en desarrollo.</a:t>
            </a:r>
          </a:p>
        </p:txBody>
      </p:sp>
      <p:cxnSp>
        <p:nvCxnSpPr>
          <p:cNvPr id="15" name="Conector curvado 14"/>
          <p:cNvCxnSpPr/>
          <p:nvPr/>
        </p:nvCxnSpPr>
        <p:spPr>
          <a:xfrm rot="10800000">
            <a:off x="2826524" y="1619833"/>
            <a:ext cx="3348822" cy="1835635"/>
          </a:xfrm>
          <a:prstGeom prst="curvedConnector3">
            <a:avLst/>
          </a:prstGeom>
          <a:ln w="3810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2" name="Conector curvado 21"/>
          <p:cNvCxnSpPr/>
          <p:nvPr/>
        </p:nvCxnSpPr>
        <p:spPr>
          <a:xfrm rot="10800000" flipV="1">
            <a:off x="3056631" y="3455468"/>
            <a:ext cx="3265712" cy="1616187"/>
          </a:xfrm>
          <a:prstGeom prst="curvedConnector3">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24" name="Conector curvado 23"/>
          <p:cNvCxnSpPr/>
          <p:nvPr/>
        </p:nvCxnSpPr>
        <p:spPr>
          <a:xfrm>
            <a:off x="6416024" y="3455469"/>
            <a:ext cx="2365441" cy="1420245"/>
          </a:xfrm>
          <a:prstGeom prst="curvedConnector3">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26" name="Conector curvado 25"/>
          <p:cNvCxnSpPr/>
          <p:nvPr/>
        </p:nvCxnSpPr>
        <p:spPr>
          <a:xfrm flipV="1">
            <a:off x="6322343" y="2081495"/>
            <a:ext cx="2459122" cy="1373974"/>
          </a:xfrm>
          <a:prstGeom prst="curvedConnector3">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32" name="Conector curvado 31"/>
          <p:cNvCxnSpPr/>
          <p:nvPr/>
        </p:nvCxnSpPr>
        <p:spPr>
          <a:xfrm rot="5400000" flipH="1" flipV="1">
            <a:off x="5345326" y="2377424"/>
            <a:ext cx="1900718" cy="240678"/>
          </a:xfrm>
          <a:prstGeom prst="curvedConnector3">
            <a:avLst/>
          </a:prstGeom>
          <a:ln w="38100">
            <a:tailEnd type="triangle"/>
          </a:ln>
        </p:spPr>
        <p:style>
          <a:lnRef idx="3">
            <a:schemeClr val="accent5"/>
          </a:lnRef>
          <a:fillRef idx="0">
            <a:schemeClr val="accent5"/>
          </a:fillRef>
          <a:effectRef idx="2">
            <a:schemeClr val="accent5"/>
          </a:effectRef>
          <a:fontRef idx="minor">
            <a:schemeClr val="tx1"/>
          </a:fontRef>
        </p:style>
      </p:cxnSp>
      <p:sp>
        <p:nvSpPr>
          <p:cNvPr id="23" name="Rectángulo 22"/>
          <p:cNvSpPr/>
          <p:nvPr/>
        </p:nvSpPr>
        <p:spPr>
          <a:xfrm>
            <a:off x="3669086" y="5293033"/>
            <a:ext cx="3929658" cy="244682"/>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Times New Roman"/>
                <a:ea typeface="+mn-ea"/>
                <a:cs typeface="+mn-cs"/>
              </a:rPr>
              <a:t>McKerracher, </a:t>
            </a:r>
            <a:r>
              <a:rPr kumimoji="0" lang="en-US" sz="1100" b="0" i="0" u="none" strike="noStrike" kern="1200" cap="none" spc="0" normalizeH="0" baseline="0" noProof="0" dirty="0">
                <a:ln>
                  <a:noFill/>
                </a:ln>
                <a:solidFill>
                  <a:prstClr val="black"/>
                </a:solidFill>
                <a:effectLst/>
                <a:uLnTx/>
                <a:uFillTx/>
                <a:latin typeface="Times New Roman"/>
                <a:ea typeface="+mn-ea"/>
                <a:cs typeface="+mn-cs"/>
              </a:rPr>
              <a:t>2020.</a:t>
            </a:r>
            <a:endParaRPr kumimoji="0" lang="es-ES" sz="11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28" name="Título 1"/>
          <p:cNvSpPr txBox="1">
            <a:spLocks/>
          </p:cNvSpPr>
          <p:nvPr/>
        </p:nvSpPr>
        <p:spPr>
          <a:xfrm>
            <a:off x="3987813" y="3418"/>
            <a:ext cx="4323806" cy="52564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2800" dirty="0" smtClean="0"/>
              <a:t>Antecedentes.</a:t>
            </a:r>
            <a:endParaRPr lang="es-EC" sz="2800" dirty="0"/>
          </a:p>
        </p:txBody>
      </p:sp>
      <p:sp>
        <p:nvSpPr>
          <p:cNvPr id="29" name="Marcador de contenido 2"/>
          <p:cNvSpPr txBox="1">
            <a:spLocks/>
          </p:cNvSpPr>
          <p:nvPr/>
        </p:nvSpPr>
        <p:spPr>
          <a:xfrm>
            <a:off x="0" y="419122"/>
            <a:ext cx="1961881" cy="5676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EC" sz="1200" dirty="0" smtClean="0"/>
              <a:t>Índice.</a:t>
            </a:r>
          </a:p>
          <a:p>
            <a:pPr marL="0" indent="0">
              <a:lnSpc>
                <a:spcPct val="100000"/>
              </a:lnSpc>
              <a:spcBef>
                <a:spcPts val="0"/>
              </a:spcBef>
              <a:buNone/>
            </a:pPr>
            <a:r>
              <a:rPr lang="es-EC" sz="1200" dirty="0" smtClean="0"/>
              <a:t>Cap I. </a:t>
            </a:r>
            <a:endParaRPr lang="es-EC" b="1" dirty="0" smtClean="0">
              <a:solidFill>
                <a:prstClr val="black"/>
              </a:solidFill>
            </a:endParaRPr>
          </a:p>
        </p:txBody>
      </p:sp>
      <p:pic>
        <p:nvPicPr>
          <p:cNvPr id="30" name="Imagen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930" y="5629128"/>
            <a:ext cx="1346382" cy="1030186"/>
          </a:xfrm>
          <a:prstGeom prst="rect">
            <a:avLst/>
          </a:prstGeom>
        </p:spPr>
      </p:pic>
      <p:pic>
        <p:nvPicPr>
          <p:cNvPr id="31" name="Imagen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9034" y="5955620"/>
            <a:ext cx="1322796" cy="741839"/>
          </a:xfrm>
          <a:prstGeom prst="rect">
            <a:avLst/>
          </a:prstGeom>
        </p:spPr>
      </p:pic>
      <p:sp>
        <p:nvSpPr>
          <p:cNvPr id="33" name="Marcador de pie de página 4"/>
          <p:cNvSpPr>
            <a:spLocks noGrp="1"/>
          </p:cNvSpPr>
          <p:nvPr>
            <p:ph type="ftr" sz="quarter" idx="11"/>
          </p:nvPr>
        </p:nvSpPr>
        <p:spPr>
          <a:xfrm>
            <a:off x="1961881" y="6276174"/>
            <a:ext cx="8958668" cy="498488"/>
          </a:xfrm>
        </p:spPr>
        <p:txBody>
          <a:bodyPr/>
          <a:lstStyle/>
          <a:p>
            <a:pPr lvl="0">
              <a:defRPr/>
            </a:pPr>
            <a:r>
              <a:rPr lang="es-ES" dirty="0">
                <a:solidFill>
                  <a:prstClr val="black">
                    <a:tint val="75000"/>
                  </a:prstClr>
                </a:solidFill>
              </a:rPr>
              <a:t>Desarrollo de una metodología para seleccionar un bus eléctrico.</a:t>
            </a:r>
          </a:p>
          <a:p>
            <a:pPr lvl="0">
              <a:defRPr/>
            </a:pPr>
            <a:r>
              <a:rPr lang="es-ES" dirty="0">
                <a:solidFill>
                  <a:prstClr val="black">
                    <a:tint val="75000"/>
                  </a:prstClr>
                </a:solidFill>
              </a:rPr>
              <a:t>Ing. Francisco Torres </a:t>
            </a:r>
            <a:r>
              <a:rPr lang="es-ES" dirty="0" smtClean="0">
                <a:solidFill>
                  <a:prstClr val="black">
                    <a:tint val="75000"/>
                  </a:prstClr>
                </a:solidFill>
              </a:rPr>
              <a:t>Moscoso</a:t>
            </a:r>
            <a:r>
              <a:rPr lang="es-ES" dirty="0">
                <a:solidFill>
                  <a:prstClr val="black">
                    <a:tint val="75000"/>
                  </a:prstClr>
                </a:solidFill>
              </a:rPr>
              <a:t>.</a:t>
            </a:r>
          </a:p>
        </p:txBody>
      </p:sp>
    </p:spTree>
    <p:extLst>
      <p:ext uri="{BB962C8B-B14F-4D97-AF65-F5344CB8AC3E}">
        <p14:creationId xmlns:p14="http://schemas.microsoft.com/office/powerpoint/2010/main" val="19342343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D16CBA-ED36-4397-9CF3-7E51CC0B5D51}" type="slidenum">
              <a:rPr kumimoji="0" lang="es-EC"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s-EC"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16" name="Título 1"/>
          <p:cNvSpPr txBox="1">
            <a:spLocks/>
          </p:cNvSpPr>
          <p:nvPr/>
        </p:nvSpPr>
        <p:spPr>
          <a:xfrm>
            <a:off x="1785428" y="505042"/>
            <a:ext cx="8196771" cy="52564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dirty="0" smtClean="0"/>
              <a:t>BIBLIOGRAFÍA.</a:t>
            </a:r>
          </a:p>
          <a:p>
            <a:pPr algn="ctr"/>
            <a:endParaRPr lang="es-EC" sz="2000" dirty="0"/>
          </a:p>
        </p:txBody>
      </p:sp>
      <p:sp>
        <p:nvSpPr>
          <p:cNvPr id="2" name="Rectángulo 1"/>
          <p:cNvSpPr/>
          <p:nvPr/>
        </p:nvSpPr>
        <p:spPr>
          <a:xfrm>
            <a:off x="1961881" y="1486696"/>
            <a:ext cx="9181078" cy="3693319"/>
          </a:xfrm>
          <a:prstGeom prst="rect">
            <a:avLst/>
          </a:prstGeom>
        </p:spPr>
        <p:txBody>
          <a:bodyPr wrap="square">
            <a:spAutoFit/>
          </a:bodyPr>
          <a:lstStyle/>
          <a:p>
            <a:r>
              <a:rPr lang="en-US" dirty="0"/>
              <a:t>Soylu, S. (2010). Urban Transport and Hybrid Vehicles.</a:t>
            </a:r>
          </a:p>
          <a:p>
            <a:r>
              <a:rPr lang="en-US" dirty="0"/>
              <a:t>Sustainable bus. (11 de </a:t>
            </a:r>
            <a:r>
              <a:rPr lang="en-US" dirty="0" err="1"/>
              <a:t>agosto</a:t>
            </a:r>
            <a:r>
              <a:rPr lang="en-US" dirty="0"/>
              <a:t> de 2020). Electric bus, main fleets and projects around the world. https://www.sustainable-bus.com/electric-bus/electric-bus-public-transport-main-fleets-projects-around-world/#:~:text=Still according to Bloomberg </a:t>
            </a:r>
            <a:r>
              <a:rPr lang="en-US" dirty="0" err="1"/>
              <a:t>New,is</a:t>
            </a:r>
            <a:r>
              <a:rPr lang="en-US" dirty="0"/>
              <a:t> therefore 13 per cent.</a:t>
            </a:r>
          </a:p>
          <a:p>
            <a:r>
              <a:rPr lang="en-US" dirty="0"/>
              <a:t>Torres, F. (2016). Análisis </a:t>
            </a:r>
            <a:r>
              <a:rPr lang="en-US" dirty="0" err="1"/>
              <a:t>energético</a:t>
            </a:r>
            <a:r>
              <a:rPr lang="en-US" dirty="0"/>
              <a:t> de un sistema de propulsión eléctrico </a:t>
            </a:r>
            <a:r>
              <a:rPr lang="en-US" dirty="0" err="1"/>
              <a:t>alternativo</a:t>
            </a:r>
            <a:r>
              <a:rPr lang="en-US" dirty="0"/>
              <a:t> para </a:t>
            </a:r>
            <a:r>
              <a:rPr lang="en-US" dirty="0" err="1"/>
              <a:t>movilidad</a:t>
            </a:r>
            <a:r>
              <a:rPr lang="en-US" dirty="0"/>
              <a:t> en el </a:t>
            </a:r>
            <a:r>
              <a:rPr lang="en-US" dirty="0" err="1"/>
              <a:t>cantón</a:t>
            </a:r>
            <a:r>
              <a:rPr lang="en-US" dirty="0"/>
              <a:t> Cuenca.</a:t>
            </a:r>
          </a:p>
          <a:p>
            <a:r>
              <a:rPr lang="en-US" dirty="0" err="1"/>
              <a:t>Texto</a:t>
            </a:r>
            <a:r>
              <a:rPr lang="en-US" dirty="0"/>
              <a:t> </a:t>
            </a:r>
            <a:r>
              <a:rPr lang="en-US" dirty="0" err="1"/>
              <a:t>unificado</a:t>
            </a:r>
            <a:r>
              <a:rPr lang="en-US" dirty="0"/>
              <a:t> de </a:t>
            </a:r>
            <a:r>
              <a:rPr lang="en-US" dirty="0" err="1"/>
              <a:t>legislación</a:t>
            </a:r>
            <a:r>
              <a:rPr lang="en-US" dirty="0"/>
              <a:t> </a:t>
            </a:r>
            <a:r>
              <a:rPr lang="en-US" dirty="0" err="1"/>
              <a:t>secundaria</a:t>
            </a:r>
            <a:r>
              <a:rPr lang="en-US" dirty="0"/>
              <a:t> de </a:t>
            </a:r>
            <a:r>
              <a:rPr lang="en-US" dirty="0" err="1"/>
              <a:t>medio</a:t>
            </a:r>
            <a:r>
              <a:rPr lang="en-US" dirty="0"/>
              <a:t> </a:t>
            </a:r>
            <a:r>
              <a:rPr lang="en-US" dirty="0" err="1"/>
              <a:t>ambiente</a:t>
            </a:r>
            <a:r>
              <a:rPr lang="en-US" dirty="0"/>
              <a:t>. (2014). LIBRO VI </a:t>
            </a:r>
            <a:r>
              <a:rPr lang="en-US" dirty="0" err="1"/>
              <a:t>Anexo</a:t>
            </a:r>
            <a:r>
              <a:rPr lang="en-US" dirty="0"/>
              <a:t> 5 Ruido.</a:t>
            </a:r>
          </a:p>
          <a:p>
            <a:r>
              <a:rPr lang="en-US" dirty="0"/>
              <a:t>Vera, C. (2021). Índice de </a:t>
            </a:r>
            <a:r>
              <a:rPr lang="en-US" dirty="0" err="1"/>
              <a:t>precios</a:t>
            </a:r>
            <a:r>
              <a:rPr lang="en-US" dirty="0"/>
              <a:t> al </a:t>
            </a:r>
            <a:r>
              <a:rPr lang="en-US" dirty="0" err="1"/>
              <a:t>consumidor</a:t>
            </a:r>
            <a:r>
              <a:rPr lang="en-US" dirty="0"/>
              <a:t>. Estadísticas </a:t>
            </a:r>
            <a:r>
              <a:rPr lang="en-US" dirty="0" err="1"/>
              <a:t>Económicas</a:t>
            </a:r>
            <a:r>
              <a:rPr lang="en-US" dirty="0"/>
              <a:t>. </a:t>
            </a:r>
            <a:r>
              <a:rPr lang="en-US" dirty="0" err="1"/>
              <a:t>Boletín</a:t>
            </a:r>
            <a:r>
              <a:rPr lang="en-US" dirty="0"/>
              <a:t> </a:t>
            </a:r>
            <a:r>
              <a:rPr lang="en-US" dirty="0" err="1"/>
              <a:t>Técnico</a:t>
            </a:r>
            <a:r>
              <a:rPr lang="en-US" dirty="0"/>
              <a:t>., 1–15. http://www.ecuadorencifras.gob.ec/documentos/web-inec/Inflacion/2018/Enero-2018/01 </a:t>
            </a:r>
          </a:p>
          <a:p>
            <a:r>
              <a:rPr lang="en-US" dirty="0"/>
              <a:t>Yutong. (2020). Yutong E12.</a:t>
            </a: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930" y="5629128"/>
            <a:ext cx="1346382" cy="1030186"/>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9034" y="5955620"/>
            <a:ext cx="1322796" cy="741839"/>
          </a:xfrm>
          <a:prstGeom prst="rect">
            <a:avLst/>
          </a:prstGeom>
        </p:spPr>
      </p:pic>
      <p:sp>
        <p:nvSpPr>
          <p:cNvPr id="12" name="Marcador de pie de página 4"/>
          <p:cNvSpPr>
            <a:spLocks noGrp="1"/>
          </p:cNvSpPr>
          <p:nvPr>
            <p:ph type="ftr" sz="quarter" idx="11"/>
          </p:nvPr>
        </p:nvSpPr>
        <p:spPr>
          <a:xfrm>
            <a:off x="1961881" y="6276174"/>
            <a:ext cx="8958668" cy="498488"/>
          </a:xfrm>
        </p:spPr>
        <p:txBody>
          <a:bodyPr/>
          <a:lstStyle/>
          <a:p>
            <a:pPr lvl="0">
              <a:defRPr/>
            </a:pPr>
            <a:r>
              <a:rPr lang="es-ES" dirty="0">
                <a:solidFill>
                  <a:prstClr val="black">
                    <a:tint val="75000"/>
                  </a:prstClr>
                </a:solidFill>
              </a:rPr>
              <a:t>Desarrollo de una metodología para seleccionar un bus eléctrico.</a:t>
            </a:r>
          </a:p>
          <a:p>
            <a:pPr lvl="0">
              <a:defRPr/>
            </a:pPr>
            <a:r>
              <a:rPr lang="es-ES" dirty="0">
                <a:solidFill>
                  <a:prstClr val="black">
                    <a:tint val="75000"/>
                  </a:prstClr>
                </a:solidFill>
              </a:rPr>
              <a:t>Ing. Francisco Torres </a:t>
            </a:r>
            <a:r>
              <a:rPr lang="es-ES" dirty="0" smtClean="0">
                <a:solidFill>
                  <a:prstClr val="black">
                    <a:tint val="75000"/>
                  </a:prstClr>
                </a:solidFill>
              </a:rPr>
              <a:t>Moscoso</a:t>
            </a:r>
            <a:r>
              <a:rPr lang="es-ES" dirty="0">
                <a:solidFill>
                  <a:prstClr val="black">
                    <a:tint val="75000"/>
                  </a:prstClr>
                </a:solidFill>
              </a:rPr>
              <a:t>.</a:t>
            </a:r>
          </a:p>
        </p:txBody>
      </p:sp>
    </p:spTree>
    <p:extLst>
      <p:ext uri="{BB962C8B-B14F-4D97-AF65-F5344CB8AC3E}">
        <p14:creationId xmlns:p14="http://schemas.microsoft.com/office/powerpoint/2010/main" val="4469469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985454" y="374221"/>
            <a:ext cx="6996746"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smtClean="0">
                <a:ln>
                  <a:noFill/>
                </a:ln>
                <a:solidFill>
                  <a:srgbClr val="0000CC"/>
                </a:solidFill>
                <a:effectLst/>
                <a:uLnTx/>
                <a:uFillTx/>
                <a:latin typeface="Arial" panose="020B0604020202020204"/>
                <a:ea typeface="+mn-ea"/>
                <a:cs typeface="+mn-cs"/>
              </a:rPr>
              <a:t>500.000 buses eléctricos </a:t>
            </a:r>
            <a:r>
              <a:rPr kumimoji="0" lang="es-ES" sz="2400" b="0" i="0" u="none" strike="noStrike" kern="1200" cap="none" spc="0" normalizeH="0" baseline="0" noProof="0" dirty="0">
                <a:ln>
                  <a:noFill/>
                </a:ln>
                <a:solidFill>
                  <a:srgbClr val="0000CC"/>
                </a:solidFill>
                <a:effectLst/>
                <a:uLnTx/>
                <a:uFillTx/>
                <a:latin typeface="Arial" panose="020B0604020202020204"/>
                <a:ea typeface="+mn-ea"/>
                <a:cs typeface="+mn-cs"/>
              </a:rPr>
              <a:t>están en circulación</a:t>
            </a:r>
            <a:r>
              <a:rPr kumimoji="0" lang="es-ES" sz="2400" b="0" i="0" u="none" strike="noStrike" kern="1200" cap="none" spc="0" normalizeH="0" baseline="0" noProof="0" dirty="0" smtClean="0">
                <a:ln>
                  <a:noFill/>
                </a:ln>
                <a:solidFill>
                  <a:srgbClr val="0000CC"/>
                </a:solidFill>
                <a:effectLst/>
                <a:uLnTx/>
                <a:uFillTx/>
                <a:latin typeface="Arial" panose="020B0604020202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srgbClr val="0000CC"/>
              </a:solidFill>
              <a:effectLst/>
              <a:uLnTx/>
              <a:uFillTx/>
              <a:latin typeface="Arial" panose="020B060402020202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D16CBA-ED36-4397-9CF3-7E51CC0B5D51}" type="slidenum">
              <a:rPr kumimoji="0" lang="es-EC"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EC"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Rectángulo 3"/>
          <p:cNvSpPr/>
          <p:nvPr/>
        </p:nvSpPr>
        <p:spPr>
          <a:xfrm>
            <a:off x="101152" y="3197422"/>
            <a:ext cx="6141538"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Arial" panose="020B0604020202020204"/>
                <a:ea typeface="+mn-ea"/>
                <a:cs typeface="+mn-cs"/>
              </a:rPr>
              <a:t>En Europa </a:t>
            </a:r>
            <a:r>
              <a:rPr kumimoji="0" lang="es-ES" sz="2000" b="0" i="0" u="none" strike="noStrike" kern="1200" cap="none" spc="0" normalizeH="0" baseline="0" noProof="0" dirty="0" smtClean="0">
                <a:ln>
                  <a:noFill/>
                </a:ln>
                <a:solidFill>
                  <a:prstClr val="black"/>
                </a:solidFill>
                <a:effectLst/>
                <a:uLnTx/>
                <a:uFillTx/>
                <a:latin typeface="Arial" panose="020B0604020202020204"/>
                <a:ea typeface="+mn-ea"/>
                <a:cs typeface="+mn-cs"/>
              </a:rPr>
              <a:t>4.000 </a:t>
            </a:r>
            <a:r>
              <a:rPr kumimoji="0" lang="es-ES" sz="2000" b="0" i="0" u="none" strike="noStrike" kern="1200" cap="none" spc="0" normalizeH="0" baseline="0" noProof="0" dirty="0">
                <a:ln>
                  <a:noFill/>
                </a:ln>
                <a:solidFill>
                  <a:prstClr val="black"/>
                </a:solidFill>
                <a:effectLst/>
                <a:uLnTx/>
                <a:uFillTx/>
                <a:latin typeface="Arial" panose="020B0604020202020204"/>
                <a:ea typeface="+mn-ea"/>
                <a:cs typeface="+mn-cs"/>
              </a:rPr>
              <a:t>buses eléctricos, entre híbridos, celdas de combustible, plug in, trolebús.</a:t>
            </a:r>
          </a:p>
        </p:txBody>
      </p:sp>
      <p:sp>
        <p:nvSpPr>
          <p:cNvPr id="7" name="Rectángulo 6"/>
          <p:cNvSpPr/>
          <p:nvPr/>
        </p:nvSpPr>
        <p:spPr>
          <a:xfrm>
            <a:off x="2043278" y="5224695"/>
            <a:ext cx="4125601" cy="244682"/>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Times New Roman"/>
                <a:ea typeface="+mn-ea"/>
                <a:cs typeface="+mn-cs"/>
              </a:rPr>
              <a:t>McKerracher, 2020.</a:t>
            </a:r>
            <a:endParaRPr kumimoji="0" lang="es-ES" sz="1100" b="0" i="0" u="none" strike="noStrike" kern="1200" cap="none" spc="0" normalizeH="0" baseline="0" noProof="0" dirty="0">
              <a:ln>
                <a:noFill/>
              </a:ln>
              <a:solidFill>
                <a:prstClr val="black"/>
              </a:solidFill>
              <a:effectLst/>
              <a:uLnTx/>
              <a:uFillTx/>
              <a:latin typeface="Times New Roman"/>
              <a:ea typeface="+mn-ea"/>
              <a:cs typeface="+mn-cs"/>
            </a:endParaRP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599" y="862999"/>
            <a:ext cx="2297981" cy="2297981"/>
          </a:xfrm>
          <a:prstGeom prst="rect">
            <a:avLst/>
          </a:prstGeom>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7018" y="1031464"/>
            <a:ext cx="3140336" cy="2070801"/>
          </a:xfrm>
          <a:prstGeom prst="rect">
            <a:avLst/>
          </a:prstGeom>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7085" y="4178791"/>
            <a:ext cx="908332" cy="855590"/>
          </a:xfrm>
          <a:prstGeom prst="rect">
            <a:avLst/>
          </a:prstGeom>
        </p:spPr>
      </p:pic>
      <p:pic>
        <p:nvPicPr>
          <p:cNvPr id="12" name="Imagen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82198" y="4510251"/>
            <a:ext cx="1769641" cy="270482"/>
          </a:xfrm>
          <a:prstGeom prst="rect">
            <a:avLst/>
          </a:prstGeom>
        </p:spPr>
      </p:pic>
      <p:pic>
        <p:nvPicPr>
          <p:cNvPr id="15" name="Imagen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52842" y="4151082"/>
            <a:ext cx="2373927" cy="1322616"/>
          </a:xfrm>
          <a:prstGeom prst="rect">
            <a:avLst/>
          </a:prstGeom>
        </p:spPr>
      </p:pic>
      <p:graphicFrame>
        <p:nvGraphicFramePr>
          <p:cNvPr id="26" name="Gráfico 25"/>
          <p:cNvGraphicFramePr/>
          <p:nvPr>
            <p:extLst>
              <p:ext uri="{D42A27DB-BD31-4B8C-83A1-F6EECF244321}">
                <p14:modId xmlns:p14="http://schemas.microsoft.com/office/powerpoint/2010/main" val="92748999"/>
              </p:ext>
            </p:extLst>
          </p:nvPr>
        </p:nvGraphicFramePr>
        <p:xfrm>
          <a:off x="7508250" y="849943"/>
          <a:ext cx="3790161" cy="3151081"/>
        </p:xfrm>
        <a:graphic>
          <a:graphicData uri="http://schemas.openxmlformats.org/drawingml/2006/chart">
            <c:chart xmlns:c="http://schemas.openxmlformats.org/drawingml/2006/chart" xmlns:r="http://schemas.openxmlformats.org/officeDocument/2006/relationships" r:id="rId7"/>
          </a:graphicData>
        </a:graphic>
      </p:graphicFrame>
      <p:sp>
        <p:nvSpPr>
          <p:cNvPr id="18" name="Rectángulo 17"/>
          <p:cNvSpPr/>
          <p:nvPr/>
        </p:nvSpPr>
        <p:spPr>
          <a:xfrm>
            <a:off x="8001208" y="4272338"/>
            <a:ext cx="3250952" cy="1600438"/>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lain" startAt="2017"/>
              <a:tabLst/>
              <a:defRPr/>
            </a:pPr>
            <a:r>
              <a:rPr kumimoji="0" lang="es-ES" sz="1400" b="0" i="0" u="none" strike="noStrike" kern="1200" cap="none" spc="0" normalizeH="0" baseline="0" noProof="0" dirty="0" smtClean="0">
                <a:ln>
                  <a:noFill/>
                </a:ln>
                <a:solidFill>
                  <a:prstClr val="black"/>
                </a:solidFill>
                <a:effectLst/>
                <a:uLnTx/>
                <a:uFillTx/>
                <a:latin typeface="Arial" panose="020B0604020202020204"/>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Tx/>
              <a:buAutoNum type="arabicPlain" startAt="2017"/>
              <a:tabLst/>
              <a:defRPr/>
            </a:pPr>
            <a:endParaRPr kumimoji="0" lang="es-ES"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prstClr val="black"/>
                </a:solidFill>
                <a:effectLst/>
                <a:uLnTx/>
                <a:uFillTx/>
                <a:latin typeface="Arial" panose="020B0604020202020204"/>
                <a:ea typeface="+mn-ea"/>
                <a:cs typeface="+mn-cs"/>
              </a:rPr>
              <a:t>3´000.000 de buses urbanos en el mundo.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dirty="0" smtClean="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dirty="0" smtClean="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prstClr val="black"/>
                </a:solidFill>
                <a:effectLst/>
                <a:uLnTx/>
                <a:uFillTx/>
                <a:latin typeface="Arial" panose="020B0604020202020204"/>
                <a:ea typeface="+mn-ea"/>
                <a:cs typeface="+mn-cs"/>
              </a:rPr>
              <a:t>385.000 eléctricos</a:t>
            </a:r>
            <a:endParaRPr kumimoji="0" lang="es-ES"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3" name="Flecha doblada hacia arriba 12"/>
          <p:cNvSpPr/>
          <p:nvPr/>
        </p:nvSpPr>
        <p:spPr>
          <a:xfrm flipV="1">
            <a:off x="7159672" y="4262887"/>
            <a:ext cx="782506" cy="494728"/>
          </a:xfrm>
          <a:prstGeom prst="ben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2" name="Flecha doblada hacia arriba 21"/>
          <p:cNvSpPr/>
          <p:nvPr/>
        </p:nvSpPr>
        <p:spPr>
          <a:xfrm flipV="1">
            <a:off x="7218702" y="5161013"/>
            <a:ext cx="782506" cy="494728"/>
          </a:xfrm>
          <a:prstGeom prst="ben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4" name="Título 1"/>
          <p:cNvSpPr txBox="1">
            <a:spLocks/>
          </p:cNvSpPr>
          <p:nvPr/>
        </p:nvSpPr>
        <p:spPr>
          <a:xfrm>
            <a:off x="3991246" y="42366"/>
            <a:ext cx="4323806" cy="52564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2800" dirty="0" smtClean="0"/>
              <a:t>Antecedentes.</a:t>
            </a:r>
            <a:endParaRPr lang="es-EC" sz="2800" dirty="0"/>
          </a:p>
        </p:txBody>
      </p:sp>
      <p:sp>
        <p:nvSpPr>
          <p:cNvPr id="25" name="Marcador de contenido 2"/>
          <p:cNvSpPr txBox="1">
            <a:spLocks/>
          </p:cNvSpPr>
          <p:nvPr/>
        </p:nvSpPr>
        <p:spPr>
          <a:xfrm>
            <a:off x="0" y="419122"/>
            <a:ext cx="1961881" cy="5676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EC" sz="1200" dirty="0" smtClean="0"/>
              <a:t>Índice.</a:t>
            </a:r>
          </a:p>
          <a:p>
            <a:pPr marL="0" indent="0">
              <a:lnSpc>
                <a:spcPct val="100000"/>
              </a:lnSpc>
              <a:spcBef>
                <a:spcPts val="0"/>
              </a:spcBef>
              <a:buNone/>
            </a:pPr>
            <a:r>
              <a:rPr lang="es-EC" sz="1200" dirty="0" smtClean="0"/>
              <a:t>Cap I. </a:t>
            </a:r>
            <a:endParaRPr lang="es-EC" b="1" dirty="0" smtClean="0">
              <a:solidFill>
                <a:prstClr val="black"/>
              </a:solidFill>
            </a:endParaRPr>
          </a:p>
        </p:txBody>
      </p:sp>
      <p:pic>
        <p:nvPicPr>
          <p:cNvPr id="27" name="Imagen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0930" y="5629128"/>
            <a:ext cx="1346382" cy="1030186"/>
          </a:xfrm>
          <a:prstGeom prst="rect">
            <a:avLst/>
          </a:prstGeom>
        </p:spPr>
      </p:pic>
      <p:pic>
        <p:nvPicPr>
          <p:cNvPr id="28" name="Imagen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59034" y="5955620"/>
            <a:ext cx="1322796" cy="741839"/>
          </a:xfrm>
          <a:prstGeom prst="rect">
            <a:avLst/>
          </a:prstGeom>
        </p:spPr>
      </p:pic>
      <p:sp>
        <p:nvSpPr>
          <p:cNvPr id="29" name="Marcador de pie de página 4"/>
          <p:cNvSpPr>
            <a:spLocks noGrp="1"/>
          </p:cNvSpPr>
          <p:nvPr>
            <p:ph type="ftr" sz="quarter" idx="11"/>
          </p:nvPr>
        </p:nvSpPr>
        <p:spPr>
          <a:xfrm>
            <a:off x="1961881" y="6276174"/>
            <a:ext cx="8958668" cy="498488"/>
          </a:xfrm>
        </p:spPr>
        <p:txBody>
          <a:bodyPr/>
          <a:lstStyle/>
          <a:p>
            <a:pPr lvl="0">
              <a:defRPr/>
            </a:pPr>
            <a:r>
              <a:rPr lang="es-ES" dirty="0">
                <a:solidFill>
                  <a:prstClr val="black">
                    <a:tint val="75000"/>
                  </a:prstClr>
                </a:solidFill>
              </a:rPr>
              <a:t>Desarrollo de una metodología para seleccionar un bus eléctrico.</a:t>
            </a:r>
          </a:p>
          <a:p>
            <a:pPr lvl="0">
              <a:defRPr/>
            </a:pPr>
            <a:r>
              <a:rPr lang="es-ES" dirty="0">
                <a:solidFill>
                  <a:prstClr val="black">
                    <a:tint val="75000"/>
                  </a:prstClr>
                </a:solidFill>
              </a:rPr>
              <a:t>Ing. Francisco Torres </a:t>
            </a:r>
            <a:r>
              <a:rPr lang="es-ES" dirty="0" smtClean="0">
                <a:solidFill>
                  <a:prstClr val="black">
                    <a:tint val="75000"/>
                  </a:prstClr>
                </a:solidFill>
              </a:rPr>
              <a:t>Moscoso</a:t>
            </a:r>
            <a:r>
              <a:rPr lang="es-ES" dirty="0">
                <a:solidFill>
                  <a:prstClr val="black">
                    <a:tint val="75000"/>
                  </a:prstClr>
                </a:solidFill>
              </a:rPr>
              <a:t>.</a:t>
            </a:r>
          </a:p>
        </p:txBody>
      </p:sp>
    </p:spTree>
    <p:extLst>
      <p:ext uri="{BB962C8B-B14F-4D97-AF65-F5344CB8AC3E}">
        <p14:creationId xmlns:p14="http://schemas.microsoft.com/office/powerpoint/2010/main" val="26577706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55318" y="301483"/>
            <a:ext cx="9298492"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smtClean="0">
                <a:ln>
                  <a:noFill/>
                </a:ln>
                <a:solidFill>
                  <a:srgbClr val="0000CC"/>
                </a:solidFill>
                <a:effectLst/>
                <a:uLnTx/>
                <a:uFillTx/>
                <a:latin typeface="Arial" panose="020B0604020202020204"/>
                <a:ea typeface="+mn-ea"/>
                <a:cs typeface="+mn-cs"/>
              </a:rPr>
              <a:t>Electrificación del transporte público en el Ecuador</a:t>
            </a:r>
            <a:endParaRPr kumimoji="0" lang="es-ES" sz="2400" b="0" i="0" u="none" strike="noStrike" kern="1200" cap="none" spc="0" normalizeH="0" baseline="0" noProof="0" dirty="0">
              <a:ln>
                <a:noFill/>
              </a:ln>
              <a:solidFill>
                <a:srgbClr val="0000CC"/>
              </a:solidFill>
              <a:effectLst/>
              <a:uLnTx/>
              <a:uFillTx/>
              <a:latin typeface="Arial" panose="020B060402020202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D16CBA-ED36-4397-9CF3-7E51CC0B5D51}" type="slidenum">
              <a:rPr kumimoji="0" lang="es-EC"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EC"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Rectángulo 6"/>
          <p:cNvSpPr/>
          <p:nvPr/>
        </p:nvSpPr>
        <p:spPr>
          <a:xfrm>
            <a:off x="514552" y="4752723"/>
            <a:ext cx="3098907" cy="244682"/>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Times New Roman"/>
                <a:ea typeface="+mn-ea"/>
                <a:cs typeface="+mn-cs"/>
              </a:rPr>
              <a:t>Asamblea </a:t>
            </a:r>
            <a:r>
              <a:rPr kumimoji="0" lang="en-US" sz="1100" b="0" i="0" u="none" strike="noStrike" kern="1200" cap="none" spc="0" normalizeH="0" baseline="0" noProof="0" dirty="0">
                <a:ln>
                  <a:noFill/>
                </a:ln>
                <a:solidFill>
                  <a:prstClr val="black"/>
                </a:solidFill>
                <a:effectLst/>
                <a:uLnTx/>
                <a:uFillTx/>
                <a:latin typeface="Times New Roman"/>
                <a:ea typeface="+mn-ea"/>
                <a:cs typeface="+mn-cs"/>
              </a:rPr>
              <a:t>Nacional, 2019</a:t>
            </a:r>
          </a:p>
        </p:txBody>
      </p:sp>
      <p:sp>
        <p:nvSpPr>
          <p:cNvPr id="3" name="Rectángulo 2"/>
          <p:cNvSpPr/>
          <p:nvPr/>
        </p:nvSpPr>
        <p:spPr>
          <a:xfrm>
            <a:off x="546186" y="861044"/>
            <a:ext cx="375456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smtClean="0">
                <a:ln>
                  <a:noFill/>
                </a:ln>
                <a:solidFill>
                  <a:prstClr val="black"/>
                </a:solidFill>
                <a:effectLst/>
                <a:uLnTx/>
                <a:uFillTx/>
                <a:latin typeface="Arial" panose="020B0604020202020204"/>
                <a:ea typeface="+mn-ea"/>
                <a:cs typeface="+mn-cs"/>
              </a:rPr>
              <a:t>Ley </a:t>
            </a:r>
            <a:r>
              <a:rPr kumimoji="0" lang="es-ES" sz="2000" b="1" i="0" u="none" strike="noStrike" kern="1200" cap="none" spc="0" normalizeH="0" baseline="0" noProof="0" dirty="0">
                <a:ln>
                  <a:noFill/>
                </a:ln>
                <a:solidFill>
                  <a:prstClr val="black"/>
                </a:solidFill>
                <a:effectLst/>
                <a:uLnTx/>
                <a:uFillTx/>
                <a:latin typeface="Arial" panose="020B0604020202020204"/>
                <a:ea typeface="+mn-ea"/>
                <a:cs typeface="+mn-cs"/>
              </a:rPr>
              <a:t>de Eficiencia </a:t>
            </a:r>
            <a:r>
              <a:rPr kumimoji="0" lang="es-ES" sz="2000" b="1" i="0" u="none" strike="noStrike" kern="1200" cap="none" spc="0" normalizeH="0" baseline="0" noProof="0" dirty="0" smtClean="0">
                <a:ln>
                  <a:noFill/>
                </a:ln>
                <a:solidFill>
                  <a:prstClr val="black"/>
                </a:solidFill>
                <a:effectLst/>
                <a:uLnTx/>
                <a:uFillTx/>
                <a:latin typeface="Arial" panose="020B0604020202020204"/>
                <a:ea typeface="+mn-ea"/>
                <a:cs typeface="+mn-cs"/>
              </a:rPr>
              <a:t>Energética</a:t>
            </a:r>
            <a:r>
              <a:rPr kumimoji="0" lang="es-ES" sz="2000" b="1" i="0" u="none" strike="noStrike" kern="1200" cap="none" spc="0" normalizeH="0" baseline="0" noProof="0" dirty="0">
                <a:ln>
                  <a:noFill/>
                </a:ln>
                <a:solidFill>
                  <a:prstClr val="black"/>
                </a:solidFill>
                <a:effectLst/>
                <a:uLnTx/>
                <a:uFillTx/>
                <a:latin typeface="Arial" panose="020B0604020202020204"/>
                <a:ea typeface="+mn-ea"/>
                <a:cs typeface="+mn-cs"/>
              </a:rPr>
              <a:t>.</a:t>
            </a:r>
            <a:r>
              <a:rPr kumimoji="0" lang="es-ES" sz="2000" b="1" i="0" u="none" strike="noStrike" kern="1200" cap="none" spc="0" normalizeH="0" baseline="0" noProof="0" dirty="0" smtClean="0">
                <a:ln>
                  <a:noFill/>
                </a:ln>
                <a:solidFill>
                  <a:prstClr val="black"/>
                </a:solidFill>
                <a:effectLst/>
                <a:uLnTx/>
                <a:uFillTx/>
                <a:latin typeface="Arial" panose="020B0604020202020204"/>
                <a:ea typeface="+mn-ea"/>
                <a:cs typeface="+mn-cs"/>
              </a:rPr>
              <a:t> </a:t>
            </a:r>
            <a:endParaRPr kumimoji="0" lang="es-ES" sz="20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 name="Rectángulo 7"/>
          <p:cNvSpPr/>
          <p:nvPr/>
        </p:nvSpPr>
        <p:spPr>
          <a:xfrm>
            <a:off x="546186" y="1220309"/>
            <a:ext cx="266290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Arial" panose="020B0604020202020204"/>
                <a:ea typeface="+mn-ea"/>
                <a:cs typeface="+mn-cs"/>
              </a:rPr>
              <a:t>19 de marzo del 2019</a:t>
            </a: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1" name="Rectángulo 10"/>
          <p:cNvSpPr/>
          <p:nvPr/>
        </p:nvSpPr>
        <p:spPr>
          <a:xfrm>
            <a:off x="618340" y="1715145"/>
            <a:ext cx="4305332"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smtClean="0">
                <a:ln>
                  <a:noFill/>
                </a:ln>
                <a:solidFill>
                  <a:prstClr val="black"/>
                </a:solidFill>
                <a:effectLst/>
                <a:uLnTx/>
                <a:uFillTx/>
                <a:latin typeface="Arial" panose="020B0604020202020204"/>
                <a:ea typeface="+mn-ea"/>
                <a:cs typeface="+mn-cs"/>
              </a:rPr>
              <a:t>- Promover </a:t>
            </a:r>
            <a:r>
              <a:rPr kumimoji="0" lang="es-ES" sz="2000" b="0" i="0" u="none" strike="noStrike" kern="1200" cap="none" spc="0" normalizeH="0" baseline="0" noProof="0" dirty="0">
                <a:ln>
                  <a:noFill/>
                </a:ln>
                <a:solidFill>
                  <a:prstClr val="black"/>
                </a:solidFill>
                <a:effectLst/>
                <a:uLnTx/>
                <a:uFillTx/>
                <a:latin typeface="Arial" panose="020B0604020202020204"/>
                <a:ea typeface="+mn-ea"/>
                <a:cs typeface="+mn-cs"/>
              </a:rPr>
              <a:t>el uso eficiente, racional y sostenible de la energía.</a:t>
            </a:r>
          </a:p>
        </p:txBody>
      </p:sp>
      <p:sp>
        <p:nvSpPr>
          <p:cNvPr id="16" name="Rectángulo 15"/>
          <p:cNvSpPr/>
          <p:nvPr/>
        </p:nvSpPr>
        <p:spPr>
          <a:xfrm>
            <a:off x="5233405" y="873707"/>
            <a:ext cx="6120395"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smtClean="0">
                <a:ln>
                  <a:noFill/>
                </a:ln>
                <a:solidFill>
                  <a:prstClr val="black"/>
                </a:solidFill>
                <a:effectLst/>
                <a:uLnTx/>
                <a:uFillTx/>
                <a:latin typeface="Arial" panose="020B0604020202020204"/>
                <a:ea typeface="+mn-ea"/>
                <a:cs typeface="+mn-cs"/>
              </a:rPr>
              <a:t>2025 </a:t>
            </a:r>
            <a:r>
              <a:rPr kumimoji="0" lang="es-ES" sz="2000" b="0" i="0" u="none" strike="noStrike" kern="1200" cap="none" spc="0" normalizeH="0" baseline="0" noProof="0" dirty="0">
                <a:ln>
                  <a:noFill/>
                </a:ln>
                <a:solidFill>
                  <a:prstClr val="black"/>
                </a:solidFill>
                <a:effectLst/>
                <a:uLnTx/>
                <a:uFillTx/>
                <a:latin typeface="Arial" panose="020B0604020202020204"/>
                <a:ea typeface="+mn-ea"/>
                <a:cs typeface="+mn-cs"/>
              </a:rPr>
              <a:t>todos los vehículos que </a:t>
            </a:r>
            <a:r>
              <a:rPr kumimoji="0" lang="es-ES" sz="2000" b="0" i="0" u="none" strike="noStrike" kern="1200" cap="none" spc="0" normalizeH="0" baseline="0" noProof="0" dirty="0" smtClean="0">
                <a:ln>
                  <a:noFill/>
                </a:ln>
                <a:solidFill>
                  <a:prstClr val="black"/>
                </a:solidFill>
                <a:effectLst/>
                <a:uLnTx/>
                <a:uFillTx/>
                <a:latin typeface="Arial" panose="020B0604020202020204"/>
                <a:ea typeface="+mn-ea"/>
                <a:cs typeface="+mn-cs"/>
              </a:rPr>
              <a:t>se incorporen </a:t>
            </a:r>
            <a:r>
              <a:rPr kumimoji="0" lang="es-ES" sz="2000" b="0" i="0" u="none" strike="noStrike" kern="1200" cap="none" spc="0" normalizeH="0" baseline="0" noProof="0" dirty="0">
                <a:ln>
                  <a:noFill/>
                </a:ln>
                <a:solidFill>
                  <a:prstClr val="black"/>
                </a:solidFill>
                <a:effectLst/>
                <a:uLnTx/>
                <a:uFillTx/>
                <a:latin typeface="Arial" panose="020B0604020202020204"/>
                <a:ea typeface="+mn-ea"/>
                <a:cs typeface="+mn-cs"/>
              </a:rPr>
              <a:t>al servicio de transporte público urbano </a:t>
            </a:r>
            <a:r>
              <a:rPr kumimoji="0" lang="es-ES" sz="2000" b="0" i="0" u="none" strike="noStrike" kern="1200" cap="none" spc="0" normalizeH="0" baseline="0" noProof="0" dirty="0" smtClean="0">
                <a:ln>
                  <a:noFill/>
                </a:ln>
                <a:solidFill>
                  <a:prstClr val="black"/>
                </a:solidFill>
                <a:effectLst/>
                <a:uLnTx/>
                <a:uFillTx/>
                <a:latin typeface="Arial" panose="020B0604020202020204"/>
                <a:ea typeface="+mn-ea"/>
                <a:cs typeface="+mn-cs"/>
              </a:rPr>
              <a:t>e interparroquial </a:t>
            </a:r>
            <a:r>
              <a:rPr kumimoji="0" lang="es-ES" sz="2000" b="0" i="0" u="none" strike="noStrike" kern="1200" cap="none" spc="0" normalizeH="0" baseline="0" noProof="0" dirty="0">
                <a:ln>
                  <a:noFill/>
                </a:ln>
                <a:solidFill>
                  <a:prstClr val="black"/>
                </a:solidFill>
                <a:effectLst/>
                <a:uLnTx/>
                <a:uFillTx/>
                <a:latin typeface="Arial" panose="020B0604020202020204"/>
                <a:ea typeface="+mn-ea"/>
                <a:cs typeface="+mn-cs"/>
              </a:rPr>
              <a:t>deberán ser eléctricos</a:t>
            </a:r>
            <a:r>
              <a:rPr kumimoji="0" lang="es-ES" sz="2000" b="0" i="0" u="none" strike="noStrike" kern="1200" cap="none" spc="0" normalizeH="0" baseline="0" noProof="0" dirty="0" smtClean="0">
                <a:ln>
                  <a:noFill/>
                </a:ln>
                <a:solidFill>
                  <a:prstClr val="black"/>
                </a:solidFill>
                <a:effectLst/>
                <a:uLnTx/>
                <a:uFillTx/>
                <a:latin typeface="Arial" panose="020B0604020202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8" name="Rectángulo 17"/>
          <p:cNvSpPr/>
          <p:nvPr/>
        </p:nvSpPr>
        <p:spPr>
          <a:xfrm>
            <a:off x="546186" y="2731452"/>
            <a:ext cx="4377486"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smtClean="0">
                <a:ln>
                  <a:noFill/>
                </a:ln>
                <a:solidFill>
                  <a:prstClr val="black"/>
                </a:solidFill>
                <a:effectLst/>
                <a:uLnTx/>
                <a:uFillTx/>
                <a:latin typeface="Arial" panose="020B0604020202020204"/>
                <a:ea typeface="+mn-ea"/>
                <a:cs typeface="+mn-cs"/>
              </a:rPr>
              <a:t>- Tarifas </a:t>
            </a:r>
            <a:r>
              <a:rPr kumimoji="0" lang="es-ES" sz="2000" b="0" i="0" u="none" strike="noStrike" kern="1200" cap="none" spc="0" normalizeH="0" baseline="0" noProof="0" dirty="0">
                <a:ln>
                  <a:noFill/>
                </a:ln>
                <a:solidFill>
                  <a:prstClr val="black"/>
                </a:solidFill>
                <a:effectLst/>
                <a:uLnTx/>
                <a:uFillTx/>
                <a:latin typeface="Arial" panose="020B0604020202020204"/>
                <a:ea typeface="+mn-ea"/>
                <a:cs typeface="+mn-cs"/>
              </a:rPr>
              <a:t>diferenciadas preferenciales (10 años).</a:t>
            </a:r>
          </a:p>
        </p:txBody>
      </p:sp>
      <p:sp>
        <p:nvSpPr>
          <p:cNvPr id="22" name="Rectángulo 21"/>
          <p:cNvSpPr/>
          <p:nvPr/>
        </p:nvSpPr>
        <p:spPr>
          <a:xfrm>
            <a:off x="514552" y="3617122"/>
            <a:ext cx="4302146" cy="1323439"/>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smtClean="0">
                <a:ln>
                  <a:noFill/>
                </a:ln>
                <a:solidFill>
                  <a:prstClr val="black"/>
                </a:solidFill>
                <a:effectLst/>
                <a:uLnTx/>
                <a:uFillTx/>
                <a:latin typeface="Arial" panose="020B0604020202020204"/>
                <a:ea typeface="+mn-ea"/>
                <a:cs typeface="+mn-cs"/>
              </a:rPr>
              <a:t>- GAD municipales incentivar el </a:t>
            </a:r>
            <a:r>
              <a:rPr kumimoji="0" lang="es-ES" sz="2000" b="0" i="0" u="none" strike="noStrike" kern="1200" cap="none" spc="0" normalizeH="0" baseline="0" noProof="0" dirty="0">
                <a:ln>
                  <a:noFill/>
                </a:ln>
                <a:solidFill>
                  <a:prstClr val="black"/>
                </a:solidFill>
                <a:effectLst/>
                <a:uLnTx/>
                <a:uFillTx/>
                <a:latin typeface="Arial" panose="020B0604020202020204"/>
                <a:ea typeface="+mn-ea"/>
                <a:cs typeface="+mn-cs"/>
              </a:rPr>
              <a:t>uso de vehículos </a:t>
            </a:r>
            <a:r>
              <a:rPr kumimoji="0" lang="es-ES" sz="2000" b="0" i="0" u="none" strike="noStrike" kern="1200" cap="none" spc="0" normalizeH="0" baseline="0" noProof="0" dirty="0" smtClean="0">
                <a:ln>
                  <a:noFill/>
                </a:ln>
                <a:solidFill>
                  <a:prstClr val="black"/>
                </a:solidFill>
                <a:effectLst/>
                <a:uLnTx/>
                <a:uFillTx/>
                <a:latin typeface="Arial" panose="020B0604020202020204"/>
                <a:ea typeface="+mn-ea"/>
                <a:cs typeface="+mn-cs"/>
              </a:rPr>
              <a:t>eléctricos, facilitar la circulación.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000" b="0" i="0" u="none" strike="noStrike" kern="1200" cap="none" spc="0" normalizeH="0" baseline="0" noProof="0" dirty="0" smtClean="0">
              <a:ln>
                <a:noFill/>
              </a:ln>
              <a:solidFill>
                <a:prstClr val="black"/>
              </a:solidFill>
              <a:effectLst/>
              <a:uLnTx/>
              <a:uFillTx/>
              <a:latin typeface="Arial" panose="020B0604020202020204"/>
              <a:ea typeface="+mn-ea"/>
              <a:cs typeface="+mn-cs"/>
            </a:endParaRPr>
          </a:p>
        </p:txBody>
      </p:sp>
      <p:pic>
        <p:nvPicPr>
          <p:cNvPr id="23" name="Imagen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1498" y="1858410"/>
            <a:ext cx="5542487" cy="1277606"/>
          </a:xfrm>
          <a:prstGeom prst="rect">
            <a:avLst/>
          </a:prstGeom>
        </p:spPr>
      </p:pic>
      <p:sp>
        <p:nvSpPr>
          <p:cNvPr id="4" name="Rectángulo 3"/>
          <p:cNvSpPr/>
          <p:nvPr/>
        </p:nvSpPr>
        <p:spPr>
          <a:xfrm>
            <a:off x="5291498" y="3103302"/>
            <a:ext cx="6284611"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smtClean="0">
                <a:ln>
                  <a:noFill/>
                </a:ln>
                <a:solidFill>
                  <a:prstClr val="black"/>
                </a:solidFill>
                <a:effectLst/>
                <a:uLnTx/>
                <a:uFillTx/>
                <a:latin typeface="Arial" panose="020B0604020202020204"/>
                <a:ea typeface="+mn-ea"/>
                <a:cs typeface="+mn-cs"/>
              </a:rPr>
              <a:t>Guayaquil, febrero </a:t>
            </a:r>
            <a:r>
              <a:rPr kumimoji="0" lang="es-ES" sz="1800" b="0" i="0" u="none" strike="noStrike" kern="1200" cap="none" spc="0" normalizeH="0" baseline="0" noProof="0" dirty="0">
                <a:ln>
                  <a:noFill/>
                </a:ln>
                <a:solidFill>
                  <a:prstClr val="black"/>
                </a:solidFill>
                <a:effectLst/>
                <a:uLnTx/>
                <a:uFillTx/>
                <a:latin typeface="Arial" panose="020B0604020202020204"/>
                <a:ea typeface="+mn-ea"/>
                <a:cs typeface="+mn-cs"/>
              </a:rPr>
              <a:t>2019, autonomía de 250 km</a:t>
            </a:r>
            <a:r>
              <a:rPr kumimoji="0" lang="es-ES" sz="1800" b="0" i="0" u="none" strike="noStrike" kern="1200" cap="none" spc="0" normalizeH="0" baseline="0" noProof="0" dirty="0" smtClean="0">
                <a:ln>
                  <a:noFill/>
                </a:ln>
                <a:solidFill>
                  <a:prstClr val="black"/>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s-ES" sz="1800" b="0" i="0" u="none" strike="noStrike" kern="1200" cap="none" spc="0" normalizeH="0" baseline="0" noProof="0" dirty="0" smtClean="0">
                <a:ln>
                  <a:noFill/>
                </a:ln>
                <a:solidFill>
                  <a:prstClr val="black"/>
                </a:solidFill>
                <a:effectLst/>
                <a:uLnTx/>
                <a:uFillTx/>
                <a:latin typeface="Arial" panose="020B0604020202020204"/>
                <a:ea typeface="+mn-ea"/>
                <a:cs typeface="+mn-cs"/>
              </a:rPr>
              <a:t>La </a:t>
            </a:r>
            <a:r>
              <a:rPr kumimoji="0" lang="es-ES" sz="1800" b="0" i="0" u="none" strike="noStrike" kern="1200" cap="none" spc="0" normalizeH="0" baseline="0" noProof="0" dirty="0">
                <a:ln>
                  <a:noFill/>
                </a:ln>
                <a:solidFill>
                  <a:prstClr val="black"/>
                </a:solidFill>
                <a:effectLst/>
                <a:uLnTx/>
                <a:uFillTx/>
                <a:latin typeface="Arial" panose="020B0604020202020204"/>
                <a:ea typeface="+mn-ea"/>
                <a:cs typeface="+mn-cs"/>
              </a:rPr>
              <a:t>inversión USD 8 millones</a:t>
            </a:r>
            <a:r>
              <a:rPr kumimoji="0" lang="es-ES" sz="1800" b="0" i="0" u="none" strike="noStrike" kern="1200" cap="none" spc="0" normalizeH="0" baseline="0" noProof="0" dirty="0" smtClean="0">
                <a:ln>
                  <a:noFill/>
                </a:ln>
                <a:solidFill>
                  <a:prstClr val="black"/>
                </a:solidFill>
                <a:effectLst/>
                <a:uLnTx/>
                <a:uFillTx/>
                <a:latin typeface="Arial" panose="020B0604020202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10" name="Conector recto de flecha 9"/>
          <p:cNvCxnSpPr/>
          <p:nvPr/>
        </p:nvCxnSpPr>
        <p:spPr>
          <a:xfrm>
            <a:off x="9276807" y="5479762"/>
            <a:ext cx="535577" cy="13467"/>
          </a:xfrm>
          <a:prstGeom prst="straightConnector1">
            <a:avLst/>
          </a:prstGeom>
          <a:ln w="9525" cap="flat" cmpd="sng" algn="ctr">
            <a:solidFill>
              <a:srgbClr val="0000CC"/>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4" name="Conector recto de flecha 23"/>
          <p:cNvCxnSpPr/>
          <p:nvPr/>
        </p:nvCxnSpPr>
        <p:spPr>
          <a:xfrm flipV="1">
            <a:off x="6024837" y="5473822"/>
            <a:ext cx="705014" cy="6734"/>
          </a:xfrm>
          <a:prstGeom prst="straightConnector1">
            <a:avLst/>
          </a:prstGeom>
          <a:ln w="9525" cap="flat" cmpd="sng" algn="ctr">
            <a:solidFill>
              <a:srgbClr val="0000CC"/>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12" name="Imagen 11"/>
          <p:cNvPicPr>
            <a:picLocks noChangeAspect="1"/>
          </p:cNvPicPr>
          <p:nvPr/>
        </p:nvPicPr>
        <p:blipFill>
          <a:blip r:embed="rId3"/>
          <a:stretch>
            <a:fillRect/>
          </a:stretch>
        </p:blipFill>
        <p:spPr>
          <a:xfrm>
            <a:off x="4923672" y="3819761"/>
            <a:ext cx="3196128" cy="1437648"/>
          </a:xfrm>
          <a:prstGeom prst="rect">
            <a:avLst/>
          </a:prstGeom>
        </p:spPr>
      </p:pic>
      <p:pic>
        <p:nvPicPr>
          <p:cNvPr id="13" name="Imagen 12"/>
          <p:cNvPicPr>
            <a:picLocks noChangeAspect="1"/>
          </p:cNvPicPr>
          <p:nvPr/>
        </p:nvPicPr>
        <p:blipFill>
          <a:blip r:embed="rId4"/>
          <a:stretch>
            <a:fillRect/>
          </a:stretch>
        </p:blipFill>
        <p:spPr>
          <a:xfrm>
            <a:off x="8293602" y="3805390"/>
            <a:ext cx="2807707" cy="1442948"/>
          </a:xfrm>
          <a:prstGeom prst="rect">
            <a:avLst/>
          </a:prstGeom>
        </p:spPr>
      </p:pic>
      <p:sp>
        <p:nvSpPr>
          <p:cNvPr id="14" name="Rectángulo 13"/>
          <p:cNvSpPr/>
          <p:nvPr/>
        </p:nvSpPr>
        <p:spPr>
          <a:xfrm>
            <a:off x="5257800" y="5281068"/>
            <a:ext cx="6096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Arial" panose="020B0604020202020204"/>
                <a:ea typeface="+mn-ea"/>
                <a:cs typeface="+mn-cs"/>
              </a:rPr>
              <a:t>Quito          </a:t>
            </a:r>
            <a:r>
              <a:rPr kumimoji="0" lang="es-ES" sz="1800" b="0" i="0" u="none" strike="noStrike" kern="1200" cap="none" spc="0" normalizeH="0" baseline="0" noProof="0" dirty="0" smtClean="0">
                <a:ln>
                  <a:noFill/>
                </a:ln>
                <a:solidFill>
                  <a:prstClr val="black"/>
                </a:solidFill>
                <a:effectLst/>
                <a:uLnTx/>
                <a:uFillTx/>
                <a:latin typeface="Arial" panose="020B0604020202020204"/>
                <a:ea typeface="+mn-ea"/>
                <a:cs typeface="+mn-cs"/>
              </a:rPr>
              <a:t>        Metro.           Cuenca             </a:t>
            </a:r>
            <a:r>
              <a:rPr kumimoji="0" lang="es-ES" sz="1800" b="0" i="0" u="none" strike="noStrike" kern="1200" cap="none" spc="0" normalizeH="0" baseline="0" noProof="0" dirty="0">
                <a:ln>
                  <a:noFill/>
                </a:ln>
                <a:solidFill>
                  <a:prstClr val="black"/>
                </a:solidFill>
                <a:effectLst/>
                <a:uLnTx/>
                <a:uFillTx/>
                <a:latin typeface="Arial" panose="020B0604020202020204"/>
                <a:ea typeface="+mn-ea"/>
                <a:cs typeface="+mn-cs"/>
              </a:rPr>
              <a:t>Tranvía.</a:t>
            </a:r>
          </a:p>
        </p:txBody>
      </p:sp>
      <p:sp>
        <p:nvSpPr>
          <p:cNvPr id="27" name="Título 1"/>
          <p:cNvSpPr txBox="1">
            <a:spLocks/>
          </p:cNvSpPr>
          <p:nvPr/>
        </p:nvSpPr>
        <p:spPr>
          <a:xfrm>
            <a:off x="4042661" y="-9131"/>
            <a:ext cx="4323806" cy="52564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2800" dirty="0" smtClean="0"/>
              <a:t>Antecedentes.</a:t>
            </a:r>
            <a:endParaRPr lang="es-EC" sz="2800" dirty="0"/>
          </a:p>
        </p:txBody>
      </p:sp>
      <p:sp>
        <p:nvSpPr>
          <p:cNvPr id="28" name="Marcador de contenido 2"/>
          <p:cNvSpPr txBox="1">
            <a:spLocks/>
          </p:cNvSpPr>
          <p:nvPr/>
        </p:nvSpPr>
        <p:spPr>
          <a:xfrm>
            <a:off x="0" y="419122"/>
            <a:ext cx="1961881" cy="5676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EC" sz="1200" dirty="0" smtClean="0"/>
              <a:t>Índice.</a:t>
            </a:r>
          </a:p>
          <a:p>
            <a:pPr marL="0" indent="0">
              <a:lnSpc>
                <a:spcPct val="100000"/>
              </a:lnSpc>
              <a:spcBef>
                <a:spcPts val="0"/>
              </a:spcBef>
              <a:buNone/>
            </a:pPr>
            <a:r>
              <a:rPr lang="es-EC" sz="1200" dirty="0" smtClean="0"/>
              <a:t>Cap I. </a:t>
            </a:r>
            <a:endParaRPr lang="es-EC" b="1" dirty="0" smtClean="0">
              <a:solidFill>
                <a:prstClr val="black"/>
              </a:solidFill>
            </a:endParaRPr>
          </a:p>
        </p:txBody>
      </p:sp>
      <p:pic>
        <p:nvPicPr>
          <p:cNvPr id="29" name="Imagen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930" y="5629128"/>
            <a:ext cx="1346382" cy="1030186"/>
          </a:xfrm>
          <a:prstGeom prst="rect">
            <a:avLst/>
          </a:prstGeom>
        </p:spPr>
      </p:pic>
      <p:pic>
        <p:nvPicPr>
          <p:cNvPr id="30" name="Imagen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59034" y="5955620"/>
            <a:ext cx="1322796" cy="741839"/>
          </a:xfrm>
          <a:prstGeom prst="rect">
            <a:avLst/>
          </a:prstGeom>
        </p:spPr>
      </p:pic>
      <p:sp>
        <p:nvSpPr>
          <p:cNvPr id="31" name="Marcador de pie de página 4"/>
          <p:cNvSpPr>
            <a:spLocks noGrp="1"/>
          </p:cNvSpPr>
          <p:nvPr>
            <p:ph type="ftr" sz="quarter" idx="11"/>
          </p:nvPr>
        </p:nvSpPr>
        <p:spPr>
          <a:xfrm>
            <a:off x="1961881" y="6276174"/>
            <a:ext cx="8958668" cy="498488"/>
          </a:xfrm>
        </p:spPr>
        <p:txBody>
          <a:bodyPr/>
          <a:lstStyle/>
          <a:p>
            <a:pPr lvl="0">
              <a:defRPr/>
            </a:pPr>
            <a:r>
              <a:rPr lang="es-ES" dirty="0">
                <a:solidFill>
                  <a:prstClr val="black">
                    <a:tint val="75000"/>
                  </a:prstClr>
                </a:solidFill>
              </a:rPr>
              <a:t>Desarrollo de una metodología para seleccionar un bus eléctrico.</a:t>
            </a:r>
          </a:p>
          <a:p>
            <a:pPr lvl="0">
              <a:defRPr/>
            </a:pPr>
            <a:r>
              <a:rPr lang="es-ES" dirty="0">
                <a:solidFill>
                  <a:prstClr val="black">
                    <a:tint val="75000"/>
                  </a:prstClr>
                </a:solidFill>
              </a:rPr>
              <a:t>Ing. Francisco Torres </a:t>
            </a:r>
            <a:r>
              <a:rPr lang="es-ES" dirty="0" smtClean="0">
                <a:solidFill>
                  <a:prstClr val="black">
                    <a:tint val="75000"/>
                  </a:prstClr>
                </a:solidFill>
              </a:rPr>
              <a:t>Moscoso</a:t>
            </a:r>
            <a:r>
              <a:rPr lang="es-ES" dirty="0">
                <a:solidFill>
                  <a:prstClr val="black">
                    <a:tint val="75000"/>
                  </a:prstClr>
                </a:solidFill>
              </a:rPr>
              <a:t>.</a:t>
            </a:r>
          </a:p>
        </p:txBody>
      </p:sp>
    </p:spTree>
    <p:extLst>
      <p:ext uri="{BB962C8B-B14F-4D97-AF65-F5344CB8AC3E}">
        <p14:creationId xmlns:p14="http://schemas.microsoft.com/office/powerpoint/2010/main" val="1393757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D16CBA-ED36-4397-9CF3-7E51CC0B5D51}" type="slidenum">
              <a:rPr kumimoji="0" lang="es-EC"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EC"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27" name="Título 1"/>
          <p:cNvSpPr txBox="1">
            <a:spLocks/>
          </p:cNvSpPr>
          <p:nvPr/>
        </p:nvSpPr>
        <p:spPr>
          <a:xfrm>
            <a:off x="4042661" y="-9131"/>
            <a:ext cx="4323806" cy="52564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2800" dirty="0" smtClean="0"/>
              <a:t>Antecedentes.</a:t>
            </a:r>
            <a:endParaRPr lang="es-EC" sz="2800" dirty="0"/>
          </a:p>
        </p:txBody>
      </p:sp>
      <p:sp>
        <p:nvSpPr>
          <p:cNvPr id="28" name="Marcador de contenido 2"/>
          <p:cNvSpPr txBox="1">
            <a:spLocks/>
          </p:cNvSpPr>
          <p:nvPr/>
        </p:nvSpPr>
        <p:spPr>
          <a:xfrm>
            <a:off x="0" y="419122"/>
            <a:ext cx="1961881" cy="5676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EC" sz="1200" dirty="0" smtClean="0"/>
              <a:t>Índice.</a:t>
            </a:r>
          </a:p>
          <a:p>
            <a:pPr marL="0" indent="0">
              <a:lnSpc>
                <a:spcPct val="100000"/>
              </a:lnSpc>
              <a:spcBef>
                <a:spcPts val="0"/>
              </a:spcBef>
              <a:buNone/>
            </a:pPr>
            <a:r>
              <a:rPr lang="es-EC" sz="1200" dirty="0" smtClean="0"/>
              <a:t>Cap I. </a:t>
            </a:r>
            <a:endParaRPr lang="es-EC" b="1" dirty="0" smtClean="0">
              <a:solidFill>
                <a:prstClr val="black"/>
              </a:solidFill>
            </a:endParaRPr>
          </a:p>
        </p:txBody>
      </p:sp>
      <p:pic>
        <p:nvPicPr>
          <p:cNvPr id="29" name="Imagen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930" y="5629128"/>
            <a:ext cx="1346382" cy="1030186"/>
          </a:xfrm>
          <a:prstGeom prst="rect">
            <a:avLst/>
          </a:prstGeom>
        </p:spPr>
      </p:pic>
      <p:pic>
        <p:nvPicPr>
          <p:cNvPr id="30" name="Imagen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9034" y="5955620"/>
            <a:ext cx="1322796" cy="741839"/>
          </a:xfrm>
          <a:prstGeom prst="rect">
            <a:avLst/>
          </a:prstGeom>
        </p:spPr>
      </p:pic>
      <p:sp>
        <p:nvSpPr>
          <p:cNvPr id="31" name="Marcador de pie de página 4"/>
          <p:cNvSpPr>
            <a:spLocks noGrp="1"/>
          </p:cNvSpPr>
          <p:nvPr>
            <p:ph type="ftr" sz="quarter" idx="11"/>
          </p:nvPr>
        </p:nvSpPr>
        <p:spPr>
          <a:xfrm>
            <a:off x="1961881" y="6276174"/>
            <a:ext cx="8958668" cy="498488"/>
          </a:xfrm>
        </p:spPr>
        <p:txBody>
          <a:bodyPr/>
          <a:lstStyle/>
          <a:p>
            <a:pPr lvl="0">
              <a:defRPr/>
            </a:pPr>
            <a:r>
              <a:rPr lang="es-ES" dirty="0">
                <a:solidFill>
                  <a:prstClr val="black">
                    <a:tint val="75000"/>
                  </a:prstClr>
                </a:solidFill>
              </a:rPr>
              <a:t>Desarrollo de una metodología para seleccionar un bus eléctrico.</a:t>
            </a:r>
          </a:p>
          <a:p>
            <a:pPr lvl="0">
              <a:defRPr/>
            </a:pPr>
            <a:r>
              <a:rPr lang="es-ES" dirty="0">
                <a:solidFill>
                  <a:prstClr val="black">
                    <a:tint val="75000"/>
                  </a:prstClr>
                </a:solidFill>
              </a:rPr>
              <a:t>Ing. Francisco Torres </a:t>
            </a:r>
            <a:r>
              <a:rPr lang="es-ES" dirty="0" smtClean="0">
                <a:solidFill>
                  <a:prstClr val="black">
                    <a:tint val="75000"/>
                  </a:prstClr>
                </a:solidFill>
              </a:rPr>
              <a:t>Moscoso</a:t>
            </a:r>
            <a:r>
              <a:rPr lang="es-ES" dirty="0">
                <a:solidFill>
                  <a:prstClr val="black">
                    <a:tint val="75000"/>
                  </a:prstClr>
                </a:solidFill>
              </a:rPr>
              <a:t>.</a:t>
            </a:r>
          </a:p>
        </p:txBody>
      </p:sp>
      <p:graphicFrame>
        <p:nvGraphicFramePr>
          <p:cNvPr id="5" name="Diagrama 4"/>
          <p:cNvGraphicFramePr/>
          <p:nvPr>
            <p:extLst>
              <p:ext uri="{D42A27DB-BD31-4B8C-83A1-F6EECF244321}">
                <p14:modId xmlns:p14="http://schemas.microsoft.com/office/powerpoint/2010/main" val="4191391384"/>
              </p:ext>
            </p:extLst>
          </p:nvPr>
        </p:nvGraphicFramePr>
        <p:xfrm>
          <a:off x="1577312" y="465868"/>
          <a:ext cx="9172813" cy="52893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127168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849624" y="616974"/>
            <a:ext cx="3108960"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srgbClr val="0000CC"/>
                </a:solidFill>
                <a:effectLst/>
                <a:uLnTx/>
                <a:uFillTx/>
                <a:latin typeface="Arial" panose="020B0604020202020204"/>
                <a:ea typeface="+mn-ea"/>
                <a:cs typeface="+mn-cs"/>
              </a:rPr>
              <a:t>Objetivo General.</a:t>
            </a: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D16CBA-ED36-4397-9CF3-7E51CC0B5D51}" type="slidenum">
              <a:rPr kumimoji="0" lang="es-EC"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EC"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3" name="Rectángulo 2"/>
          <p:cNvSpPr/>
          <p:nvPr/>
        </p:nvSpPr>
        <p:spPr>
          <a:xfrm>
            <a:off x="1577312" y="1346842"/>
            <a:ext cx="974666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Arial" panose="020B0604020202020204"/>
                <a:ea typeface="+mn-ea"/>
                <a:cs typeface="+mn-cs"/>
              </a:rPr>
              <a:t>Desarrollar una metodología para la selección de un bus eléctrico para un circuito urbano</a:t>
            </a:r>
            <a:r>
              <a:rPr kumimoji="0" lang="es-ES" sz="2000" b="0" i="0" u="none" strike="noStrike" kern="1200" cap="none" spc="0" normalizeH="0" baseline="0" noProof="0" dirty="0" smtClean="0">
                <a:ln>
                  <a:noFill/>
                </a:ln>
                <a:solidFill>
                  <a:prstClr val="black"/>
                </a:solidFill>
                <a:effectLst/>
                <a:uLnTx/>
                <a:uFillTx/>
                <a:latin typeface="Arial" panose="020B0604020202020204"/>
                <a:ea typeface="+mn-ea"/>
                <a:cs typeface="+mn-cs"/>
              </a:rPr>
              <a:t>. </a:t>
            </a:r>
            <a:endParaRPr kumimoji="0" lang="es-ES"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2" name="Rectángulo 11"/>
          <p:cNvSpPr/>
          <p:nvPr/>
        </p:nvSpPr>
        <p:spPr>
          <a:xfrm>
            <a:off x="760430" y="2357914"/>
            <a:ext cx="3498669"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smtClean="0">
                <a:ln>
                  <a:noFill/>
                </a:ln>
                <a:solidFill>
                  <a:srgbClr val="0000CC"/>
                </a:solidFill>
                <a:effectLst/>
                <a:uLnTx/>
                <a:uFillTx/>
                <a:latin typeface="Arial" panose="020B0604020202020204"/>
                <a:ea typeface="+mn-ea"/>
                <a:cs typeface="+mn-cs"/>
              </a:rPr>
              <a:t>Objetivos Específicos</a:t>
            </a:r>
            <a:endParaRPr kumimoji="0" lang="es-ES" sz="2400" b="0" i="0" u="none" strike="noStrike" kern="1200" cap="none" spc="0" normalizeH="0" baseline="0" noProof="0" dirty="0">
              <a:ln>
                <a:noFill/>
              </a:ln>
              <a:solidFill>
                <a:srgbClr val="0000CC"/>
              </a:solidFill>
              <a:effectLst/>
              <a:uLnTx/>
              <a:uFillTx/>
              <a:latin typeface="Arial" panose="020B0604020202020204"/>
              <a:ea typeface="+mn-ea"/>
              <a:cs typeface="+mn-cs"/>
            </a:endParaRPr>
          </a:p>
        </p:txBody>
      </p:sp>
      <p:sp>
        <p:nvSpPr>
          <p:cNvPr id="4" name="Rectángulo 3"/>
          <p:cNvSpPr/>
          <p:nvPr/>
        </p:nvSpPr>
        <p:spPr>
          <a:xfrm>
            <a:off x="980940" y="2894321"/>
            <a:ext cx="10846328" cy="2585323"/>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endParaRPr kumimoji="0" lang="es-ES" sz="1800" b="0" i="0" u="none" strike="noStrike" kern="1200" cap="none" spc="0" normalizeH="0" baseline="0" noProof="0" dirty="0" smtClean="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s-ES" sz="1800" b="0" i="0" u="none" strike="noStrike" kern="1200" cap="none" spc="0" normalizeH="0" baseline="0" noProof="0" dirty="0" smtClean="0">
                <a:ln>
                  <a:noFill/>
                </a:ln>
                <a:solidFill>
                  <a:prstClr val="black"/>
                </a:solidFill>
                <a:effectLst/>
                <a:uLnTx/>
                <a:uFillTx/>
                <a:latin typeface="Arial" panose="020B0604020202020204"/>
                <a:ea typeface="+mn-ea"/>
                <a:cs typeface="+mn-cs"/>
              </a:rPr>
              <a:t>Analizar las características técnicas de los buses eléctricos en el mercado nacional e internacional.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smtClean="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s-ES" sz="1800" b="0" i="0" u="none" strike="noStrike" kern="1200" cap="none" spc="0" normalizeH="0" baseline="0" noProof="0" dirty="0" smtClean="0">
                <a:ln>
                  <a:noFill/>
                </a:ln>
                <a:solidFill>
                  <a:prstClr val="black"/>
                </a:solidFill>
                <a:effectLst/>
                <a:uLnTx/>
                <a:uFillTx/>
                <a:latin typeface="Arial" panose="020B0604020202020204"/>
                <a:ea typeface="+mn-ea"/>
                <a:cs typeface="+mn-cs"/>
              </a:rPr>
              <a:t>Determinar los factores que intervienen en una ruta urbana del bus eléctrico.</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s-E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s-ES" sz="1800" b="0" i="0" u="none" strike="noStrike" kern="1200" cap="none" spc="0" normalizeH="0" baseline="0" noProof="0" dirty="0" smtClean="0">
                <a:ln>
                  <a:noFill/>
                </a:ln>
                <a:solidFill>
                  <a:prstClr val="black"/>
                </a:solidFill>
                <a:effectLst/>
                <a:uLnTx/>
                <a:uFillTx/>
                <a:latin typeface="Arial" panose="020B0604020202020204"/>
                <a:ea typeface="+mn-ea"/>
                <a:cs typeface="+mn-cs"/>
              </a:rPr>
              <a:t>Determinar el consumo de energía del bus eléctrico, emisión de ruido y el factor de</a:t>
            </a:r>
            <a:r>
              <a:rPr kumimoji="0" lang="es-ES" sz="18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s-ES" sz="1800" b="0" i="0" u="none" strike="noStrike" kern="1200" cap="none" spc="0" normalizeH="0" baseline="0" noProof="0" dirty="0" smtClean="0">
                <a:ln>
                  <a:noFill/>
                </a:ln>
                <a:solidFill>
                  <a:prstClr val="black"/>
                </a:solidFill>
                <a:effectLst/>
                <a:uLnTx/>
                <a:uFillTx/>
                <a:latin typeface="Arial" panose="020B0604020202020204"/>
                <a:ea typeface="+mn-ea"/>
                <a:cs typeface="+mn-cs"/>
              </a:rPr>
              <a:t>emisiones de CO</a:t>
            </a:r>
            <a:r>
              <a:rPr kumimoji="0" lang="es-ES" sz="1200" b="0" i="0" u="none" strike="noStrike" kern="1200" cap="none" spc="0" normalizeH="0" baseline="0" noProof="0" dirty="0" smtClean="0">
                <a:ln>
                  <a:noFill/>
                </a:ln>
                <a:solidFill>
                  <a:prstClr val="black"/>
                </a:solidFill>
                <a:effectLst/>
                <a:uLnTx/>
                <a:uFillTx/>
                <a:latin typeface="Arial" panose="020B0604020202020204"/>
                <a:ea typeface="+mn-ea"/>
                <a:cs typeface="+mn-cs"/>
              </a:rPr>
              <a:t>2</a:t>
            </a:r>
            <a:r>
              <a:rPr kumimoji="0" lang="es-ES" sz="1800" b="0" i="0" u="none" strike="noStrike" kern="1200" cap="none" spc="0" normalizeH="0" baseline="0" noProof="0" dirty="0" smtClean="0">
                <a:ln>
                  <a:noFill/>
                </a:ln>
                <a:solidFill>
                  <a:prstClr val="black"/>
                </a:solidFill>
                <a:effectLst/>
                <a:uLnTx/>
                <a:uFillTx/>
                <a:latin typeface="Arial" panose="020B060402020202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s-E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s-ES" sz="1800" b="0" i="0" u="none" strike="noStrike" kern="1200" cap="none" spc="0" normalizeH="0" baseline="0" noProof="0" dirty="0" smtClean="0">
                <a:ln>
                  <a:noFill/>
                </a:ln>
                <a:solidFill>
                  <a:prstClr val="black"/>
                </a:solidFill>
                <a:effectLst/>
                <a:uLnTx/>
                <a:uFillTx/>
                <a:latin typeface="Arial" panose="020B0604020202020204"/>
                <a:ea typeface="+mn-ea"/>
                <a:cs typeface="+mn-cs"/>
              </a:rPr>
              <a:t>Establecer los costos de implementación de los buses eléctricos.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4" name="Marcador de pie de página 4"/>
          <p:cNvSpPr>
            <a:spLocks noGrp="1"/>
          </p:cNvSpPr>
          <p:nvPr>
            <p:ph type="ftr" sz="quarter" idx="11"/>
          </p:nvPr>
        </p:nvSpPr>
        <p:spPr>
          <a:xfrm>
            <a:off x="1961881" y="6276174"/>
            <a:ext cx="8958668" cy="498488"/>
          </a:xfrm>
        </p:spPr>
        <p:txBody>
          <a:bodyPr/>
          <a:lstStyle/>
          <a:p>
            <a:pPr lvl="0">
              <a:defRPr/>
            </a:pPr>
            <a:r>
              <a:rPr lang="es-ES" dirty="0">
                <a:solidFill>
                  <a:prstClr val="black">
                    <a:tint val="75000"/>
                  </a:prstClr>
                </a:solidFill>
              </a:rPr>
              <a:t>Desarrollo de una metodología para seleccionar un bus eléctrico.</a:t>
            </a:r>
          </a:p>
          <a:p>
            <a:pPr lvl="0">
              <a:defRPr/>
            </a:pPr>
            <a:r>
              <a:rPr lang="es-ES" dirty="0">
                <a:solidFill>
                  <a:prstClr val="black">
                    <a:tint val="75000"/>
                  </a:prstClr>
                </a:solidFill>
              </a:rPr>
              <a:t>Ing. Francisco Torres </a:t>
            </a:r>
            <a:r>
              <a:rPr lang="es-ES" dirty="0" smtClean="0">
                <a:solidFill>
                  <a:prstClr val="black">
                    <a:tint val="75000"/>
                  </a:prstClr>
                </a:solidFill>
              </a:rPr>
              <a:t>Moscoso</a:t>
            </a:r>
            <a:r>
              <a:rPr lang="es-ES" dirty="0">
                <a:solidFill>
                  <a:prstClr val="black">
                    <a:tint val="75000"/>
                  </a:prstClr>
                </a:solidFill>
              </a:rPr>
              <a:t>.</a:t>
            </a:r>
          </a:p>
        </p:txBody>
      </p:sp>
      <p:pic>
        <p:nvPicPr>
          <p:cNvPr id="25" name="Imagen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930" y="5629128"/>
            <a:ext cx="1346382" cy="1030186"/>
          </a:xfrm>
          <a:prstGeom prst="rect">
            <a:avLst/>
          </a:prstGeom>
        </p:spPr>
      </p:pic>
      <p:pic>
        <p:nvPicPr>
          <p:cNvPr id="26" name="Imagen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9034" y="5955620"/>
            <a:ext cx="1322796" cy="741839"/>
          </a:xfrm>
          <a:prstGeom prst="rect">
            <a:avLst/>
          </a:prstGeom>
        </p:spPr>
      </p:pic>
      <p:sp>
        <p:nvSpPr>
          <p:cNvPr id="27" name="Marcador de contenido 2"/>
          <p:cNvSpPr txBox="1">
            <a:spLocks/>
          </p:cNvSpPr>
          <p:nvPr/>
        </p:nvSpPr>
        <p:spPr>
          <a:xfrm>
            <a:off x="0" y="419122"/>
            <a:ext cx="1961881" cy="5676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EC" sz="1200" dirty="0" smtClean="0"/>
              <a:t>Índice.</a:t>
            </a:r>
          </a:p>
          <a:p>
            <a:pPr marL="0" indent="0">
              <a:lnSpc>
                <a:spcPct val="100000"/>
              </a:lnSpc>
              <a:spcBef>
                <a:spcPts val="0"/>
              </a:spcBef>
              <a:buNone/>
            </a:pPr>
            <a:r>
              <a:rPr lang="es-EC" sz="1200" dirty="0" smtClean="0"/>
              <a:t>Cap I. </a:t>
            </a:r>
            <a:endParaRPr lang="es-EC" b="1" dirty="0" smtClean="0">
              <a:solidFill>
                <a:prstClr val="black"/>
              </a:solidFill>
            </a:endParaRPr>
          </a:p>
        </p:txBody>
      </p:sp>
    </p:spTree>
    <p:extLst>
      <p:ext uri="{BB962C8B-B14F-4D97-AF65-F5344CB8AC3E}">
        <p14:creationId xmlns:p14="http://schemas.microsoft.com/office/powerpoint/2010/main" val="284819945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17471</TotalTime>
  <Words>6464</Words>
  <Application>Microsoft Office PowerPoint</Application>
  <PresentationFormat>Panorámica</PresentationFormat>
  <Paragraphs>1021</Paragraphs>
  <Slides>50</Slides>
  <Notes>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50</vt:i4>
      </vt:variant>
    </vt:vector>
  </HeadingPairs>
  <TitlesOfParts>
    <vt:vector size="55" baseType="lpstr">
      <vt:lpstr>Arial</vt:lpstr>
      <vt:lpstr>Calibri</vt:lpstr>
      <vt:lpstr>Cambria Math</vt:lpstr>
      <vt:lpstr>Times New Roman</vt:lpstr>
      <vt:lpstr>Tema de Office</vt:lpstr>
      <vt:lpstr>    Desarrollo de una metodología para seleccionar un bus eléctrico.</vt:lpstr>
      <vt:lpstr>Agenda.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energético de un sistema de propulsión eléctrico alternativo para movilidad en el cantón Cuenca</dc:title>
  <dc:creator>usuario</dc:creator>
  <cp:lastModifiedBy>adm</cp:lastModifiedBy>
  <cp:revision>759</cp:revision>
  <dcterms:created xsi:type="dcterms:W3CDTF">2016-05-05T04:02:31Z</dcterms:created>
  <dcterms:modified xsi:type="dcterms:W3CDTF">2021-08-25T15:30:36Z</dcterms:modified>
</cp:coreProperties>
</file>